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media/image45.jpg" ContentType="image/jpg"/>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54.jpg" ContentType="image/jpg"/>
  <Override PartName="/ppt/media/image55.jpg" ContentType="image/jpg"/>
  <Override PartName="/ppt/media/image56.jpg" ContentType="image/jpg"/>
  <Override PartName="/ppt/media/image57.jpg" ContentType="image/jpg"/>
  <Override PartName="/ppt/media/image58.jpg" ContentType="image/jpg"/>
  <Override PartName="/ppt/media/image59.jpg" ContentType="image/jpg"/>
  <Override PartName="/ppt/notesSlides/notesSlide25.xml" ContentType="application/vnd.openxmlformats-officedocument.presentationml.notesSlide+xml"/>
  <Override PartName="/ppt/notesSlides/notesSlide26.xml" ContentType="application/vnd.openxmlformats-officedocument.presentationml.notesSlide+xml"/>
  <Override PartName="/ppt/media/image61.jpg" ContentType="image/jpg"/>
  <Override PartName="/ppt/media/image62.jpg" ContentType="image/jpg"/>
  <Override PartName="/ppt/notesSlides/notesSlide27.xml" ContentType="application/vnd.openxmlformats-officedocument.presentationml.notesSlide+xml"/>
  <Override PartName="/ppt/notesSlides/notesSlide28.xml" ContentType="application/vnd.openxmlformats-officedocument.presentationml.notesSlide+xml"/>
  <Override PartName="/ppt/media/image67.jpg" ContentType="image/jpg"/>
  <Override PartName="/ppt/notesSlides/notesSlide29.xml" ContentType="application/vnd.openxmlformats-officedocument.presentationml.notesSlide+xml"/>
  <Override PartName="/ppt/media/image70.jpg" ContentType="image/jpg"/>
  <Override PartName="/ppt/media/image71.jpg" ContentType="image/jpg"/>
  <Override PartName="/ppt/notesSlides/notesSlide30.xml" ContentType="application/vnd.openxmlformats-officedocument.presentationml.notesSlide+xml"/>
  <Override PartName="/ppt/media/image72.jpg" ContentType="image/jpg"/>
  <Override PartName="/ppt/media/image74.jpg" ContentType="image/jp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media/image78.jpg" ContentType="image/jpg"/>
  <Override PartName="/ppt/notesSlides/notesSlide36.xml" ContentType="application/vnd.openxmlformats-officedocument.presentationml.notesSlide+xml"/>
  <Override PartName="/ppt/media/image80.jpg" ContentType="image/jpg"/>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p:sldMasterIdLst>
    <p:sldMasterId id="2147483655" r:id="rId1"/>
    <p:sldMasterId id="2147483676" r:id="rId2"/>
  </p:sldMasterIdLst>
  <p:notesMasterIdLst>
    <p:notesMasterId r:id="rId55"/>
  </p:notesMasterIdLst>
  <p:handoutMasterIdLst>
    <p:handoutMasterId r:id="rId56"/>
  </p:handoutMasterIdLst>
  <p:sldIdLst>
    <p:sldId id="1384" r:id="rId3"/>
    <p:sldId id="802" r:id="rId4"/>
    <p:sldId id="1358" r:id="rId5"/>
    <p:sldId id="1356" r:id="rId6"/>
    <p:sldId id="1274" r:id="rId7"/>
    <p:sldId id="1380" r:id="rId8"/>
    <p:sldId id="1275" r:id="rId9"/>
    <p:sldId id="1329" r:id="rId10"/>
    <p:sldId id="904" r:id="rId11"/>
    <p:sldId id="1357" r:id="rId12"/>
    <p:sldId id="284" r:id="rId13"/>
    <p:sldId id="285" r:id="rId14"/>
    <p:sldId id="431" r:id="rId15"/>
    <p:sldId id="1382" r:id="rId16"/>
    <p:sldId id="1284" r:id="rId17"/>
    <p:sldId id="1371" r:id="rId18"/>
    <p:sldId id="1285" r:id="rId19"/>
    <p:sldId id="1286" r:id="rId20"/>
    <p:sldId id="279" r:id="rId21"/>
    <p:sldId id="1372" r:id="rId22"/>
    <p:sldId id="408" r:id="rId23"/>
    <p:sldId id="1331" r:id="rId24"/>
    <p:sldId id="1370" r:id="rId25"/>
    <p:sldId id="1360" r:id="rId26"/>
    <p:sldId id="1374" r:id="rId27"/>
    <p:sldId id="287" r:id="rId28"/>
    <p:sldId id="1373" r:id="rId29"/>
    <p:sldId id="289" r:id="rId30"/>
    <p:sldId id="290" r:id="rId31"/>
    <p:sldId id="291" r:id="rId32"/>
    <p:sldId id="1375" r:id="rId33"/>
    <p:sldId id="1378" r:id="rId34"/>
    <p:sldId id="1379" r:id="rId35"/>
    <p:sldId id="1376" r:id="rId36"/>
    <p:sldId id="295" r:id="rId37"/>
    <p:sldId id="296" r:id="rId38"/>
    <p:sldId id="1368" r:id="rId39"/>
    <p:sldId id="872" r:id="rId40"/>
    <p:sldId id="847" r:id="rId41"/>
    <p:sldId id="850" r:id="rId42"/>
    <p:sldId id="852" r:id="rId43"/>
    <p:sldId id="854" r:id="rId44"/>
    <p:sldId id="855" r:id="rId45"/>
    <p:sldId id="856" r:id="rId46"/>
    <p:sldId id="912" r:id="rId47"/>
    <p:sldId id="857" r:id="rId48"/>
    <p:sldId id="858" r:id="rId49"/>
    <p:sldId id="860" r:id="rId50"/>
    <p:sldId id="861" r:id="rId51"/>
    <p:sldId id="910" r:id="rId52"/>
    <p:sldId id="911" r:id="rId53"/>
    <p:sldId id="923" r:id="rId54"/>
  </p:sldIdLst>
  <p:sldSz cx="12192000" cy="6858000"/>
  <p:notesSz cx="6997700" cy="9271000"/>
  <p:defaultTextStyle>
    <a:defPPr>
      <a:defRPr lang="en-US"/>
    </a:defPPr>
    <a:lvl1pPr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1pPr>
    <a:lvl2pPr marL="4572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2pPr>
    <a:lvl3pPr marL="9144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3pPr>
    <a:lvl4pPr marL="13716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4pPr>
    <a:lvl5pPr marL="18288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p:defaultTextStyle>
  <p:extLst>
    <p:ext uri="{EFAFB233-063F-42B5-8137-9DF3F51BA10A}">
      <p15:sldGuideLst xmlns:p15="http://schemas.microsoft.com/office/powerpoint/2012/main">
        <p15:guide id="1" orient="horz" pos="2216" userDrawn="1">
          <p15:clr>
            <a:srgbClr val="A4A3A4"/>
          </p15:clr>
        </p15:guide>
        <p15:guide id="2" pos="3928"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J" initials="WJ" lastIdx="1" clrIdx="0">
    <p:extLst>
      <p:ext uri="{19B8F6BF-5375-455C-9EA6-DF929625EA0E}">
        <p15:presenceInfo xmlns:p15="http://schemas.microsoft.com/office/powerpoint/2012/main" userId="WJ" providerId="None"/>
      </p:ext>
    </p:extLst>
  </p:cmAuthor>
  <p:cmAuthor id="2" name="Wang Jing" initials="WJ" lastIdx="2" clrIdx="1">
    <p:extLst>
      <p:ext uri="{19B8F6BF-5375-455C-9EA6-DF929625EA0E}">
        <p15:presenceInfo xmlns:p15="http://schemas.microsoft.com/office/powerpoint/2012/main" userId="00cf5c5ab3780ff6"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5B093"/>
    <a:srgbClr val="AFCAE8"/>
    <a:srgbClr val="BAE18F"/>
    <a:srgbClr val="FF9933"/>
    <a:srgbClr val="F2B800"/>
    <a:srgbClr val="CDDC94"/>
    <a:srgbClr val="33CCFF"/>
    <a:srgbClr val="E6E6E6"/>
    <a:srgbClr val="DEEA86"/>
    <a:srgbClr val="FCED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86" autoAdjust="0"/>
    <p:restoredTop sz="71845" autoAdjust="0"/>
  </p:normalViewPr>
  <p:slideViewPr>
    <p:cSldViewPr>
      <p:cViewPr varScale="1">
        <p:scale>
          <a:sx n="78" d="100"/>
          <a:sy n="78" d="100"/>
        </p:scale>
        <p:origin x="820" y="48"/>
      </p:cViewPr>
      <p:guideLst>
        <p:guide orient="horz" pos="2216"/>
        <p:guide pos="3928"/>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1" d="100"/>
          <a:sy n="81" d="100"/>
        </p:scale>
        <p:origin x="2672" y="4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notesMaster" Target="notesMasters/notes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viewProps" Target="view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commentAuthors" Target="commentAuthor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ABBEAF7-C373-4176-BC82-DCCB6D5E3E26}" type="doc">
      <dgm:prSet loTypeId="urn:microsoft.com/office/officeart/2005/8/layout/process1" loCatId="process" qsTypeId="urn:microsoft.com/office/officeart/2005/8/quickstyle/simple4" qsCatId="simple" csTypeId="urn:microsoft.com/office/officeart/2005/8/colors/colorful4" csCatId="colorful" phldr="1"/>
      <dgm:spPr/>
      <dgm:t>
        <a:bodyPr/>
        <a:lstStyle/>
        <a:p>
          <a:endParaRPr lang="zh-TW" altLang="en-US"/>
        </a:p>
      </dgm:t>
    </dgm:pt>
    <dgm:pt modelId="{801111EC-7761-4006-9B8D-BDD3478D6A0C}">
      <dgm:prSet phldrT="[文字]" custT="1"/>
      <dgm:spPr>
        <a:solidFill>
          <a:srgbClr val="FFC000"/>
        </a:solidFill>
      </dgm:spPr>
      <dgm:t>
        <a:bodyPr/>
        <a:lstStyle/>
        <a:p>
          <a:r>
            <a:rPr lang="en-US" altLang="zh-TW" sz="2400" dirty="0"/>
            <a:t>Step 1: define a set of function              </a:t>
          </a:r>
          <a:endParaRPr lang="zh-TW" altLang="en-US" sz="24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a:solidFill>
          <a:srgbClr val="F2B800"/>
        </a:solidFill>
      </dgm:spPr>
      <dgm:t>
        <a:bodyPr/>
        <a:lstStyle/>
        <a:p>
          <a:endParaRPr lang="zh-TW" altLang="en-US" sz="2800"/>
        </a:p>
      </dgm:t>
    </dgm:pt>
    <dgm:pt modelId="{380F6D09-15D5-4E2B-BF8A-CECE4B7C4A20}">
      <dgm:prSet phldrT="[文字]" custT="1"/>
      <dgm:spPr>
        <a:solidFill>
          <a:srgbClr val="92D050"/>
        </a:solidFill>
      </dgm:spPr>
      <dgm:t>
        <a:bodyPr/>
        <a:lstStyle/>
        <a:p>
          <a:r>
            <a:rPr lang="en-US" altLang="zh-TW" sz="2400" dirty="0"/>
            <a:t>Step 2: goodness of function</a:t>
          </a:r>
          <a:endParaRPr lang="zh-TW" altLang="en-US" sz="24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a:solidFill>
          <a:srgbClr val="0070C0"/>
        </a:solidFill>
      </dgm:spPr>
      <dgm:t>
        <a:bodyPr/>
        <a:lstStyle/>
        <a:p>
          <a:endParaRPr lang="zh-TW" altLang="en-US" sz="2800"/>
        </a:p>
      </dgm:t>
    </dgm:pt>
    <dgm:pt modelId="{680F7195-4FD3-481E-8A2B-5AD54C8280AB}">
      <dgm:prSet phldrT="[文字]" custT="1"/>
      <dgm:spPr>
        <a:solidFill>
          <a:srgbClr val="0070C0"/>
        </a:solidFill>
      </dgm:spPr>
      <dgm:t>
        <a:bodyPr/>
        <a:lstStyle/>
        <a:p>
          <a:r>
            <a:rPr lang="en-US" altLang="zh-TW" sz="2400" dirty="0"/>
            <a:t>Step 3: pick the best function</a:t>
          </a:r>
          <a:endParaRPr lang="zh-TW" altLang="en-US" sz="24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A491758C-84A6-4A4D-888E-93118B4129B4}" type="pres">
      <dgm:prSet presAssocID="{7ABBEAF7-C373-4176-BC82-DCCB6D5E3E26}" presName="Name0" presStyleCnt="0">
        <dgm:presLayoutVars>
          <dgm:dir/>
          <dgm:resizeHandles val="exact"/>
        </dgm:presLayoutVars>
      </dgm:prSet>
      <dgm:spPr/>
      <dgm:t>
        <a:bodyPr/>
        <a:lstStyle/>
        <a:p>
          <a:endParaRPr lang="zh-CN" altLang="en-US"/>
        </a:p>
      </dgm:t>
    </dgm:pt>
    <dgm:pt modelId="{CFEBD105-9F67-4F60-B070-C671AE93A28A}" type="pres">
      <dgm:prSet presAssocID="{801111EC-7761-4006-9B8D-BDD3478D6A0C}" presName="node" presStyleLbl="node1" presStyleIdx="0" presStyleCnt="3">
        <dgm:presLayoutVars>
          <dgm:bulletEnabled val="1"/>
        </dgm:presLayoutVars>
      </dgm:prSet>
      <dgm:spPr/>
      <dgm:t>
        <a:bodyPr/>
        <a:lstStyle/>
        <a:p>
          <a:endParaRPr lang="zh-CN" altLang="en-US"/>
        </a:p>
      </dgm:t>
    </dgm:pt>
    <dgm:pt modelId="{888540DF-FD49-4215-991C-C7B2A2E10D35}" type="pres">
      <dgm:prSet presAssocID="{E857221A-734F-4396-A642-04F985B7D590}" presName="sibTrans" presStyleLbl="sibTrans2D1" presStyleIdx="0" presStyleCnt="2"/>
      <dgm:spPr/>
      <dgm:t>
        <a:bodyPr/>
        <a:lstStyle/>
        <a:p>
          <a:endParaRPr lang="zh-CN" altLang="en-US"/>
        </a:p>
      </dgm:t>
    </dgm:pt>
    <dgm:pt modelId="{FCAC1A52-7A03-424B-8708-40DF70DCEBE1}" type="pres">
      <dgm:prSet presAssocID="{E857221A-734F-4396-A642-04F985B7D590}" presName="connectorText" presStyleLbl="sibTrans2D1" presStyleIdx="0" presStyleCnt="2"/>
      <dgm:spPr/>
      <dgm:t>
        <a:bodyPr/>
        <a:lstStyle/>
        <a:p>
          <a:endParaRPr lang="zh-CN" altLang="en-US"/>
        </a:p>
      </dgm:t>
    </dgm:pt>
    <dgm:pt modelId="{2C9E42A7-D692-4DEF-A008-68C3A4D1516E}" type="pres">
      <dgm:prSet presAssocID="{380F6D09-15D5-4E2B-BF8A-CECE4B7C4A20}" presName="node" presStyleLbl="node1" presStyleIdx="1" presStyleCnt="3">
        <dgm:presLayoutVars>
          <dgm:bulletEnabled val="1"/>
        </dgm:presLayoutVars>
      </dgm:prSet>
      <dgm:spPr/>
      <dgm:t>
        <a:bodyPr/>
        <a:lstStyle/>
        <a:p>
          <a:endParaRPr lang="zh-CN" altLang="en-US"/>
        </a:p>
      </dgm:t>
    </dgm:pt>
    <dgm:pt modelId="{75576B2E-DB43-49F5-8A31-D5CBF5F78EEC}" type="pres">
      <dgm:prSet presAssocID="{D60C5607-81DE-4CC8-91B3-C56E5666A49F}" presName="sibTrans" presStyleLbl="sibTrans2D1" presStyleIdx="1" presStyleCnt="2"/>
      <dgm:spPr/>
      <dgm:t>
        <a:bodyPr/>
        <a:lstStyle/>
        <a:p>
          <a:endParaRPr lang="zh-CN" altLang="en-US"/>
        </a:p>
      </dgm:t>
    </dgm:pt>
    <dgm:pt modelId="{1FFABC42-5BE3-4E33-A2BE-582BDAFB0BDF}" type="pres">
      <dgm:prSet presAssocID="{D60C5607-81DE-4CC8-91B3-C56E5666A49F}" presName="connectorText" presStyleLbl="sibTrans2D1" presStyleIdx="1" presStyleCnt="2"/>
      <dgm:spPr/>
      <dgm:t>
        <a:bodyPr/>
        <a:lstStyle/>
        <a:p>
          <a:endParaRPr lang="zh-CN" altLang="en-US"/>
        </a:p>
      </dgm:t>
    </dgm:pt>
    <dgm:pt modelId="{B28036AB-B71B-48DE-97C4-D287BC3BE7AC}" type="pres">
      <dgm:prSet presAssocID="{680F7195-4FD3-481E-8A2B-5AD54C8280AB}" presName="node" presStyleLbl="node1" presStyleIdx="2" presStyleCnt="3">
        <dgm:presLayoutVars>
          <dgm:bulletEnabled val="1"/>
        </dgm:presLayoutVars>
      </dgm:prSet>
      <dgm:spPr/>
      <dgm:t>
        <a:bodyPr/>
        <a:lstStyle/>
        <a:p>
          <a:endParaRPr lang="zh-CN" altLang="en-US"/>
        </a:p>
      </dgm:t>
    </dgm:pt>
  </dgm:ptLst>
  <dgm:cxnLst>
    <dgm:cxn modelId="{7021B101-6AE5-4EA4-923F-149909DC3C09}" srcId="{7ABBEAF7-C373-4176-BC82-DCCB6D5E3E26}" destId="{801111EC-7761-4006-9B8D-BDD3478D6A0C}" srcOrd="0" destOrd="0" parTransId="{741192AF-66D8-44B3-8D71-D609A9576CFF}" sibTransId="{E857221A-734F-4396-A642-04F985B7D590}"/>
    <dgm:cxn modelId="{00715266-B18B-4BE1-9174-6113EFB44399}" type="presOf" srcId="{D60C5607-81DE-4CC8-91B3-C56E5666A49F}" destId="{75576B2E-DB43-49F5-8A31-D5CBF5F78EEC}" srcOrd="0" destOrd="0" presId="urn:microsoft.com/office/officeart/2005/8/layout/process1"/>
    <dgm:cxn modelId="{5B1BA3AF-BDD8-41E0-BDCC-37EC1B5194FD}" type="presOf" srcId="{7ABBEAF7-C373-4176-BC82-DCCB6D5E3E26}" destId="{A491758C-84A6-4A4D-888E-93118B4129B4}" srcOrd="0" destOrd="0" presId="urn:microsoft.com/office/officeart/2005/8/layout/process1"/>
    <dgm:cxn modelId="{A37A0B1A-00E7-4C70-8103-1C775294D3D8}" type="presOf" srcId="{D60C5607-81DE-4CC8-91B3-C56E5666A49F}" destId="{1FFABC42-5BE3-4E33-A2BE-582BDAFB0BDF}" srcOrd="1" destOrd="0" presId="urn:microsoft.com/office/officeart/2005/8/layout/process1"/>
    <dgm:cxn modelId="{7DBA789E-FBE8-47EE-B779-737798DB8CF2}" srcId="{7ABBEAF7-C373-4176-BC82-DCCB6D5E3E26}" destId="{380F6D09-15D5-4E2B-BF8A-CECE4B7C4A20}" srcOrd="1" destOrd="0" parTransId="{35DF94FE-4269-42A8-B274-51E32D4D5D54}" sibTransId="{D60C5607-81DE-4CC8-91B3-C56E5666A49F}"/>
    <dgm:cxn modelId="{3796133B-9324-48E1-895B-CB33B607472F}" srcId="{7ABBEAF7-C373-4176-BC82-DCCB6D5E3E26}" destId="{680F7195-4FD3-481E-8A2B-5AD54C8280AB}" srcOrd="2" destOrd="0" parTransId="{E0770B27-10B9-4E3F-A134-B86908A61FFE}" sibTransId="{382B596D-4079-47F6-BAC4-80EDB1CFB95D}"/>
    <dgm:cxn modelId="{769A87B7-F863-4C52-95A3-ACAA11FA0475}" type="presOf" srcId="{801111EC-7761-4006-9B8D-BDD3478D6A0C}" destId="{CFEBD105-9F67-4F60-B070-C671AE93A28A}" srcOrd="0" destOrd="0" presId="urn:microsoft.com/office/officeart/2005/8/layout/process1"/>
    <dgm:cxn modelId="{63A5A836-EE3A-4A02-843E-7E2B0545A95A}" type="presOf" srcId="{380F6D09-15D5-4E2B-BF8A-CECE4B7C4A20}" destId="{2C9E42A7-D692-4DEF-A008-68C3A4D1516E}" srcOrd="0" destOrd="0" presId="urn:microsoft.com/office/officeart/2005/8/layout/process1"/>
    <dgm:cxn modelId="{44DFC4EB-7BC1-494C-B525-CF0D4617D30F}" type="presOf" srcId="{680F7195-4FD3-481E-8A2B-5AD54C8280AB}" destId="{B28036AB-B71B-48DE-97C4-D287BC3BE7AC}" srcOrd="0" destOrd="0" presId="urn:microsoft.com/office/officeart/2005/8/layout/process1"/>
    <dgm:cxn modelId="{238F02FA-14AB-4280-8039-AA1E647ADBB1}" type="presOf" srcId="{E857221A-734F-4396-A642-04F985B7D590}" destId="{888540DF-FD49-4215-991C-C7B2A2E10D35}" srcOrd="0" destOrd="0" presId="urn:microsoft.com/office/officeart/2005/8/layout/process1"/>
    <dgm:cxn modelId="{E1C8F235-DEC7-4E67-9E1A-302BF758F91B}" type="presOf" srcId="{E857221A-734F-4396-A642-04F985B7D590}" destId="{FCAC1A52-7A03-424B-8708-40DF70DCEBE1}" srcOrd="1" destOrd="0" presId="urn:microsoft.com/office/officeart/2005/8/layout/process1"/>
    <dgm:cxn modelId="{03AD4ACB-F85B-4E6D-9F93-5D0F92DFEDD0}" type="presParOf" srcId="{A491758C-84A6-4A4D-888E-93118B4129B4}" destId="{CFEBD105-9F67-4F60-B070-C671AE93A28A}" srcOrd="0" destOrd="0" presId="urn:microsoft.com/office/officeart/2005/8/layout/process1"/>
    <dgm:cxn modelId="{F883CEE1-EC0C-41F7-B566-28DD8953F35A}" type="presParOf" srcId="{A491758C-84A6-4A4D-888E-93118B4129B4}" destId="{888540DF-FD49-4215-991C-C7B2A2E10D35}" srcOrd="1" destOrd="0" presId="urn:microsoft.com/office/officeart/2005/8/layout/process1"/>
    <dgm:cxn modelId="{BB177348-0696-4E89-8AB3-2D7E1D52245D}" type="presParOf" srcId="{888540DF-FD49-4215-991C-C7B2A2E10D35}" destId="{FCAC1A52-7A03-424B-8708-40DF70DCEBE1}" srcOrd="0" destOrd="0" presId="urn:microsoft.com/office/officeart/2005/8/layout/process1"/>
    <dgm:cxn modelId="{A94F14FD-C68C-42AD-BEB4-8A6002D6ACD5}" type="presParOf" srcId="{A491758C-84A6-4A4D-888E-93118B4129B4}" destId="{2C9E42A7-D692-4DEF-A008-68C3A4D1516E}" srcOrd="2" destOrd="0" presId="urn:microsoft.com/office/officeart/2005/8/layout/process1"/>
    <dgm:cxn modelId="{AD5D80CC-BE81-4DB5-A792-966A901A446E}" type="presParOf" srcId="{A491758C-84A6-4A4D-888E-93118B4129B4}" destId="{75576B2E-DB43-49F5-8A31-D5CBF5F78EEC}" srcOrd="3" destOrd="0" presId="urn:microsoft.com/office/officeart/2005/8/layout/process1"/>
    <dgm:cxn modelId="{7B3A0548-4294-4BD5-AF05-18B50E7F5FE3}" type="presParOf" srcId="{75576B2E-DB43-49F5-8A31-D5CBF5F78EEC}" destId="{1FFABC42-5BE3-4E33-A2BE-582BDAFB0BDF}" srcOrd="0" destOrd="0" presId="urn:microsoft.com/office/officeart/2005/8/layout/process1"/>
    <dgm:cxn modelId="{733EFC28-CB6B-4DCE-9576-693B4CE3C923}" type="presParOf" srcId="{A491758C-84A6-4A4D-888E-93118B4129B4}" destId="{B28036AB-B71B-48DE-97C4-D287BC3BE7AC}"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0.wmf"/><Relationship Id="rId1" Type="http://schemas.openxmlformats.org/officeDocument/2006/relationships/image" Target="../media/image19.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8.wmf"/><Relationship Id="rId2" Type="http://schemas.openxmlformats.org/officeDocument/2006/relationships/image" Target="../media/image27.wmf"/><Relationship Id="rId1" Type="http://schemas.openxmlformats.org/officeDocument/2006/relationships/image" Target="../media/image26.wmf"/><Relationship Id="rId5" Type="http://schemas.openxmlformats.org/officeDocument/2006/relationships/image" Target="../media/image30.wmf"/><Relationship Id="rId4" Type="http://schemas.openxmlformats.org/officeDocument/2006/relationships/image" Target="../media/image2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2.wmf"/><Relationship Id="rId2" Type="http://schemas.openxmlformats.org/officeDocument/2006/relationships/image" Target="../media/image27.wmf"/><Relationship Id="rId1" Type="http://schemas.openxmlformats.org/officeDocument/2006/relationships/image" Target="../media/image26.wmf"/><Relationship Id="rId4" Type="http://schemas.openxmlformats.org/officeDocument/2006/relationships/image" Target="../media/image3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lstStyle>
            <a:lvl1pPr defTabSz="930275">
              <a:spcBef>
                <a:spcPct val="0"/>
              </a:spcBef>
              <a:buClrTx/>
              <a:buSzTx/>
              <a:buFontTx/>
              <a:buNone/>
              <a:defRPr sz="1200" smtClean="0"/>
            </a:lvl1pPr>
          </a:lstStyle>
          <a:p>
            <a:pPr>
              <a:defRPr/>
            </a:pPr>
            <a:endParaRPr lang="en-US" altLang="zh-CN"/>
          </a:p>
        </p:txBody>
      </p:sp>
      <p:sp>
        <p:nvSpPr>
          <p:cNvPr id="265219" name="Rectangle 3"/>
          <p:cNvSpPr>
            <a:spLocks noGrp="1" noChangeArrowheads="1"/>
          </p:cNvSpPr>
          <p:nvPr>
            <p:ph type="dt" sz="quarter"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lstStyle>
            <a:lvl1pPr algn="r" defTabSz="930275">
              <a:spcBef>
                <a:spcPct val="0"/>
              </a:spcBef>
              <a:buClrTx/>
              <a:buSzTx/>
              <a:buFontTx/>
              <a:buNone/>
              <a:defRPr sz="1200" smtClean="0"/>
            </a:lvl1pPr>
          </a:lstStyle>
          <a:p>
            <a:pPr>
              <a:defRPr/>
            </a:pPr>
            <a:endParaRPr lang="en-US" altLang="zh-CN"/>
          </a:p>
        </p:txBody>
      </p:sp>
      <p:sp>
        <p:nvSpPr>
          <p:cNvPr id="265220" name="Rectangle 4"/>
          <p:cNvSpPr>
            <a:spLocks noGrp="1" noChangeArrowheads="1"/>
          </p:cNvSpPr>
          <p:nvPr>
            <p:ph type="ftr" sz="quarter" idx="2"/>
          </p:nvPr>
        </p:nvSpPr>
        <p:spPr bwMode="auto">
          <a:xfrm>
            <a:off x="0"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lstStyle>
            <a:lvl1pPr defTabSz="930275">
              <a:spcBef>
                <a:spcPct val="0"/>
              </a:spcBef>
              <a:buClrTx/>
              <a:buSzTx/>
              <a:buFontTx/>
              <a:buNone/>
              <a:defRPr sz="1200" smtClean="0"/>
            </a:lvl1pPr>
          </a:lstStyle>
          <a:p>
            <a:pPr>
              <a:defRPr/>
            </a:pPr>
            <a:endParaRPr lang="en-US" altLang="zh-CN"/>
          </a:p>
        </p:txBody>
      </p:sp>
      <p:sp>
        <p:nvSpPr>
          <p:cNvPr id="265221" name="Rectangle 5"/>
          <p:cNvSpPr>
            <a:spLocks noGrp="1" noChangeArrowheads="1"/>
          </p:cNvSpPr>
          <p:nvPr>
            <p:ph type="sldNum" sz="quarter" idx="3"/>
          </p:nvPr>
        </p:nvSpPr>
        <p:spPr bwMode="auto">
          <a:xfrm>
            <a:off x="3963988"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lstStyle>
            <a:lvl1pPr algn="r" defTabSz="930275">
              <a:spcBef>
                <a:spcPct val="0"/>
              </a:spcBef>
              <a:buClrTx/>
              <a:buSzTx/>
              <a:buFontTx/>
              <a:buNone/>
              <a:defRPr sz="1200" smtClean="0"/>
            </a:lvl1pPr>
          </a:lstStyle>
          <a:p>
            <a:pPr>
              <a:defRPr/>
            </a:pPr>
            <a:fld id="{55874152-45B2-4726-A54F-327D23AF2B8A}" type="slidenum">
              <a:rPr lang="zh-CN" altLang="en-US"/>
              <a:t>‹#›</a:t>
            </a:fld>
            <a:endParaRPr lang="en-US" altLang="zh-CN"/>
          </a:p>
        </p:txBody>
      </p:sp>
    </p:spTree>
    <p:extLst>
      <p:ext uri="{BB962C8B-B14F-4D97-AF65-F5344CB8AC3E}">
        <p14:creationId xmlns:p14="http://schemas.microsoft.com/office/powerpoint/2010/main" val="242477762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lstStyle>
            <a:lvl1pPr defTabSz="930275">
              <a:spcBef>
                <a:spcPct val="0"/>
              </a:spcBef>
              <a:buClrTx/>
              <a:buSzTx/>
              <a:buFontTx/>
              <a:buNone/>
              <a:defRPr sz="1200" smtClean="0"/>
            </a:lvl1pPr>
          </a:lstStyle>
          <a:p>
            <a:pPr>
              <a:defRPr/>
            </a:pPr>
            <a:endParaRPr lang="en-US" altLang="zh-CN"/>
          </a:p>
        </p:txBody>
      </p:sp>
      <p:sp>
        <p:nvSpPr>
          <p:cNvPr id="4099" name="Rectangle 3"/>
          <p:cNvSpPr>
            <a:spLocks noGrp="1" noChangeArrowheads="1"/>
          </p:cNvSpPr>
          <p:nvPr>
            <p:ph type="dt"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lstStyle>
            <a:lvl1pPr algn="r" defTabSz="930275">
              <a:spcBef>
                <a:spcPct val="0"/>
              </a:spcBef>
              <a:buClrTx/>
              <a:buSzTx/>
              <a:buFontTx/>
              <a:buNone/>
              <a:defRPr sz="1200" smtClean="0"/>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409575" y="695325"/>
            <a:ext cx="6178550" cy="3476625"/>
          </a:xfrm>
          <a:prstGeom prst="rect">
            <a:avLst/>
          </a:prstGeom>
          <a:noFill/>
          <a:ln w="9525">
            <a:solidFill>
              <a:srgbClr val="000000"/>
            </a:solidFill>
            <a:miter lim="800000"/>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sp>
      <p:sp>
        <p:nvSpPr>
          <p:cNvPr id="4101" name="Rectangle 5"/>
          <p:cNvSpPr>
            <a:spLocks noGrp="1" noChangeArrowheads="1"/>
          </p:cNvSpPr>
          <p:nvPr>
            <p:ph type="body" sz="quarter" idx="3"/>
          </p:nvPr>
        </p:nvSpPr>
        <p:spPr bwMode="auto">
          <a:xfrm>
            <a:off x="700088" y="4403725"/>
            <a:ext cx="55975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lstStyle>
            <a:lvl1pPr defTabSz="930275">
              <a:spcBef>
                <a:spcPct val="0"/>
              </a:spcBef>
              <a:buClrTx/>
              <a:buSzTx/>
              <a:buFontTx/>
              <a:buNone/>
              <a:defRPr sz="1200" smtClean="0"/>
            </a:lvl1pPr>
          </a:lstStyle>
          <a:p>
            <a:pPr>
              <a:defRPr/>
            </a:pPr>
            <a:endParaRPr lang="en-US" altLang="zh-CN"/>
          </a:p>
        </p:txBody>
      </p:sp>
      <p:sp>
        <p:nvSpPr>
          <p:cNvPr id="4103" name="Rectangle 7"/>
          <p:cNvSpPr>
            <a:spLocks noGrp="1" noChangeArrowheads="1"/>
          </p:cNvSpPr>
          <p:nvPr>
            <p:ph type="sldNum" sz="quarter" idx="5"/>
          </p:nvPr>
        </p:nvSpPr>
        <p:spPr bwMode="auto">
          <a:xfrm>
            <a:off x="3963988"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lstStyle>
            <a:lvl1pPr algn="r" defTabSz="930275">
              <a:spcBef>
                <a:spcPct val="0"/>
              </a:spcBef>
              <a:buClrTx/>
              <a:buSzTx/>
              <a:buFontTx/>
              <a:buNone/>
              <a:defRPr sz="1200" smtClean="0"/>
            </a:lvl1pPr>
          </a:lstStyle>
          <a:p>
            <a:pPr>
              <a:defRPr/>
            </a:pPr>
            <a:fld id="{F71F6432-638A-4DD0-83D2-6A59D23289A9}" type="slidenum">
              <a:rPr lang="zh-CN" altLang="en-US"/>
              <a:t>‹#›</a:t>
            </a:fld>
            <a:endParaRPr lang="en-US" altLang="zh-CN"/>
          </a:p>
        </p:txBody>
      </p:sp>
    </p:spTree>
    <p:extLst>
      <p:ext uri="{BB962C8B-B14F-4D97-AF65-F5344CB8AC3E}">
        <p14:creationId xmlns:p14="http://schemas.microsoft.com/office/powerpoint/2010/main" val="407744674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1</a:t>
            </a:fld>
            <a:endParaRPr lang="en-US" altLang="zh-CN" dirty="0"/>
          </a:p>
        </p:txBody>
      </p:sp>
    </p:spTree>
    <p:extLst>
      <p:ext uri="{BB962C8B-B14F-4D97-AF65-F5344CB8AC3E}">
        <p14:creationId xmlns:p14="http://schemas.microsoft.com/office/powerpoint/2010/main" val="359362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409575" y="695325"/>
            <a:ext cx="6178550" cy="3476625"/>
          </a:xfrm>
        </p:spPr>
      </p:sp>
      <p:sp>
        <p:nvSpPr>
          <p:cNvPr id="3" name="備忘稿版面配置區 2"/>
          <p:cNvSpPr>
            <a:spLocks noGrp="1"/>
          </p:cNvSpPr>
          <p:nvPr>
            <p:ph type="body" idx="1"/>
          </p:nvPr>
        </p:nvSpPr>
        <p:spPr/>
        <p:txBody>
          <a:bodyPr/>
          <a:lstStyle/>
          <a:p>
            <a:pPr marL="171450" indent="-171450">
              <a:buFont typeface="Wingdings" panose="05000000000000000000" pitchFamily="2" charset="2"/>
              <a:buChar char="Ø"/>
            </a:pP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10</a:t>
            </a:fld>
            <a:endParaRPr lang="zh-TW" altLang="en-US"/>
          </a:p>
        </p:txBody>
      </p:sp>
    </p:spTree>
    <p:extLst>
      <p:ext uri="{BB962C8B-B14F-4D97-AF65-F5344CB8AC3E}">
        <p14:creationId xmlns:p14="http://schemas.microsoft.com/office/powerpoint/2010/main" val="4465352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409575" y="695325"/>
            <a:ext cx="6178550" cy="3476625"/>
          </a:xfrm>
        </p:spPr>
      </p:sp>
      <p:sp>
        <p:nvSpPr>
          <p:cNvPr id="3" name="備忘稿版面配置區 2"/>
          <p:cNvSpPr>
            <a:spLocks noGrp="1"/>
          </p:cNvSpPr>
          <p:nvPr>
            <p:ph type="body" idx="1"/>
          </p:nvPr>
        </p:nvSpPr>
        <p:spPr/>
        <p:txBody>
          <a:bodyPr/>
          <a:lstStyle/>
          <a:p>
            <a:pPr marL="171450" indent="-171450">
              <a:buFont typeface="Wingdings" panose="05000000000000000000" pitchFamily="2" charset="2"/>
              <a:buChar char="Ø"/>
            </a:pPr>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11</a:t>
            </a:fld>
            <a:endParaRPr lang="zh-TW" altLang="en-US"/>
          </a:p>
        </p:txBody>
      </p:sp>
    </p:spTree>
    <p:extLst>
      <p:ext uri="{BB962C8B-B14F-4D97-AF65-F5344CB8AC3E}">
        <p14:creationId xmlns:p14="http://schemas.microsoft.com/office/powerpoint/2010/main" val="2907224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409575" y="695325"/>
            <a:ext cx="6178550" cy="347662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9CF3BD28-75DF-4233-8F85-EE3A845FE6B6}" type="slidenum">
              <a:rPr lang="zh-TW" altLang="en-US" smtClean="0"/>
              <a:t>12</a:t>
            </a:fld>
            <a:endParaRPr lang="zh-TW" altLang="en-US"/>
          </a:p>
        </p:txBody>
      </p:sp>
    </p:spTree>
    <p:extLst>
      <p:ext uri="{BB962C8B-B14F-4D97-AF65-F5344CB8AC3E}">
        <p14:creationId xmlns:p14="http://schemas.microsoft.com/office/powerpoint/2010/main" val="38798137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13</a:t>
            </a:fld>
            <a:endParaRPr lang="en-US" altLang="zh-CN"/>
          </a:p>
        </p:txBody>
      </p:sp>
    </p:spTree>
    <p:extLst>
      <p:ext uri="{BB962C8B-B14F-4D97-AF65-F5344CB8AC3E}">
        <p14:creationId xmlns:p14="http://schemas.microsoft.com/office/powerpoint/2010/main" val="42184287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14</a:t>
            </a:fld>
            <a:endParaRPr lang="en-US" altLang="zh-CN"/>
          </a:p>
        </p:txBody>
      </p:sp>
    </p:spTree>
    <p:extLst>
      <p:ext uri="{BB962C8B-B14F-4D97-AF65-F5344CB8AC3E}">
        <p14:creationId xmlns:p14="http://schemas.microsoft.com/office/powerpoint/2010/main" val="831964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409575" y="695325"/>
            <a:ext cx="6178550" cy="347662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0FEF7412-3632-4F86-9F0D-96DD7199597B}" type="slidenum">
              <a:rPr lang="zh-TW" altLang="en-US" smtClean="0"/>
              <a:t>15</a:t>
            </a:fld>
            <a:endParaRPr lang="zh-TW" altLang="en-US"/>
          </a:p>
        </p:txBody>
      </p:sp>
    </p:spTree>
    <p:extLst>
      <p:ext uri="{BB962C8B-B14F-4D97-AF65-F5344CB8AC3E}">
        <p14:creationId xmlns:p14="http://schemas.microsoft.com/office/powerpoint/2010/main" val="27397837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16</a:t>
            </a:fld>
            <a:endParaRPr lang="en-US" altLang="zh-CN"/>
          </a:p>
        </p:txBody>
      </p:sp>
    </p:spTree>
    <p:extLst>
      <p:ext uri="{BB962C8B-B14F-4D97-AF65-F5344CB8AC3E}">
        <p14:creationId xmlns:p14="http://schemas.microsoft.com/office/powerpoint/2010/main" val="40869188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17</a:t>
            </a:fld>
            <a:endParaRPr lang="en-US" altLang="zh-CN"/>
          </a:p>
        </p:txBody>
      </p:sp>
    </p:spTree>
    <p:extLst>
      <p:ext uri="{BB962C8B-B14F-4D97-AF65-F5344CB8AC3E}">
        <p14:creationId xmlns:p14="http://schemas.microsoft.com/office/powerpoint/2010/main" val="6906794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a:xfrm>
            <a:off x="409575" y="695325"/>
            <a:ext cx="6178550" cy="3476625"/>
          </a:xfrm>
        </p:spPr>
      </p:sp>
      <p:sp>
        <p:nvSpPr>
          <p:cNvPr id="3" name="備忘稿版面配置區 2"/>
          <p:cNvSpPr>
            <a:spLocks noGrp="1"/>
          </p:cNvSpPr>
          <p:nvPr>
            <p:ph type="body" idx="1"/>
          </p:nvPr>
        </p:nvSpPr>
        <p:spPr/>
        <p:txBody>
          <a:bodyPr/>
          <a:lstStyle/>
          <a:p>
            <a:pPr marL="171450" marR="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TW"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18</a:t>
            </a:fld>
            <a:endParaRPr lang="zh-TW" altLang="en-US"/>
          </a:p>
        </p:txBody>
      </p:sp>
    </p:spTree>
    <p:extLst>
      <p:ext uri="{BB962C8B-B14F-4D97-AF65-F5344CB8AC3E}">
        <p14:creationId xmlns:p14="http://schemas.microsoft.com/office/powerpoint/2010/main" val="39748616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en-US" altLang="zh-CN"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19</a:t>
            </a:fld>
            <a:endParaRPr lang="en-US" altLang="zh-CN"/>
          </a:p>
        </p:txBody>
      </p:sp>
    </p:spTree>
    <p:extLst>
      <p:ext uri="{BB962C8B-B14F-4D97-AF65-F5344CB8AC3E}">
        <p14:creationId xmlns:p14="http://schemas.microsoft.com/office/powerpoint/2010/main" val="1137971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2</a:t>
            </a:fld>
            <a:endParaRPr lang="en-US" altLang="zh-CN" dirty="0"/>
          </a:p>
        </p:txBody>
      </p:sp>
    </p:spTree>
    <p:extLst>
      <p:ext uri="{BB962C8B-B14F-4D97-AF65-F5344CB8AC3E}">
        <p14:creationId xmlns:p14="http://schemas.microsoft.com/office/powerpoint/2010/main" val="6305770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20</a:t>
            </a:fld>
            <a:endParaRPr lang="en-US" altLang="zh-CN"/>
          </a:p>
        </p:txBody>
      </p:sp>
    </p:spTree>
    <p:extLst>
      <p:ext uri="{BB962C8B-B14F-4D97-AF65-F5344CB8AC3E}">
        <p14:creationId xmlns:p14="http://schemas.microsoft.com/office/powerpoint/2010/main" val="18766766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21</a:t>
            </a:fld>
            <a:endParaRPr lang="en-US" altLang="zh-CN"/>
          </a:p>
        </p:txBody>
      </p:sp>
    </p:spTree>
    <p:extLst>
      <p:ext uri="{BB962C8B-B14F-4D97-AF65-F5344CB8AC3E}">
        <p14:creationId xmlns:p14="http://schemas.microsoft.com/office/powerpoint/2010/main" val="169767178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a:xfrm>
            <a:off x="409575" y="695325"/>
            <a:ext cx="6178550" cy="3476625"/>
          </a:xfrm>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5"/>
          </p:nvPr>
        </p:nvSpPr>
        <p:spPr/>
        <p:txBody>
          <a:bodyPr/>
          <a:lstStyle/>
          <a:p>
            <a:fld id="{0FEF7412-3632-4F86-9F0D-96DD7199597B}" type="slidenum">
              <a:rPr lang="zh-TW" altLang="en-US" smtClean="0"/>
              <a:t>22</a:t>
            </a:fld>
            <a:endParaRPr lang="zh-TW" altLang="en-US"/>
          </a:p>
        </p:txBody>
      </p:sp>
    </p:spTree>
    <p:extLst>
      <p:ext uri="{BB962C8B-B14F-4D97-AF65-F5344CB8AC3E}">
        <p14:creationId xmlns:p14="http://schemas.microsoft.com/office/powerpoint/2010/main" val="369085541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23</a:t>
            </a:fld>
            <a:endParaRPr lang="en-US" altLang="zh-CN"/>
          </a:p>
        </p:txBody>
      </p:sp>
    </p:spTree>
    <p:extLst>
      <p:ext uri="{BB962C8B-B14F-4D97-AF65-F5344CB8AC3E}">
        <p14:creationId xmlns:p14="http://schemas.microsoft.com/office/powerpoint/2010/main" val="20646401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228600" indent="-228600">
              <a:buFont typeface="Wingdings" panose="05000000000000000000" pitchFamily="2" charset="2"/>
              <a:buChar char="Ø"/>
            </a:pPr>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24</a:t>
            </a:fld>
            <a:endParaRPr lang="en-US" altLang="zh-CN"/>
          </a:p>
        </p:txBody>
      </p:sp>
    </p:spTree>
    <p:extLst>
      <p:ext uri="{BB962C8B-B14F-4D97-AF65-F5344CB8AC3E}">
        <p14:creationId xmlns:p14="http://schemas.microsoft.com/office/powerpoint/2010/main" val="24186426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25</a:t>
            </a:fld>
            <a:endParaRPr lang="en-US" altLang="zh-CN"/>
          </a:p>
        </p:txBody>
      </p:sp>
    </p:spTree>
    <p:extLst>
      <p:ext uri="{BB962C8B-B14F-4D97-AF65-F5344CB8AC3E}">
        <p14:creationId xmlns:p14="http://schemas.microsoft.com/office/powerpoint/2010/main" val="4255440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26</a:t>
            </a:fld>
            <a:endParaRPr lang="en-US" altLang="zh-CN"/>
          </a:p>
        </p:txBody>
      </p:sp>
    </p:spTree>
    <p:extLst>
      <p:ext uri="{BB962C8B-B14F-4D97-AF65-F5344CB8AC3E}">
        <p14:creationId xmlns:p14="http://schemas.microsoft.com/office/powerpoint/2010/main" val="28930743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27</a:t>
            </a:fld>
            <a:endParaRPr lang="en-US" altLang="zh-CN"/>
          </a:p>
        </p:txBody>
      </p:sp>
    </p:spTree>
    <p:extLst>
      <p:ext uri="{BB962C8B-B14F-4D97-AF65-F5344CB8AC3E}">
        <p14:creationId xmlns:p14="http://schemas.microsoft.com/office/powerpoint/2010/main" val="1326889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28</a:t>
            </a:fld>
            <a:endParaRPr lang="en-US" altLang="zh-CN"/>
          </a:p>
        </p:txBody>
      </p:sp>
    </p:spTree>
    <p:extLst>
      <p:ext uri="{BB962C8B-B14F-4D97-AF65-F5344CB8AC3E}">
        <p14:creationId xmlns:p14="http://schemas.microsoft.com/office/powerpoint/2010/main" val="2279305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29</a:t>
            </a:fld>
            <a:endParaRPr lang="en-US" altLang="zh-CN"/>
          </a:p>
        </p:txBody>
      </p:sp>
    </p:spTree>
    <p:extLst>
      <p:ext uri="{BB962C8B-B14F-4D97-AF65-F5344CB8AC3E}">
        <p14:creationId xmlns:p14="http://schemas.microsoft.com/office/powerpoint/2010/main" val="323932279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3</a:t>
            </a:fld>
            <a:endParaRPr lang="en-US" altLang="zh-CN"/>
          </a:p>
        </p:txBody>
      </p:sp>
    </p:spTree>
    <p:extLst>
      <p:ext uri="{BB962C8B-B14F-4D97-AF65-F5344CB8AC3E}">
        <p14:creationId xmlns:p14="http://schemas.microsoft.com/office/powerpoint/2010/main" val="218366166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30</a:t>
            </a:fld>
            <a:endParaRPr lang="en-US" altLang="zh-CN"/>
          </a:p>
        </p:txBody>
      </p:sp>
    </p:spTree>
    <p:extLst>
      <p:ext uri="{BB962C8B-B14F-4D97-AF65-F5344CB8AC3E}">
        <p14:creationId xmlns:p14="http://schemas.microsoft.com/office/powerpoint/2010/main" val="26127751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31</a:t>
            </a:fld>
            <a:endParaRPr lang="en-US" altLang="zh-CN"/>
          </a:p>
        </p:txBody>
      </p:sp>
    </p:spTree>
    <p:extLst>
      <p:ext uri="{BB962C8B-B14F-4D97-AF65-F5344CB8AC3E}">
        <p14:creationId xmlns:p14="http://schemas.microsoft.com/office/powerpoint/2010/main" val="1221618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32</a:t>
            </a:fld>
            <a:endParaRPr lang="en-US" altLang="zh-CN"/>
          </a:p>
        </p:txBody>
      </p:sp>
    </p:spTree>
    <p:extLst>
      <p:ext uri="{BB962C8B-B14F-4D97-AF65-F5344CB8AC3E}">
        <p14:creationId xmlns:p14="http://schemas.microsoft.com/office/powerpoint/2010/main" val="38673450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33</a:t>
            </a:fld>
            <a:endParaRPr lang="en-US" altLang="zh-CN"/>
          </a:p>
        </p:txBody>
      </p:sp>
    </p:spTree>
    <p:extLst>
      <p:ext uri="{BB962C8B-B14F-4D97-AF65-F5344CB8AC3E}">
        <p14:creationId xmlns:p14="http://schemas.microsoft.com/office/powerpoint/2010/main" val="4013351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34</a:t>
            </a:fld>
            <a:endParaRPr lang="en-US" altLang="zh-CN"/>
          </a:p>
        </p:txBody>
      </p:sp>
    </p:spTree>
    <p:extLst>
      <p:ext uri="{BB962C8B-B14F-4D97-AF65-F5344CB8AC3E}">
        <p14:creationId xmlns:p14="http://schemas.microsoft.com/office/powerpoint/2010/main" val="17684393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35</a:t>
            </a:fld>
            <a:endParaRPr lang="en-US" altLang="zh-CN"/>
          </a:p>
        </p:txBody>
      </p:sp>
    </p:spTree>
    <p:extLst>
      <p:ext uri="{BB962C8B-B14F-4D97-AF65-F5344CB8AC3E}">
        <p14:creationId xmlns:p14="http://schemas.microsoft.com/office/powerpoint/2010/main" val="162147790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36</a:t>
            </a:fld>
            <a:endParaRPr lang="en-US" altLang="zh-CN"/>
          </a:p>
        </p:txBody>
      </p:sp>
    </p:spTree>
    <p:extLst>
      <p:ext uri="{BB962C8B-B14F-4D97-AF65-F5344CB8AC3E}">
        <p14:creationId xmlns:p14="http://schemas.microsoft.com/office/powerpoint/2010/main" val="149119820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37</a:t>
            </a:fld>
            <a:endParaRPr lang="en-US" altLang="zh-CN"/>
          </a:p>
        </p:txBody>
      </p:sp>
    </p:spTree>
    <p:extLst>
      <p:ext uri="{BB962C8B-B14F-4D97-AF65-F5344CB8AC3E}">
        <p14:creationId xmlns:p14="http://schemas.microsoft.com/office/powerpoint/2010/main" val="2629729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38</a:t>
            </a:fld>
            <a:endParaRPr lang="en-US" altLang="zh-CN" dirty="0"/>
          </a:p>
        </p:txBody>
      </p:sp>
    </p:spTree>
    <p:extLst>
      <p:ext uri="{BB962C8B-B14F-4D97-AF65-F5344CB8AC3E}">
        <p14:creationId xmlns:p14="http://schemas.microsoft.com/office/powerpoint/2010/main" val="63057700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171450" indent="-171450">
                  <a:buFont typeface="Arial" panose="020B0604020202020204" pitchFamily="34" charset="0"/>
                  <a:buChar char="•"/>
                </a:pPr>
                <a:r>
                  <a:rPr lang="zh-CN" altLang="en-US" dirty="0" smtClean="0"/>
                  <a:t>假定我们收集了一批关于西瓜的数据，这个数据的每一行是对一个事件或对象（西瓜）的描述，称为</a:t>
                </a:r>
                <a:r>
                  <a:rPr lang="zh-CN" altLang="en-US" b="1" dirty="0" smtClean="0"/>
                  <a:t>示例（</a:t>
                </a:r>
                <a:r>
                  <a:rPr lang="en-US" altLang="zh-CN" b="1" dirty="0" smtClean="0"/>
                  <a:t>instance</a:t>
                </a:r>
                <a:r>
                  <a:rPr lang="zh-CN" altLang="en-US" b="1" dirty="0" smtClean="0"/>
                  <a:t>）</a:t>
                </a:r>
                <a:r>
                  <a:rPr lang="en-US" altLang="zh-CN" b="1" dirty="0" smtClean="0"/>
                  <a:t>/</a:t>
                </a:r>
                <a:r>
                  <a:rPr lang="zh-CN" altLang="en-US" b="1" dirty="0" smtClean="0"/>
                  <a:t>样本（</a:t>
                </a:r>
                <a:r>
                  <a:rPr lang="en-US" altLang="zh-CN" b="1" dirty="0" smtClean="0"/>
                  <a:t>sample</a:t>
                </a:r>
                <a:r>
                  <a:rPr lang="zh-CN" altLang="en-US" b="1" dirty="0" smtClean="0"/>
                  <a:t>）</a:t>
                </a:r>
                <a:endParaRPr lang="en-US" altLang="zh-CN" b="1" dirty="0" smtClean="0"/>
              </a:p>
              <a:p>
                <a:pPr marL="171450" indent="-171450">
                  <a:buFont typeface="Arial" panose="020B0604020202020204" pitchFamily="34" charset="0"/>
                  <a:buChar char="•"/>
                </a:pPr>
                <a:r>
                  <a:rPr lang="zh-CN" altLang="en-US" b="1" dirty="0" smtClean="0"/>
                  <a:t>特征（</a:t>
                </a:r>
                <a:r>
                  <a:rPr lang="en-US" altLang="zh-CN" b="1" dirty="0" smtClean="0"/>
                  <a:t>feature</a:t>
                </a:r>
                <a:r>
                  <a:rPr lang="zh-CN" altLang="en-US" b="1" dirty="0" smtClean="0"/>
                  <a:t>）</a:t>
                </a:r>
                <a:r>
                  <a:rPr lang="en-US" altLang="zh-CN" b="1" dirty="0" smtClean="0"/>
                  <a:t>/</a:t>
                </a:r>
                <a:r>
                  <a:rPr lang="zh-CN" altLang="en-US" b="1" dirty="0" smtClean="0"/>
                  <a:t>属性（</a:t>
                </a:r>
                <a:r>
                  <a:rPr lang="en-US" altLang="zh-CN" b="1" dirty="0" smtClean="0"/>
                  <a:t>attribute</a:t>
                </a:r>
                <a:r>
                  <a:rPr lang="zh-CN" altLang="en-US" b="1" dirty="0" smtClean="0"/>
                  <a:t>）</a:t>
                </a:r>
                <a:r>
                  <a:rPr lang="zh-CN" altLang="en-US" dirty="0" smtClean="0"/>
                  <a:t>：</a:t>
                </a:r>
                <a:r>
                  <a:rPr lang="zh-CN" altLang="en-US" dirty="0" smtClean="0"/>
                  <a:t>反映事件或对象在某方面的表现或性质的事项，如色泽等；</a:t>
                </a:r>
                <a:r>
                  <a:rPr lang="zh-CN" altLang="en-US" b="1" dirty="0" smtClean="0"/>
                  <a:t> “属性值”</a:t>
                </a:r>
                <a:r>
                  <a:rPr lang="zh-CN" altLang="en-US" dirty="0" smtClean="0"/>
                  <a:t>：</a:t>
                </a:r>
                <a:r>
                  <a:rPr lang="zh-CN" altLang="en-US" dirty="0" smtClean="0"/>
                  <a:t>属性上的取值 </a:t>
                </a:r>
                <a:endParaRPr lang="en-US" altLang="zh-CN" dirty="0" smtClean="0"/>
              </a:p>
              <a:p>
                <a:pPr marL="171450" indent="-171450">
                  <a:buFont typeface="Arial" panose="020B0604020202020204" pitchFamily="34" charset="0"/>
                  <a:buChar char="•"/>
                </a:pPr>
                <a:r>
                  <a:rPr lang="zh-CN" altLang="en-US" b="1" dirty="0" smtClean="0"/>
                  <a:t>属性空间</a:t>
                </a:r>
                <a:r>
                  <a:rPr lang="zh-CN" altLang="en-US" dirty="0" smtClean="0"/>
                  <a:t>：属性张成的空间（样本空间、输入空间），如把色泽、根底、敲声作为三个坐标，得到一个描述西瓜的三维空间；每个西瓜在其中可找到自己的坐标位置（对应一个坐标向量），示例也称为“特征向量”</a:t>
                </a:r>
                <a:endParaRPr lang="en-US" altLang="zh-CN" dirty="0" smtClean="0"/>
              </a:p>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zh-CN" altLang="en-US" dirty="0" smtClean="0"/>
                  <a:t>从数据中学到模型的过程称为“学习”或“训练”。训练过程中使用的数据称为</a:t>
                </a:r>
                <a:r>
                  <a:rPr lang="zh-CN" altLang="en-US" b="1" dirty="0" smtClean="0"/>
                  <a:t>“训练数据”</a:t>
                </a:r>
                <a:r>
                  <a:rPr lang="en-US" altLang="zh-CN" b="1" dirty="0" smtClean="0"/>
                  <a:t>/</a:t>
                </a:r>
                <a:r>
                  <a:rPr lang="zh-CN" altLang="en-US" b="1" dirty="0" smtClean="0"/>
                  <a:t>“训练集”</a:t>
                </a:r>
                <a:endParaRPr lang="en-US" altLang="zh-CN" b="1" dirty="0" smtClean="0"/>
              </a:p>
              <a:p>
                <a:pPr marL="171450" indent="-171450">
                  <a:buFont typeface="Wingdings" panose="05000000000000000000" pitchFamily="2" charset="2"/>
                  <a:buChar char="n"/>
                </a:pPr>
                <a:r>
                  <a:rPr lang="zh-CN" altLang="en-US" b="1" dirty="0" smtClean="0"/>
                  <a:t>标记：</a:t>
                </a:r>
                <a:r>
                  <a:rPr lang="zh-CN" altLang="en-US" dirty="0" smtClean="0"/>
                  <a:t>如果希望学到一个帮助我们判断没剖开的是不是好瓜的模型，仅有前面的数据是不够的，我们需要获得训练样本的“结果”信息，如好瓜，</a:t>
                </a:r>
                <a:endParaRPr lang="en-US" altLang="zh-CN" dirty="0" smtClean="0"/>
              </a:p>
              <a:p>
                <a:pPr marL="171450" indent="-171450">
                  <a:buFont typeface="Wingdings" panose="05000000000000000000" pitchFamily="2" charset="2"/>
                  <a:buChar char="n"/>
                </a:pPr>
                <a:r>
                  <a:rPr lang="zh-CN" altLang="en-US" b="1" dirty="0" smtClean="0"/>
                  <a:t>测试集：</a:t>
                </a:r>
                <a:r>
                  <a:rPr lang="zh-CN" altLang="en-US" dirty="0" smtClean="0"/>
                  <a:t>学到模型后，使用其进行预测的过程称为“测试”，被预测的样本组成的集合“测试集”</a:t>
                </a:r>
                <a:endParaRPr lang="en-US" altLang="zh-CN" dirty="0" smtClean="0"/>
              </a:p>
              <a:p>
                <a:pPr marL="171450" marR="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n"/>
                  <a:tabLst/>
                  <a:defRPr/>
                </a:pPr>
                <a:r>
                  <a:rPr lang="zh-CN" altLang="en-US" dirty="0" smtClean="0"/>
                  <a:t>每个示例</a:t>
                </a:r>
                <a:r>
                  <a:rPr lang="en-US" altLang="zh-CN" b="1" i="0">
                    <a:latin typeface="Cambria Math" panose="02040503050406030204" pitchFamily="18" charset="0"/>
                  </a:rPr>
                  <a:t>𝒙</a:t>
                </a:r>
                <a:r>
                  <a:rPr lang="en-US" altLang="zh-CN" b="1" i="0" smtClean="0">
                    <a:latin typeface="Cambria Math" panose="02040503050406030204" pitchFamily="18" charset="0"/>
                  </a:rPr>
                  <a:t>_</a:t>
                </a:r>
                <a:r>
                  <a:rPr lang="en-US" altLang="zh-CN" i="0">
                    <a:latin typeface="Cambria Math" panose="02040503050406030204" pitchFamily="18" charset="0"/>
                  </a:rPr>
                  <a:t>𝑖</a:t>
                </a:r>
                <a:r>
                  <a:rPr lang="en-US" altLang="zh-CN" b="0" i="0" smtClean="0">
                    <a:latin typeface="Cambria Math" panose="02040503050406030204" pitchFamily="18" charset="0"/>
                  </a:rPr>
                  <a:t>=(𝑥_𝑖1;𝑥_𝑖2;…𝑥_𝑖𝑑)</a:t>
                </a:r>
                <a:r>
                  <a:rPr lang="zh-CN" altLang="en-US" dirty="0" smtClean="0"/>
                  <a:t>是</a:t>
                </a:r>
                <a:r>
                  <a:rPr lang="en-US" altLang="zh-CN" dirty="0" smtClean="0"/>
                  <a:t>d</a:t>
                </a:r>
                <a:r>
                  <a:rPr lang="zh-CN" altLang="en-US" dirty="0" smtClean="0"/>
                  <a:t>维空间</a:t>
                </a:r>
                <a:r>
                  <a:rPr lang="en-US" altLang="zh-CN" dirty="0" smtClean="0"/>
                  <a:t>X</a:t>
                </a:r>
                <a:r>
                  <a:rPr lang="zh-CN" altLang="en-US" dirty="0" smtClean="0"/>
                  <a:t>中的一个向量；</a:t>
                </a:r>
                <a:r>
                  <a:rPr lang="en-US" altLang="zh-CN" b="0" i="0" smtClean="0">
                    <a:latin typeface="Cambria Math" panose="02040503050406030204" pitchFamily="18" charset="0"/>
                  </a:rPr>
                  <a:t>𝑥_𝑖𝑗</a:t>
                </a:r>
                <a:r>
                  <a:rPr lang="zh-CN" altLang="en-US" dirty="0" smtClean="0"/>
                  <a:t>：表示第</a:t>
                </a:r>
                <a:r>
                  <a:rPr lang="en-US" altLang="zh-CN" dirty="0" err="1" smtClean="0"/>
                  <a:t>i</a:t>
                </a:r>
                <a:r>
                  <a:rPr lang="zh-CN" altLang="en-US" dirty="0" smtClean="0"/>
                  <a:t>个西瓜在第</a:t>
                </a:r>
                <a:r>
                  <a:rPr lang="en-US" altLang="zh-CN" dirty="0" smtClean="0"/>
                  <a:t>j</a:t>
                </a:r>
                <a:r>
                  <a:rPr lang="zh-CN" altLang="en-US" dirty="0" smtClean="0"/>
                  <a:t>个属性上的取值。</a:t>
                </a:r>
                <a:endParaRPr lang="en-US" altLang="zh-CN" dirty="0" smtClean="0"/>
              </a:p>
              <a:p>
                <a:pPr marL="0" indent="0">
                  <a:buFont typeface="Wingdings" panose="05000000000000000000" pitchFamily="2" charset="2"/>
                  <a:buNone/>
                </a:pPr>
                <a:endParaRPr lang="en-US" altLang="zh-CN" dirty="0" smtClean="0"/>
              </a:p>
              <a:p>
                <a:endParaRPr lang="en-US" altLang="zh-CN"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39</a:t>
            </a:fld>
            <a:endParaRPr lang="en-US" altLang="zh-CN"/>
          </a:p>
        </p:txBody>
      </p:sp>
    </p:spTree>
    <p:extLst>
      <p:ext uri="{BB962C8B-B14F-4D97-AF65-F5344CB8AC3E}">
        <p14:creationId xmlns:p14="http://schemas.microsoft.com/office/powerpoint/2010/main" val="2419652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4</a:t>
            </a:fld>
            <a:endParaRPr lang="en-US" altLang="zh-CN"/>
          </a:p>
        </p:txBody>
      </p:sp>
    </p:spTree>
    <p:extLst>
      <p:ext uri="{BB962C8B-B14F-4D97-AF65-F5344CB8AC3E}">
        <p14:creationId xmlns:p14="http://schemas.microsoft.com/office/powerpoint/2010/main" val="1473398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40</a:t>
            </a:fld>
            <a:endParaRPr lang="en-US" altLang="zh-CN"/>
          </a:p>
        </p:txBody>
      </p:sp>
    </p:spTree>
    <p:extLst>
      <p:ext uri="{BB962C8B-B14F-4D97-AF65-F5344CB8AC3E}">
        <p14:creationId xmlns:p14="http://schemas.microsoft.com/office/powerpoint/2010/main" val="160275153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endParaRPr lang="zh-CN" altLang="en-US" dirty="0"/>
              </a:p>
            </p:txBody>
          </p:sp>
        </mc:Choice>
        <mc:Fallback xmlns="">
          <p:sp>
            <p:nvSpPr>
              <p:cNvPr id="3" name="备注占位符 2"/>
              <p:cNvSpPr>
                <a:spLocks noGrp="1"/>
              </p:cNvSpPr>
              <p:nvPr>
                <p:ph type="body" idx="1"/>
              </p:nvPr>
            </p:nvSpPr>
            <p:spPr/>
            <p:txBody>
              <a:bodyPr/>
              <a:lstStyle/>
              <a:p>
                <a:pPr marL="171450" indent="-171450">
                  <a:buFont typeface="Wingdings" panose="05000000000000000000" pitchFamily="2" charset="2"/>
                  <a:buChar char="n"/>
                </a:pPr>
                <a:r>
                  <a:rPr lang="zh-CN" altLang="en-US" dirty="0" smtClean="0"/>
                  <a:t>假设我们学到的是：好瓜是某种色泽、某种根蒂、某种敲声的瓜，比如第</a:t>
                </a:r>
                <a:r>
                  <a:rPr lang="en-US" altLang="zh-CN" dirty="0" smtClean="0"/>
                  <a:t>1-2</a:t>
                </a:r>
                <a:r>
                  <a:rPr lang="zh-CN" altLang="en-US" dirty="0" smtClean="0"/>
                  <a:t>个瓜，但是这两种瓜已经见过，我们希望学习算法可以泛化，即通过对训练集中瓜的学习获得对没见过的瓜进行判断的能力。那对于没见过的瓜，怎么判断呢？</a:t>
                </a:r>
                <a:endParaRPr lang="en-US" altLang="zh-CN" dirty="0" smtClean="0"/>
              </a:p>
              <a:p>
                <a:pPr marL="628650" lvl="1" indent="-171450">
                  <a:buFont typeface="Wingdings" panose="05000000000000000000" pitchFamily="2" charset="2"/>
                  <a:buChar char="Ø"/>
                </a:pPr>
                <a:r>
                  <a:rPr lang="zh-CN" altLang="en-US" dirty="0" smtClean="0"/>
                  <a:t>我们可以把</a:t>
                </a:r>
                <a:r>
                  <a:rPr lang="zh-CN" altLang="en-US" b="1" dirty="0" smtClean="0"/>
                  <a:t>学习过程看作一个在所有假设组成的空间中进行搜索的过程</a:t>
                </a:r>
                <a:r>
                  <a:rPr lang="zh-CN" altLang="en-US" dirty="0" smtClean="0"/>
                  <a:t>，搜索目标是找到与训练集“匹配”的假设，能够将训练集中的瓜判断正确的假设。</a:t>
                </a:r>
                <a:endParaRPr lang="en-US" altLang="zh-CN" dirty="0" smtClean="0"/>
              </a:p>
              <a:p>
                <a:pPr marL="628650" lvl="1" indent="-171450">
                  <a:buFont typeface="Wingdings" panose="05000000000000000000" pitchFamily="2" charset="2"/>
                  <a:buChar char="Ø"/>
                </a:pPr>
                <a:r>
                  <a:rPr lang="zh-CN" altLang="en-US" dirty="0" smtClean="0"/>
                  <a:t>这里</a:t>
                </a:r>
                <a:r>
                  <a:rPr lang="zh-CN" altLang="en-US" b="1" dirty="0" smtClean="0"/>
                  <a:t>假设空间</a:t>
                </a:r>
                <a:r>
                  <a:rPr lang="zh-CN" altLang="en-US" dirty="0" smtClean="0"/>
                  <a:t>：形如“</a:t>
                </a:r>
                <a:r>
                  <a:rPr lang="en-US" altLang="zh-CN" sz="1200" b="0" dirty="0" smtClean="0">
                    <a:solidFill>
                      <a:srgbClr val="C30D23"/>
                    </a:solidFill>
                    <a:latin typeface="微软雅黑" panose="020B0503020204020204" pitchFamily="34" charset="-122"/>
                    <a:ea typeface="微软雅黑" panose="020B0503020204020204" pitchFamily="34" charset="-122"/>
                  </a:rPr>
                  <a:t>(</a:t>
                </a:r>
                <a:r>
                  <a:rPr lang="zh-CN" altLang="en-US" sz="1200" b="0" dirty="0" smtClean="0">
                    <a:solidFill>
                      <a:srgbClr val="C30D23"/>
                    </a:solidFill>
                    <a:latin typeface="微软雅黑" panose="020B0503020204020204" pitchFamily="34" charset="-122"/>
                    <a:ea typeface="微软雅黑" panose="020B0503020204020204" pitchFamily="34" charset="-122"/>
                  </a:rPr>
                  <a:t>色泽</a:t>
                </a:r>
                <a:r>
                  <a:rPr lang="en-US" altLang="zh-CN" sz="1200" b="0" dirty="0" smtClean="0">
                    <a:solidFill>
                      <a:srgbClr val="C30D23"/>
                    </a:solidFill>
                    <a:latin typeface="微软雅黑" panose="020B0503020204020204" pitchFamily="34" charset="-122"/>
                    <a:ea typeface="微软雅黑" panose="020B0503020204020204" pitchFamily="34" charset="-122"/>
                  </a:rPr>
                  <a:t>=?)</a:t>
                </a:r>
                <a:r>
                  <a:rPr lang="en-US" altLang="zh-CN" sz="1200" b="0" i="0" smtClean="0">
                    <a:solidFill>
                      <a:srgbClr val="C30D23"/>
                    </a:solidFill>
                    <a:latin typeface="Cambria Math"/>
                    <a:ea typeface="Cambria Math"/>
                  </a:rPr>
                  <a:t>⋀</a:t>
                </a:r>
                <a:r>
                  <a:rPr lang="en-US" altLang="zh-CN" sz="1200" b="0" i="0" dirty="0">
                    <a:solidFill>
                      <a:srgbClr val="C30D23"/>
                    </a:solidFill>
                    <a:latin typeface="Cambria Math"/>
                    <a:ea typeface="Cambria Math"/>
                  </a:rPr>
                  <a:t>"</a:t>
                </a:r>
                <a:r>
                  <a:rPr lang="en-US" altLang="zh-CN" sz="1200" b="0" i="0" dirty="0">
                    <a:solidFill>
                      <a:srgbClr val="C30D23"/>
                    </a:solidFill>
                    <a:latin typeface="Cambria Math" panose="02040503050406030204" pitchFamily="18" charset="0"/>
                    <a:ea typeface="微软雅黑" panose="020B0503020204020204" pitchFamily="34" charset="-122"/>
                  </a:rPr>
                  <a:t>(</a:t>
                </a:r>
                <a:r>
                  <a:rPr lang="zh-CN" altLang="en-US" sz="1200" b="0" i="0" dirty="0">
                    <a:solidFill>
                      <a:srgbClr val="C30D23"/>
                    </a:solidFill>
                    <a:latin typeface="Cambria Math" panose="02040503050406030204" pitchFamily="18" charset="0"/>
                    <a:ea typeface="微软雅黑" panose="020B0503020204020204" pitchFamily="34" charset="-122"/>
                  </a:rPr>
                  <a:t>根蒂</a:t>
                </a:r>
                <a:r>
                  <a:rPr lang="en-US" altLang="zh-CN" sz="1200" b="0" i="0" dirty="0">
                    <a:solidFill>
                      <a:srgbClr val="C30D23"/>
                    </a:solidFill>
                    <a:latin typeface="Cambria Math" panose="02040503050406030204" pitchFamily="18" charset="0"/>
                    <a:ea typeface="微软雅黑" panose="020B0503020204020204" pitchFamily="34" charset="-122"/>
                  </a:rPr>
                  <a:t>=?)</a:t>
                </a:r>
                <a:r>
                  <a:rPr lang="en-US" altLang="zh-CN" sz="1200" b="0" i="0">
                    <a:solidFill>
                      <a:srgbClr val="C30D23"/>
                    </a:solidFill>
                    <a:latin typeface="Cambria Math"/>
                    <a:ea typeface="Cambria Math"/>
                  </a:rPr>
                  <a:t>"⋀</a:t>
                </a:r>
                <a:r>
                  <a:rPr lang="en-US" altLang="zh-CN" sz="1200" b="0" dirty="0">
                    <a:solidFill>
                      <a:srgbClr val="C30D23"/>
                    </a:solidFill>
                    <a:latin typeface="微软雅黑" panose="020B0503020204020204" pitchFamily="34" charset="-122"/>
                    <a:ea typeface="微软雅黑" panose="020B0503020204020204" pitchFamily="34" charset="-122"/>
                  </a:rPr>
                  <a:t>(</a:t>
                </a:r>
                <a:r>
                  <a:rPr lang="zh-CN" altLang="en-US" sz="1200" b="0" dirty="0">
                    <a:solidFill>
                      <a:srgbClr val="C30D23"/>
                    </a:solidFill>
                    <a:latin typeface="微软雅黑" panose="020B0503020204020204" pitchFamily="34" charset="-122"/>
                    <a:ea typeface="微软雅黑" panose="020B0503020204020204" pitchFamily="34" charset="-122"/>
                  </a:rPr>
                  <a:t>敲声</a:t>
                </a:r>
                <a:r>
                  <a:rPr lang="en-US" altLang="zh-CN" sz="1200" b="0" dirty="0" smtClean="0">
                    <a:solidFill>
                      <a:srgbClr val="C30D23"/>
                    </a:solidFill>
                    <a:latin typeface="微软雅黑" panose="020B0503020204020204" pitchFamily="34" charset="-122"/>
                    <a:ea typeface="微软雅黑" panose="020B0503020204020204" pitchFamily="34" charset="-122"/>
                  </a:rPr>
                  <a:t>=?)</a:t>
                </a:r>
                <a:r>
                  <a:rPr lang="zh-CN" altLang="en-US" b="0" dirty="0" smtClean="0"/>
                  <a:t>”</a:t>
                </a:r>
                <a:r>
                  <a:rPr lang="zh-CN" altLang="en-US" dirty="0" smtClean="0"/>
                  <a:t>（</a:t>
                </a:r>
                <a:r>
                  <a:rPr lang="en-US" altLang="zh-CN" sz="1200" b="1" i="0" smtClean="0">
                    <a:solidFill>
                      <a:srgbClr val="C30D23"/>
                    </a:solidFill>
                    <a:latin typeface="Cambria Math"/>
                    <a:ea typeface="Cambria Math"/>
                  </a:rPr>
                  <a:t>⋀</a:t>
                </a:r>
                <a:r>
                  <a:rPr lang="zh-CN" altLang="en-US" dirty="0" smtClean="0"/>
                  <a:t>与）的所有可能取值所形成的假设组成的空间；</a:t>
                </a:r>
                <a:endParaRPr lang="en-US" altLang="zh-CN" dirty="0" smtClean="0"/>
              </a:p>
              <a:p>
                <a:pPr marL="628650" lvl="1" indent="-171450">
                  <a:buFont typeface="Wingdings" panose="05000000000000000000" pitchFamily="2" charset="2"/>
                  <a:buChar char="Ø"/>
                </a:pPr>
                <a:r>
                  <a:rPr lang="zh-CN" altLang="en-US" dirty="0" smtClean="0"/>
                  <a:t>然后在假设空间中搜索不违背训练集的假设。</a:t>
                </a:r>
                <a:endParaRPr lang="en-US" altLang="zh-CN" dirty="0" smtClean="0"/>
              </a:p>
              <a:p>
                <a:pPr marL="171450" indent="-171450">
                  <a:buFont typeface="Wingdings" panose="05000000000000000000" pitchFamily="2" charset="2"/>
                  <a:buChar char="n"/>
                </a:pPr>
                <a:r>
                  <a:rPr lang="zh-CN" altLang="en-US" b="1" dirty="0" smtClean="0"/>
                  <a:t>假设空间大小</a:t>
                </a:r>
                <a:r>
                  <a:rPr lang="zh-CN" altLang="en-US" dirty="0" smtClean="0"/>
                  <a:t>：色泽有青绿、乌黑、浅白三种可能取值，也有可能取什么值都合适（如好瓜是根蒂蜷缩、敲声混响，什么色泽都行的瓜），用通配符*表示，这样就是</a:t>
                </a:r>
                <a:r>
                  <a:rPr lang="en-US" altLang="zh-CN" dirty="0" smtClean="0"/>
                  <a:t>4</a:t>
                </a:r>
                <a:r>
                  <a:rPr lang="zh-CN" altLang="en-US" dirty="0" smtClean="0"/>
                  <a:t>中情况；同理根蒂、敲声也是这样的；还有一种极端情况，就是世上没有好瓜，用空表示；这样就有</a:t>
                </a:r>
                <a:r>
                  <a:rPr lang="en-US" altLang="zh-CN" dirty="0" smtClean="0"/>
                  <a:t>65</a:t>
                </a:r>
                <a:r>
                  <a:rPr lang="zh-CN" altLang="en-US" dirty="0" smtClean="0"/>
                  <a:t>种情况</a:t>
                </a:r>
                <a:endParaRPr lang="en-US" altLang="zh-CN" dirty="0" smtClean="0"/>
              </a:p>
              <a:p>
                <a:pPr marL="171450" indent="-171450">
                  <a:buFont typeface="Wingdings" panose="05000000000000000000" pitchFamily="2" charset="2"/>
                  <a:buChar char="n"/>
                </a:pPr>
                <a:r>
                  <a:rPr lang="zh-CN" altLang="en-US" dirty="0" smtClean="0"/>
                  <a:t>我们可以把假设空间画成</a:t>
                </a:r>
                <a:r>
                  <a:rPr lang="en-US" altLang="zh-CN" dirty="0" smtClean="0"/>
                  <a:t>P5</a:t>
                </a:r>
                <a:r>
                  <a:rPr lang="zh-CN" altLang="en-US" dirty="0" smtClean="0"/>
                  <a:t>图</a:t>
                </a:r>
                <a:r>
                  <a:rPr lang="en-US" altLang="zh-CN" dirty="0" smtClean="0"/>
                  <a:t>1.1</a:t>
                </a:r>
                <a:r>
                  <a:rPr lang="zh-CN" altLang="en-US" dirty="0" smtClean="0"/>
                  <a:t>的二叉树形式，那么有</a:t>
                </a:r>
                <a:r>
                  <a:rPr lang="zh-CN" altLang="en-US" b="1" dirty="0" smtClean="0"/>
                  <a:t>很多搜索策略</a:t>
                </a:r>
                <a:r>
                  <a:rPr lang="zh-CN" altLang="en-US" dirty="0" smtClean="0"/>
                  <a:t>，如自顶而下（从一般到特殊）、自底向上（从特殊到一般），在搜索过程中不断删除与正例不一致的假设、与反例一致的假设，最终就得到了与训练集一致的假设了，这就是我们要学习的结果。</a:t>
                </a:r>
                <a:endParaRPr lang="en-US" altLang="zh-CN" dirty="0" smtClean="0"/>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41</a:t>
            </a:fld>
            <a:endParaRPr lang="en-US" altLang="zh-CN"/>
          </a:p>
        </p:txBody>
      </p:sp>
    </p:spTree>
    <p:extLst>
      <p:ext uri="{BB962C8B-B14F-4D97-AF65-F5344CB8AC3E}">
        <p14:creationId xmlns:p14="http://schemas.microsoft.com/office/powerpoint/2010/main" val="20293934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42</a:t>
            </a:fld>
            <a:endParaRPr lang="en-US" altLang="zh-CN"/>
          </a:p>
        </p:txBody>
      </p:sp>
    </p:spTree>
    <p:extLst>
      <p:ext uri="{BB962C8B-B14F-4D97-AF65-F5344CB8AC3E}">
        <p14:creationId xmlns:p14="http://schemas.microsoft.com/office/powerpoint/2010/main" val="77960573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43</a:t>
            </a:fld>
            <a:endParaRPr lang="en-US" altLang="zh-CN"/>
          </a:p>
        </p:txBody>
      </p:sp>
    </p:spTree>
    <p:extLst>
      <p:ext uri="{BB962C8B-B14F-4D97-AF65-F5344CB8AC3E}">
        <p14:creationId xmlns:p14="http://schemas.microsoft.com/office/powerpoint/2010/main" val="283759883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44</a:t>
            </a:fld>
            <a:endParaRPr lang="en-US" altLang="zh-CN"/>
          </a:p>
        </p:txBody>
      </p:sp>
    </p:spTree>
    <p:extLst>
      <p:ext uri="{BB962C8B-B14F-4D97-AF65-F5344CB8AC3E}">
        <p14:creationId xmlns:p14="http://schemas.microsoft.com/office/powerpoint/2010/main" val="214998831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45</a:t>
            </a:fld>
            <a:endParaRPr lang="en-US" altLang="zh-CN"/>
          </a:p>
        </p:txBody>
      </p:sp>
    </p:spTree>
    <p:extLst>
      <p:ext uri="{BB962C8B-B14F-4D97-AF65-F5344CB8AC3E}">
        <p14:creationId xmlns:p14="http://schemas.microsoft.com/office/powerpoint/2010/main" val="388392490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46</a:t>
            </a:fld>
            <a:endParaRPr lang="en-US" altLang="zh-CN"/>
          </a:p>
        </p:txBody>
      </p:sp>
    </p:spTree>
    <p:extLst>
      <p:ext uri="{BB962C8B-B14F-4D97-AF65-F5344CB8AC3E}">
        <p14:creationId xmlns:p14="http://schemas.microsoft.com/office/powerpoint/2010/main" val="39401094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47</a:t>
            </a:fld>
            <a:endParaRPr lang="en-US" altLang="zh-CN"/>
          </a:p>
        </p:txBody>
      </p:sp>
    </p:spTree>
    <p:extLst>
      <p:ext uri="{BB962C8B-B14F-4D97-AF65-F5344CB8AC3E}">
        <p14:creationId xmlns:p14="http://schemas.microsoft.com/office/powerpoint/2010/main" val="203925294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48</a:t>
            </a:fld>
            <a:endParaRPr lang="en-US" altLang="zh-CN"/>
          </a:p>
        </p:txBody>
      </p:sp>
    </p:spTree>
    <p:extLst>
      <p:ext uri="{BB962C8B-B14F-4D97-AF65-F5344CB8AC3E}">
        <p14:creationId xmlns:p14="http://schemas.microsoft.com/office/powerpoint/2010/main" val="235445529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49</a:t>
            </a:fld>
            <a:endParaRPr lang="en-US" altLang="zh-CN"/>
          </a:p>
        </p:txBody>
      </p:sp>
    </p:spTree>
    <p:extLst>
      <p:ext uri="{BB962C8B-B14F-4D97-AF65-F5344CB8AC3E}">
        <p14:creationId xmlns:p14="http://schemas.microsoft.com/office/powerpoint/2010/main" val="27265271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5</a:t>
            </a:fld>
            <a:endParaRPr lang="en-US" altLang="zh-CN"/>
          </a:p>
        </p:txBody>
      </p:sp>
    </p:spTree>
    <p:extLst>
      <p:ext uri="{BB962C8B-B14F-4D97-AF65-F5344CB8AC3E}">
        <p14:creationId xmlns:p14="http://schemas.microsoft.com/office/powerpoint/2010/main" val="21586929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50</a:t>
            </a:fld>
            <a:endParaRPr lang="en-US" altLang="zh-CN"/>
          </a:p>
        </p:txBody>
      </p:sp>
    </p:spTree>
    <p:extLst>
      <p:ext uri="{BB962C8B-B14F-4D97-AF65-F5344CB8AC3E}">
        <p14:creationId xmlns:p14="http://schemas.microsoft.com/office/powerpoint/2010/main" val="4401432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51</a:t>
            </a:fld>
            <a:endParaRPr lang="en-US" altLang="zh-CN"/>
          </a:p>
        </p:txBody>
      </p:sp>
    </p:spTree>
    <p:extLst>
      <p:ext uri="{BB962C8B-B14F-4D97-AF65-F5344CB8AC3E}">
        <p14:creationId xmlns:p14="http://schemas.microsoft.com/office/powerpoint/2010/main" val="21239085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52</a:t>
            </a:fld>
            <a:endParaRPr lang="en-US" altLang="zh-CN"/>
          </a:p>
        </p:txBody>
      </p:sp>
    </p:spTree>
    <p:extLst>
      <p:ext uri="{BB962C8B-B14F-4D97-AF65-F5344CB8AC3E}">
        <p14:creationId xmlns:p14="http://schemas.microsoft.com/office/powerpoint/2010/main" val="38417089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6</a:t>
            </a:fld>
            <a:endParaRPr lang="en-US" altLang="zh-CN"/>
          </a:p>
        </p:txBody>
      </p:sp>
    </p:spTree>
    <p:extLst>
      <p:ext uri="{BB962C8B-B14F-4D97-AF65-F5344CB8AC3E}">
        <p14:creationId xmlns:p14="http://schemas.microsoft.com/office/powerpoint/2010/main" val="36872960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Arial" panose="020B0604020202020204" pitchFamily="34" charset="0"/>
              <a:buChar char="•"/>
            </a:pPr>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7</a:t>
            </a:fld>
            <a:endParaRPr lang="en-US" altLang="zh-CN"/>
          </a:p>
        </p:txBody>
      </p:sp>
    </p:spTree>
    <p:extLst>
      <p:ext uri="{BB962C8B-B14F-4D97-AF65-F5344CB8AC3E}">
        <p14:creationId xmlns:p14="http://schemas.microsoft.com/office/powerpoint/2010/main" val="10326999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t>8</a:t>
            </a:fld>
            <a:endParaRPr lang="en-US" altLang="zh-CN"/>
          </a:p>
        </p:txBody>
      </p:sp>
    </p:spTree>
    <p:extLst>
      <p:ext uri="{BB962C8B-B14F-4D97-AF65-F5344CB8AC3E}">
        <p14:creationId xmlns:p14="http://schemas.microsoft.com/office/powerpoint/2010/main" val="2478880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585788" marR="0" lvl="2" indent="-171450" algn="just" defTabSz="914400" rtl="0" eaLnBrk="0" fontAlgn="base" latinLnBrk="0" hangingPunct="0">
              <a:lnSpc>
                <a:spcPct val="150000"/>
              </a:lnSpc>
              <a:spcBef>
                <a:spcPts val="600"/>
              </a:spcBef>
              <a:spcAft>
                <a:spcPts val="600"/>
              </a:spcAft>
              <a:buClr>
                <a:srgbClr val="0000FF"/>
              </a:buClr>
              <a:buSzTx/>
              <a:buFont typeface="Wingdings" panose="05000000000000000000" pitchFamily="2" charset="2"/>
              <a:buChar char="n"/>
              <a:tabLst/>
              <a:defRPr/>
            </a:pP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9</a:t>
            </a:fld>
            <a:endParaRPr lang="en-US" altLang="zh-CN"/>
          </a:p>
        </p:txBody>
      </p:sp>
    </p:spTree>
    <p:extLst>
      <p:ext uri="{BB962C8B-B14F-4D97-AF65-F5344CB8AC3E}">
        <p14:creationId xmlns:p14="http://schemas.microsoft.com/office/powerpoint/2010/main" val="40981664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主标题内容版">
    <p:spTree>
      <p:nvGrpSpPr>
        <p:cNvPr id="1" name=""/>
        <p:cNvGrpSpPr/>
        <p:nvPr/>
      </p:nvGrpSpPr>
      <p:grpSpPr>
        <a:xfrm>
          <a:off x="0" y="0"/>
          <a:ext cx="0" cy="0"/>
          <a:chOff x="0" y="0"/>
          <a:chExt cx="0" cy="0"/>
        </a:xfrm>
      </p:grpSpPr>
      <p:cxnSp>
        <p:nvCxnSpPr>
          <p:cNvPr id="6" name="直线连接符 14">
            <a:extLst>
              <a:ext uri="{FF2B5EF4-FFF2-40B4-BE49-F238E27FC236}">
                <a16:creationId xmlns:a16="http://schemas.microsoft.com/office/drawing/2014/main" xmlns="" id="{568B2A6B-87F1-4C10-83DA-D321C2D30978}"/>
              </a:ext>
            </a:extLst>
          </p:cNvPr>
          <p:cNvCxnSpPr>
            <a:cxnSpLocks/>
          </p:cNvCxnSpPr>
          <p:nvPr/>
        </p:nvCxnSpPr>
        <p:spPr>
          <a:xfrm>
            <a:off x="609600" y="1123951"/>
            <a:ext cx="10972800" cy="0"/>
          </a:xfrm>
          <a:prstGeom prst="line">
            <a:avLst/>
          </a:prstGeom>
          <a:ln w="38100">
            <a:solidFill>
              <a:srgbClr val="E30A20"/>
            </a:solidFill>
          </a:ln>
        </p:spPr>
        <p:style>
          <a:lnRef idx="1">
            <a:schemeClr val="accent1"/>
          </a:lnRef>
          <a:fillRef idx="0">
            <a:schemeClr val="accent1"/>
          </a:fillRef>
          <a:effectRef idx="0">
            <a:schemeClr val="accent1"/>
          </a:effectRef>
          <a:fontRef idx="minor">
            <a:schemeClr val="tx1"/>
          </a:fontRef>
        </p:style>
      </p:cxnSp>
      <p:sp>
        <p:nvSpPr>
          <p:cNvPr id="4" name="Rectangle 25"/>
          <p:cNvSpPr>
            <a:spLocks noGrp="1" noChangeArrowheads="1"/>
          </p:cNvSpPr>
          <p:nvPr>
            <p:ph idx="1"/>
          </p:nvPr>
        </p:nvSpPr>
        <p:spPr bwMode="auto">
          <a:xfrm>
            <a:off x="609600" y="1316767"/>
            <a:ext cx="10972800" cy="4608512"/>
          </a:xfrm>
          <a:prstGeom prst="rect">
            <a:avLst/>
          </a:prstGeom>
          <a:noFill/>
          <a:ln w="9525">
            <a:noFill/>
            <a:miter lim="800000"/>
            <a:headEnd/>
            <a:tailEnd/>
          </a:ln>
        </p:spPr>
        <p:txBody>
          <a:bodyPr/>
          <a:lstStyle>
            <a:lvl1pPr>
              <a:lnSpc>
                <a:spcPct val="120000"/>
              </a:lnSpc>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609811" y="452655"/>
            <a:ext cx="10972591" cy="609600"/>
          </a:xfrm>
          <a:prstGeom prst="rect">
            <a:avLst/>
          </a:prstGeom>
          <a:noFill/>
          <a:ln w="9525">
            <a:noFill/>
            <a:miter lim="800000"/>
            <a:headEnd/>
            <a:tailEnd/>
          </a:ln>
        </p:spPr>
        <p:txBody>
          <a:bodyPr/>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40418673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保密-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2"/>
            <a:ext cx="73152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67"/>
            <a:ext cx="73152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Tree>
    <p:extLst>
      <p:ext uri="{BB962C8B-B14F-4D97-AF65-F5344CB8AC3E}">
        <p14:creationId xmlns:p14="http://schemas.microsoft.com/office/powerpoint/2010/main" val="5944522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保密-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dirty="0"/>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352713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保密-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304802"/>
            <a:ext cx="2743200" cy="5592763"/>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304802"/>
            <a:ext cx="8026400" cy="5592763"/>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409843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保密-节标题1">
    <p:spTree>
      <p:nvGrpSpPr>
        <p:cNvPr id="1" name=""/>
        <p:cNvGrpSpPr/>
        <p:nvPr/>
      </p:nvGrpSpPr>
      <p:grpSpPr>
        <a:xfrm>
          <a:off x="0" y="0"/>
          <a:ext cx="0" cy="0"/>
          <a:chOff x="0" y="0"/>
          <a:chExt cx="0" cy="0"/>
        </a:xfrm>
      </p:grpSpPr>
      <p:sp>
        <p:nvSpPr>
          <p:cNvPr id="22" name="Title Placeholder 1">
            <a:extLst>
              <a:ext uri="{FF2B5EF4-FFF2-40B4-BE49-F238E27FC236}">
                <a16:creationId xmlns:a16="http://schemas.microsoft.com/office/drawing/2014/main" xmlns="" id="{10B094CC-BE27-4FEE-8713-017F654445FF}"/>
              </a:ext>
            </a:extLst>
          </p:cNvPr>
          <p:cNvSpPr>
            <a:spLocks noGrp="1"/>
          </p:cNvSpPr>
          <p:nvPr>
            <p:ph type="title"/>
          </p:nvPr>
        </p:nvSpPr>
        <p:spPr>
          <a:xfrm>
            <a:off x="838200" y="40617"/>
            <a:ext cx="10515600" cy="639772"/>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23" name="TextBox 2">
            <a:extLst>
              <a:ext uri="{FF2B5EF4-FFF2-40B4-BE49-F238E27FC236}">
                <a16:creationId xmlns:a16="http://schemas.microsoft.com/office/drawing/2014/main" xmlns="" id="{A6D248D5-58BB-43AC-A943-3B997DCA3070}"/>
              </a:ext>
            </a:extLst>
          </p:cNvPr>
          <p:cNvSpPr txBox="1"/>
          <p:nvPr userDrawn="1"/>
        </p:nvSpPr>
        <p:spPr>
          <a:xfrm>
            <a:off x="8116403" y="6536941"/>
            <a:ext cx="3846997" cy="307777"/>
          </a:xfrm>
          <a:prstGeom prst="rect">
            <a:avLst/>
          </a:prstGeom>
          <a:noFill/>
        </p:spPr>
        <p:txBody>
          <a:bodyPr wrap="square" rtlCol="0" anchor="ctr">
            <a:spAutoFit/>
          </a:bodyPr>
          <a:lstStyle/>
          <a:p>
            <a:pPr marL="0" marR="0" indent="0" algn="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r>
              <a:rPr kumimoji="0" lang="zh-CN" altLang="en-US" sz="1400" b="1" i="0" u="none" strike="noStrike" cap="none" normalizeH="0" baseline="0" dirty="0">
                <a:ln>
                  <a:noFill/>
                </a:ln>
                <a:solidFill>
                  <a:srgbClr val="0B0759"/>
                </a:solidFill>
                <a:effectLst/>
                <a:latin typeface="+mj-ea"/>
                <a:ea typeface="+mj-ea"/>
              </a:rPr>
              <a:t>北京交通大学</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机器学习</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课程组</a:t>
            </a:r>
            <a:endParaRPr lang="zh-CN" altLang="en-US" sz="1400" b="1" dirty="0">
              <a:solidFill>
                <a:srgbClr val="0B0759"/>
              </a:solidFill>
              <a:latin typeface="+mj-ea"/>
              <a:ea typeface="+mj-ea"/>
            </a:endParaRPr>
          </a:p>
        </p:txBody>
      </p:sp>
      <p:sp>
        <p:nvSpPr>
          <p:cNvPr id="24" name="TextBox 2">
            <a:extLst>
              <a:ext uri="{FF2B5EF4-FFF2-40B4-BE49-F238E27FC236}">
                <a16:creationId xmlns:a16="http://schemas.microsoft.com/office/drawing/2014/main" xmlns="" id="{17217270-4501-48D6-AC1D-D37A03AA1036}"/>
              </a:ext>
            </a:extLst>
          </p:cNvPr>
          <p:cNvSpPr txBox="1"/>
          <p:nvPr userDrawn="1"/>
        </p:nvSpPr>
        <p:spPr>
          <a:xfrm>
            <a:off x="5529678" y="6550224"/>
            <a:ext cx="1132644" cy="307777"/>
          </a:xfrm>
          <a:prstGeom prst="rect">
            <a:avLst/>
          </a:prstGeom>
          <a:noFill/>
        </p:spPr>
        <p:txBody>
          <a:bodyPr wrap="square" rtlCol="0" anchor="ctr">
            <a:spAutoFit/>
          </a:bodyPr>
          <a:lstStyle/>
          <a:p>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fld id="{B942947D-5E9E-48CD-BC64-1B8D2D672C35}" type="slidenum">
              <a:rPr lang="zh-CN" altLang="en-US" sz="1400" b="1" smtClean="0">
                <a:solidFill>
                  <a:srgbClr val="0B0759"/>
                </a:solidFill>
                <a:latin typeface="+mn-ea"/>
                <a:ea typeface="+mn-ea"/>
              </a:rPr>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t>‹#›</a:t>
            </a:fld>
            <a:r>
              <a:rPr lang="en-US" altLang="zh-CN" sz="1400" b="1" dirty="0">
                <a:solidFill>
                  <a:srgbClr val="0B0759"/>
                </a:solidFill>
                <a:latin typeface="+mn-ea"/>
                <a:ea typeface="+mn-ea"/>
              </a:rPr>
              <a:t>/53</a:t>
            </a:r>
            <a:endParaRPr lang="zh-CN" altLang="en-US" sz="1400" b="1" dirty="0">
              <a:solidFill>
                <a:srgbClr val="0B0759"/>
              </a:solidFill>
              <a:latin typeface="+mn-ea"/>
              <a:ea typeface="+mn-ea"/>
            </a:endParaRPr>
          </a:p>
        </p:txBody>
      </p:sp>
      <p:pic>
        <p:nvPicPr>
          <p:cNvPr id="25" name="Picture 10">
            <a:extLst>
              <a:ext uri="{FF2B5EF4-FFF2-40B4-BE49-F238E27FC236}">
                <a16:creationId xmlns:a16="http://schemas.microsoft.com/office/drawing/2014/main" xmlns="" id="{AC9D2495-5442-4138-BCAD-2D28EEF43DF7}"/>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9516" y="40616"/>
            <a:ext cx="692484" cy="64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6" name="直接连接符 25">
            <a:extLst>
              <a:ext uri="{FF2B5EF4-FFF2-40B4-BE49-F238E27FC236}">
                <a16:creationId xmlns:a16="http://schemas.microsoft.com/office/drawing/2014/main" xmlns="" id="{F436B0AD-7136-48CD-AD50-14BCCD6FC582}"/>
              </a:ext>
            </a:extLst>
          </p:cNvPr>
          <p:cNvCxnSpPr/>
          <p:nvPr userDrawn="1"/>
        </p:nvCxnSpPr>
        <p:spPr>
          <a:xfrm>
            <a:off x="0" y="753611"/>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xmlns="" id="{08CC5441-9BF4-4D6E-9E38-73459355F4F5}"/>
              </a:ext>
            </a:extLst>
          </p:cNvPr>
          <p:cNvCxnSpPr/>
          <p:nvPr userDrawn="1"/>
        </p:nvCxnSpPr>
        <p:spPr>
          <a:xfrm>
            <a:off x="0" y="6477000"/>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1428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保密-节标题2">
    <p:spTree>
      <p:nvGrpSpPr>
        <p:cNvPr id="1" name=""/>
        <p:cNvGrpSpPr/>
        <p:nvPr/>
      </p:nvGrpSpPr>
      <p:grpSpPr>
        <a:xfrm>
          <a:off x="0" y="0"/>
          <a:ext cx="0" cy="0"/>
          <a:chOff x="0" y="0"/>
          <a:chExt cx="0" cy="0"/>
        </a:xfrm>
      </p:grpSpPr>
      <p:sp>
        <p:nvSpPr>
          <p:cNvPr id="14" name="Title Placeholder 1">
            <a:extLst>
              <a:ext uri="{FF2B5EF4-FFF2-40B4-BE49-F238E27FC236}">
                <a16:creationId xmlns:a16="http://schemas.microsoft.com/office/drawing/2014/main" xmlns="" id="{42127E40-2097-4F73-87E4-25370845DB10}"/>
              </a:ext>
            </a:extLst>
          </p:cNvPr>
          <p:cNvSpPr>
            <a:spLocks noGrp="1"/>
          </p:cNvSpPr>
          <p:nvPr>
            <p:ph type="title"/>
          </p:nvPr>
        </p:nvSpPr>
        <p:spPr>
          <a:xfrm>
            <a:off x="838200" y="40617"/>
            <a:ext cx="10515600" cy="639772"/>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15" name="TextBox 2">
            <a:extLst>
              <a:ext uri="{FF2B5EF4-FFF2-40B4-BE49-F238E27FC236}">
                <a16:creationId xmlns:a16="http://schemas.microsoft.com/office/drawing/2014/main" xmlns="" id="{6E1097CD-B566-4742-B96C-318BA525413D}"/>
              </a:ext>
            </a:extLst>
          </p:cNvPr>
          <p:cNvSpPr txBox="1"/>
          <p:nvPr userDrawn="1"/>
        </p:nvSpPr>
        <p:spPr>
          <a:xfrm>
            <a:off x="8116403" y="6536941"/>
            <a:ext cx="3846997" cy="307777"/>
          </a:xfrm>
          <a:prstGeom prst="rect">
            <a:avLst/>
          </a:prstGeom>
          <a:noFill/>
        </p:spPr>
        <p:txBody>
          <a:bodyPr wrap="square" rtlCol="0" anchor="ctr">
            <a:spAutoFit/>
          </a:bodyPr>
          <a:lstStyle/>
          <a:p>
            <a:pPr marL="0" marR="0" indent="0" algn="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r>
              <a:rPr kumimoji="0" lang="zh-CN" altLang="en-US" sz="1400" b="1" i="0" u="none" strike="noStrike" cap="none" normalizeH="0" baseline="0" dirty="0">
                <a:ln>
                  <a:noFill/>
                </a:ln>
                <a:solidFill>
                  <a:srgbClr val="0B0759"/>
                </a:solidFill>
                <a:effectLst/>
                <a:latin typeface="+mj-ea"/>
                <a:ea typeface="+mj-ea"/>
              </a:rPr>
              <a:t>北京交通大学</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机器学习</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课程组</a:t>
            </a:r>
            <a:endParaRPr lang="zh-CN" altLang="en-US" sz="1400" b="1" dirty="0">
              <a:solidFill>
                <a:srgbClr val="0B0759"/>
              </a:solidFill>
              <a:latin typeface="+mj-ea"/>
              <a:ea typeface="+mj-ea"/>
            </a:endParaRPr>
          </a:p>
        </p:txBody>
      </p:sp>
      <p:sp>
        <p:nvSpPr>
          <p:cNvPr id="16" name="TextBox 2">
            <a:extLst>
              <a:ext uri="{FF2B5EF4-FFF2-40B4-BE49-F238E27FC236}">
                <a16:creationId xmlns:a16="http://schemas.microsoft.com/office/drawing/2014/main" xmlns="" id="{9CFAF84C-5C35-411E-B8C9-9E51661519B3}"/>
              </a:ext>
            </a:extLst>
          </p:cNvPr>
          <p:cNvSpPr txBox="1"/>
          <p:nvPr userDrawn="1"/>
        </p:nvSpPr>
        <p:spPr>
          <a:xfrm>
            <a:off x="5529678" y="6550224"/>
            <a:ext cx="1132644" cy="307777"/>
          </a:xfrm>
          <a:prstGeom prst="rect">
            <a:avLst/>
          </a:prstGeom>
          <a:noFill/>
        </p:spPr>
        <p:txBody>
          <a:bodyPr wrap="square" rtlCol="0" anchor="ctr">
            <a:spAutoFit/>
          </a:bodyPr>
          <a:lstStyle/>
          <a:p>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fld id="{B942947D-5E9E-48CD-BC64-1B8D2D672C35}" type="slidenum">
              <a:rPr lang="zh-CN" altLang="en-US" sz="1400" b="1" smtClean="0">
                <a:solidFill>
                  <a:srgbClr val="0B0759"/>
                </a:solidFill>
                <a:latin typeface="+mn-ea"/>
                <a:ea typeface="+mn-ea"/>
              </a:rPr>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t>‹#›</a:t>
            </a:fld>
            <a:r>
              <a:rPr lang="en-US" altLang="zh-CN" sz="1400" b="1" dirty="0">
                <a:solidFill>
                  <a:srgbClr val="0B0759"/>
                </a:solidFill>
                <a:latin typeface="+mn-ea"/>
                <a:ea typeface="+mn-ea"/>
              </a:rPr>
              <a:t>/53</a:t>
            </a:r>
            <a:endParaRPr lang="zh-CN" altLang="en-US" sz="1400" b="1" dirty="0">
              <a:solidFill>
                <a:srgbClr val="0B0759"/>
              </a:solidFill>
              <a:latin typeface="+mn-ea"/>
              <a:ea typeface="+mn-ea"/>
            </a:endParaRPr>
          </a:p>
        </p:txBody>
      </p:sp>
      <p:pic>
        <p:nvPicPr>
          <p:cNvPr id="17" name="Picture 10">
            <a:extLst>
              <a:ext uri="{FF2B5EF4-FFF2-40B4-BE49-F238E27FC236}">
                <a16:creationId xmlns:a16="http://schemas.microsoft.com/office/drawing/2014/main" xmlns="" id="{2EA59DBD-BEC7-41B0-901E-B6A9E9A51A0F}"/>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9516" y="40616"/>
            <a:ext cx="692484" cy="64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8" name="直接连接符 17">
            <a:extLst>
              <a:ext uri="{FF2B5EF4-FFF2-40B4-BE49-F238E27FC236}">
                <a16:creationId xmlns:a16="http://schemas.microsoft.com/office/drawing/2014/main" xmlns="" id="{2C32BF8A-92B2-4B5E-B235-C5D4D29BC1DB}"/>
              </a:ext>
            </a:extLst>
          </p:cNvPr>
          <p:cNvCxnSpPr/>
          <p:nvPr userDrawn="1"/>
        </p:nvCxnSpPr>
        <p:spPr>
          <a:xfrm>
            <a:off x="0" y="753611"/>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xmlns="" id="{18422151-41C7-4C4B-86C0-3AEF40A3E0FA}"/>
              </a:ext>
            </a:extLst>
          </p:cNvPr>
          <p:cNvCxnSpPr/>
          <p:nvPr userDrawn="1"/>
        </p:nvCxnSpPr>
        <p:spPr>
          <a:xfrm>
            <a:off x="0" y="6477000"/>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046764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54CA8F64-CAA6-4178-832A-FF3CCC4C0B28}"/>
              </a:ext>
            </a:extLst>
          </p:cNvPr>
          <p:cNvSpPr>
            <a:spLocks noGrp="1"/>
          </p:cNvSpPr>
          <p:nvPr>
            <p:ph type="title"/>
          </p:nvPr>
        </p:nvSpPr>
        <p:spPr>
          <a:xfrm>
            <a:off x="838200" y="40617"/>
            <a:ext cx="10515600" cy="639772"/>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Box 2">
            <a:extLst>
              <a:ext uri="{FF2B5EF4-FFF2-40B4-BE49-F238E27FC236}">
                <a16:creationId xmlns:a16="http://schemas.microsoft.com/office/drawing/2014/main" xmlns="" id="{648A1795-04CB-42DC-B531-F04B66305F2E}"/>
              </a:ext>
            </a:extLst>
          </p:cNvPr>
          <p:cNvSpPr txBox="1"/>
          <p:nvPr userDrawn="1"/>
        </p:nvSpPr>
        <p:spPr>
          <a:xfrm>
            <a:off x="8116403" y="6536941"/>
            <a:ext cx="3846997" cy="307777"/>
          </a:xfrm>
          <a:prstGeom prst="rect">
            <a:avLst/>
          </a:prstGeom>
          <a:noFill/>
        </p:spPr>
        <p:txBody>
          <a:bodyPr wrap="square" rtlCol="0" anchor="ctr">
            <a:spAutoFit/>
          </a:bodyPr>
          <a:lstStyle/>
          <a:p>
            <a:pPr marL="0" marR="0" indent="0" algn="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r>
              <a:rPr kumimoji="0" lang="zh-CN" altLang="en-US" sz="1400" b="1" i="0" u="none" strike="noStrike" cap="none" normalizeH="0" baseline="0" dirty="0">
                <a:ln>
                  <a:noFill/>
                </a:ln>
                <a:solidFill>
                  <a:srgbClr val="0B0759"/>
                </a:solidFill>
                <a:effectLst/>
                <a:latin typeface="+mj-ea"/>
                <a:ea typeface="+mj-ea"/>
              </a:rPr>
              <a:t>北京交通大学</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机器学习</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课程组</a:t>
            </a:r>
            <a:endParaRPr lang="zh-CN" altLang="en-US" sz="1400" b="1" dirty="0">
              <a:solidFill>
                <a:srgbClr val="0B0759"/>
              </a:solidFill>
              <a:latin typeface="+mj-ea"/>
              <a:ea typeface="+mj-ea"/>
            </a:endParaRPr>
          </a:p>
        </p:txBody>
      </p:sp>
      <p:sp>
        <p:nvSpPr>
          <p:cNvPr id="4" name="TextBox 2">
            <a:extLst>
              <a:ext uri="{FF2B5EF4-FFF2-40B4-BE49-F238E27FC236}">
                <a16:creationId xmlns:a16="http://schemas.microsoft.com/office/drawing/2014/main" xmlns="" id="{9128B52E-4A08-497C-B0A3-0AC28373D85E}"/>
              </a:ext>
            </a:extLst>
          </p:cNvPr>
          <p:cNvSpPr txBox="1"/>
          <p:nvPr userDrawn="1"/>
        </p:nvSpPr>
        <p:spPr>
          <a:xfrm>
            <a:off x="5529678" y="6550224"/>
            <a:ext cx="1132644" cy="307777"/>
          </a:xfrm>
          <a:prstGeom prst="rect">
            <a:avLst/>
          </a:prstGeom>
          <a:noFill/>
        </p:spPr>
        <p:txBody>
          <a:bodyPr wrap="square" rtlCol="0" anchor="ctr">
            <a:spAutoFit/>
          </a:bodyPr>
          <a:lstStyle/>
          <a:p>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fld id="{B942947D-5E9E-48CD-BC64-1B8D2D672C35}" type="slidenum">
              <a:rPr lang="zh-CN" altLang="en-US" sz="1400" b="1" smtClean="0">
                <a:solidFill>
                  <a:srgbClr val="0B0759"/>
                </a:solidFill>
                <a:latin typeface="+mn-ea"/>
                <a:ea typeface="+mn-ea"/>
              </a:rPr>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t>‹#›</a:t>
            </a:fld>
            <a:r>
              <a:rPr lang="en-US" altLang="zh-CN" sz="1400" b="1" dirty="0">
                <a:solidFill>
                  <a:srgbClr val="0B0759"/>
                </a:solidFill>
                <a:latin typeface="+mn-ea"/>
                <a:ea typeface="+mn-ea"/>
              </a:rPr>
              <a:t>/50</a:t>
            </a:r>
            <a:endParaRPr lang="zh-CN" altLang="en-US" sz="1400" b="1" dirty="0">
              <a:solidFill>
                <a:srgbClr val="0B0759"/>
              </a:solidFill>
              <a:latin typeface="+mn-ea"/>
              <a:ea typeface="+mn-ea"/>
            </a:endParaRPr>
          </a:p>
        </p:txBody>
      </p:sp>
      <p:pic>
        <p:nvPicPr>
          <p:cNvPr id="5" name="Picture 10">
            <a:extLst>
              <a:ext uri="{FF2B5EF4-FFF2-40B4-BE49-F238E27FC236}">
                <a16:creationId xmlns:a16="http://schemas.microsoft.com/office/drawing/2014/main" xmlns="" id="{B81A882E-7483-437B-B11A-BE62A5FF9689}"/>
              </a:ext>
            </a:extLst>
          </p:cNvPr>
          <p:cNvPicPr>
            <a:picLocks noChangeAspect="1" noChangeArrowheads="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69516" y="40616"/>
            <a:ext cx="692484" cy="64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6" name="直接连接符 5">
            <a:extLst>
              <a:ext uri="{FF2B5EF4-FFF2-40B4-BE49-F238E27FC236}">
                <a16:creationId xmlns:a16="http://schemas.microsoft.com/office/drawing/2014/main" xmlns="" id="{DFEA50F7-39B2-4796-B3D7-DCCED2CCA22A}"/>
              </a:ext>
            </a:extLst>
          </p:cNvPr>
          <p:cNvCxnSpPr/>
          <p:nvPr userDrawn="1"/>
        </p:nvCxnSpPr>
        <p:spPr>
          <a:xfrm>
            <a:off x="0" y="753611"/>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xmlns="" id="{35C6AA81-0288-4F15-8E26-8F5DF71045B9}"/>
              </a:ext>
            </a:extLst>
          </p:cNvPr>
          <p:cNvCxnSpPr/>
          <p:nvPr userDrawn="1"/>
        </p:nvCxnSpPr>
        <p:spPr>
          <a:xfrm>
            <a:off x="0" y="6477000"/>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550189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438457337"/>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838200" y="1825625"/>
            <a:ext cx="10515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9/15/2020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37073988"/>
      </p:ext>
    </p:extLst>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a:prstGeom prst="rect">
            <a:avLst/>
          </a:prstGeom>
        </p:spPr>
        <p:txBody>
          <a:bodyPr anchor="b"/>
          <a:lstStyle>
            <a:lvl1pPr>
              <a:defRPr sz="6000"/>
            </a:lvl1pPr>
          </a:lstStyle>
          <a:p>
            <a:r>
              <a:rPr lang="zh-CN" altLang="en-US"/>
              <a:t>单击此处编辑母版标题样式</a:t>
            </a:r>
            <a:endParaRPr lang="en-US" dirty="0"/>
          </a:p>
        </p:txBody>
      </p:sp>
      <p:sp>
        <p:nvSpPr>
          <p:cNvPr id="3" name="Text Placeholder 2"/>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9/15/2020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47603597"/>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838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172200" y="1825625"/>
            <a:ext cx="5181600" cy="435133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9/15/2020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408783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分标题-内容版">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609600" y="1124746"/>
            <a:ext cx="10972800" cy="4800535"/>
          </a:xfrm>
          <a:prstGeom prst="rect">
            <a:avLst/>
          </a:prstGeom>
          <a:noFill/>
          <a:ln w="9525">
            <a:noFill/>
            <a:miter lim="800000"/>
            <a:headEnd/>
            <a:tailEnd/>
          </a:ln>
        </p:spPr>
        <p:txBody>
          <a:bodyPr/>
          <a:lstStyle>
            <a:lvl1pPr>
              <a:lnSpc>
                <a:spcPct val="120000"/>
              </a:lnSpc>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24418816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a:prstGeom prst="rect">
            <a:avLst/>
          </a:prstGeo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839788" y="2505075"/>
            <a:ext cx="5157787"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172200" y="2505075"/>
            <a:ext cx="5183188" cy="3684588"/>
          </a:xfrm>
          <a:prstGeom prst="rect">
            <a:avLst/>
          </a:prstGeo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9/15/2020</a:t>
            </a:fld>
            <a:endParaRPr lang="en-US" dirty="0"/>
          </a:p>
        </p:txBody>
      </p:sp>
      <p:sp>
        <p:nvSpPr>
          <p:cNvPr id="8" name="Footer Placeholder 7"/>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9736143"/>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9/15/2020</a:t>
            </a:fld>
            <a:endParaRPr lang="en-US" dirty="0"/>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78571671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9/15/2020</a:t>
            </a:fld>
            <a:endParaRPr lang="en-US" dirty="0"/>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272223207"/>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Content Placeholder 2"/>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9/15/2020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657212601"/>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a:prstGeom prst="rect">
            <a:avLst/>
          </a:prstGeom>
        </p:spPr>
        <p:txBody>
          <a:bodyPr anchor="b"/>
          <a:lstStyle>
            <a:lvl1pPr>
              <a:defRPr sz="32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5183188" y="987425"/>
            <a:ext cx="6172200" cy="4873625"/>
          </a:xfrm>
          <a:prstGeom prst="rect">
            <a:avLst/>
          </a:prstGeo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9/15/2020</a:t>
            </a:fld>
            <a:endParaRPr lang="en-US" dirty="0"/>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598826363"/>
      </p:ext>
    </p:extLst>
  </p:cSld>
  <p:clrMapOvr>
    <a:masterClrMapping/>
  </p:clrMapOvr>
  <p:hf hdr="0" ft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1825625"/>
            <a:ext cx="10515600" cy="43513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9/15/2020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03996745"/>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a:prstGeom prst="rect">
            <a:avLst/>
          </a:prstGeo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C764DE79-268F-4C1A-8933-263129D2AF90}" type="datetimeFigureOut">
              <a:rPr lang="en-US" dirty="0"/>
              <a:t>9/15/2020</a:t>
            </a:fld>
            <a:endParaRPr lang="en-US" dirty="0"/>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634303834"/>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177017145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416557451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3773933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普通标题内容版">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609600" y="1316767"/>
            <a:ext cx="10972800" cy="4608512"/>
          </a:xfrm>
          <a:prstGeom prst="rect">
            <a:avLst/>
          </a:prstGeom>
          <a:noFill/>
          <a:ln w="9525">
            <a:noFill/>
            <a:miter lim="800000"/>
            <a:headEnd/>
            <a:tailEnd/>
          </a:ln>
        </p:spPr>
        <p:txBody>
          <a:bodyPr/>
          <a:lstStyle>
            <a:lvl1pPr>
              <a:lnSpc>
                <a:spcPct val="120000"/>
              </a:lnSpc>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Rectangle 24"/>
          <p:cNvSpPr>
            <a:spLocks noGrp="1" noChangeArrowheads="1"/>
          </p:cNvSpPr>
          <p:nvPr>
            <p:ph type="title"/>
          </p:nvPr>
        </p:nvSpPr>
        <p:spPr bwMode="auto">
          <a:xfrm>
            <a:off x="609811" y="452655"/>
            <a:ext cx="10972591" cy="609600"/>
          </a:xfrm>
          <a:prstGeom prst="rect">
            <a:avLst/>
          </a:prstGeom>
          <a:noFill/>
          <a:ln w="9525">
            <a:noFill/>
            <a:miter lim="800000"/>
            <a:headEnd/>
            <a:tailEnd/>
          </a:ln>
        </p:spPr>
        <p:txBody>
          <a:bodyPr/>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289075077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324533578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
  <p:cSld name="Two Content">
    <p:spTree>
      <p:nvGrpSpPr>
        <p:cNvPr id="1" name=""/>
        <p:cNvGrpSpPr/>
        <p:nvPr/>
      </p:nvGrpSpPr>
      <p:grpSpPr>
        <a:xfrm>
          <a:off x="0" y="0"/>
          <a:ext cx="0" cy="0"/>
          <a:chOff x="0" y="0"/>
          <a:chExt cx="0" cy="0"/>
        </a:xfrm>
      </p:grpSpPr>
      <p:sp>
        <p:nvSpPr>
          <p:cNvPr id="2" name="Holder 2"/>
          <p:cNvSpPr>
            <a:spLocks noGrp="1"/>
          </p:cNvSpPr>
          <p:nvPr>
            <p:ph type="title"/>
          </p:nvPr>
        </p:nvSpPr>
        <p:spPr>
          <a:xfrm>
            <a:off x="1148176" y="-140857"/>
            <a:ext cx="10464800" cy="791755"/>
          </a:xfrm>
          <a:prstGeom prst="rect">
            <a:avLst/>
          </a:prstGeom>
        </p:spPr>
        <p:txBody>
          <a:bodyPr lIns="0" tIns="0" rIns="0" bIns="0"/>
          <a:lstStyle>
            <a:lvl1pPr>
              <a:defRPr sz="6000" b="0" i="0">
                <a:solidFill>
                  <a:schemeClr val="tx1"/>
                </a:solidFill>
                <a:latin typeface="Calibri Light"/>
                <a:cs typeface="Calibri Light"/>
              </a:defRPr>
            </a:lvl1pPr>
          </a:lstStyle>
          <a:p>
            <a:endParaRPr/>
          </a:p>
        </p:txBody>
      </p:sp>
      <p:sp>
        <p:nvSpPr>
          <p:cNvPr id="3" name="Holder 3"/>
          <p:cNvSpPr>
            <a:spLocks noGrp="1"/>
          </p:cNvSpPr>
          <p:nvPr>
            <p:ph sz="half" idx="2"/>
          </p:nvPr>
        </p:nvSpPr>
        <p:spPr>
          <a:xfrm>
            <a:off x="609600" y="1577340"/>
            <a:ext cx="5303520" cy="350865"/>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204" y="1854658"/>
            <a:ext cx="4610945" cy="467820"/>
          </a:xfrm>
          <a:prstGeom prst="rect">
            <a:avLst/>
          </a:prstGeom>
        </p:spPr>
        <p:txBody>
          <a:bodyPr wrap="square" lIns="0" tIns="0" rIns="0" bIns="0">
            <a:spAutoFit/>
          </a:bodyPr>
          <a:lstStyle>
            <a:lvl1pPr>
              <a:defRPr sz="3200" b="1" i="0">
                <a:solidFill>
                  <a:schemeClr val="tx1"/>
                </a:solidFill>
                <a:latin typeface="PMingLiU"/>
                <a:cs typeface="PMingLiU"/>
              </a:defRPr>
            </a:lvl1pPr>
          </a:lstStyle>
          <a:p>
            <a:endParaRPr/>
          </a:p>
        </p:txBody>
      </p:sp>
      <p:sp>
        <p:nvSpPr>
          <p:cNvPr id="5" name="Holder 5"/>
          <p:cNvSpPr>
            <a:spLocks noGrp="1"/>
          </p:cNvSpPr>
          <p:nvPr>
            <p:ph type="ftr" sz="quarter" idx="5"/>
          </p:nvPr>
        </p:nvSpPr>
        <p:spPr>
          <a:xfrm>
            <a:off x="4038600" y="6356350"/>
            <a:ext cx="4114800" cy="365125"/>
          </a:xfrm>
          <a:prstGeom prst="rect">
            <a:avLst/>
          </a:prstGeom>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a:xfrm>
            <a:off x="838200" y="6356350"/>
            <a:ext cx="2743200" cy="36512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9/15/2020</a:t>
            </a:fld>
            <a:endParaRPr lang="en-US"/>
          </a:p>
        </p:txBody>
      </p:sp>
      <p:sp>
        <p:nvSpPr>
          <p:cNvPr id="7" name="Holder 7"/>
          <p:cNvSpPr>
            <a:spLocks noGrp="1"/>
          </p:cNvSpPr>
          <p:nvPr>
            <p:ph type="sldNum" sz="quarter" idx="7"/>
          </p:nvPr>
        </p:nvSpPr>
        <p:spPr>
          <a:xfrm>
            <a:off x="8610600" y="6356350"/>
            <a:ext cx="2743200" cy="36512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88873913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
  <p:cSld name="Title Only">
    <p:spTree>
      <p:nvGrpSpPr>
        <p:cNvPr id="1" name=""/>
        <p:cNvGrpSpPr/>
        <p:nvPr/>
      </p:nvGrpSpPr>
      <p:grpSpPr>
        <a:xfrm>
          <a:off x="0" y="0"/>
          <a:ext cx="0" cy="0"/>
          <a:chOff x="0" y="0"/>
          <a:chExt cx="0" cy="0"/>
        </a:xfrm>
      </p:grpSpPr>
      <p:sp>
        <p:nvSpPr>
          <p:cNvPr id="2" name="Holder 2"/>
          <p:cNvSpPr>
            <a:spLocks noGrp="1"/>
          </p:cNvSpPr>
          <p:nvPr>
            <p:ph type="title"/>
          </p:nvPr>
        </p:nvSpPr>
        <p:spPr>
          <a:xfrm>
            <a:off x="1148176" y="-140857"/>
            <a:ext cx="10464800" cy="791755"/>
          </a:xfrm>
          <a:prstGeom prst="rect">
            <a:avLst/>
          </a:prstGeom>
        </p:spPr>
        <p:txBody>
          <a:bodyPr lIns="0" tIns="0" rIns="0" bIns="0"/>
          <a:lstStyle>
            <a:lvl1pPr>
              <a:defRPr sz="6000" b="0" i="0">
                <a:solidFill>
                  <a:schemeClr val="tx1"/>
                </a:solidFill>
                <a:latin typeface="Calibri Light"/>
                <a:cs typeface="Calibri Light"/>
              </a:defRPr>
            </a:lvl1pPr>
          </a:lstStyle>
          <a:p>
            <a:endParaRPr/>
          </a:p>
        </p:txBody>
      </p:sp>
      <p:sp>
        <p:nvSpPr>
          <p:cNvPr id="3" name="Holder 3"/>
          <p:cNvSpPr>
            <a:spLocks noGrp="1"/>
          </p:cNvSpPr>
          <p:nvPr>
            <p:ph type="ftr" sz="quarter" idx="5"/>
          </p:nvPr>
        </p:nvSpPr>
        <p:spPr>
          <a:xfrm>
            <a:off x="4038600" y="6356350"/>
            <a:ext cx="4114800" cy="365125"/>
          </a:xfrm>
          <a:prstGeom prst="rect">
            <a:avLst/>
          </a:prstGeom>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a:xfrm>
            <a:off x="838200" y="6356350"/>
            <a:ext cx="2743200" cy="365125"/>
          </a:xfrm>
          <a:prstGeom prst="rect">
            <a:avLst/>
          </a:prstGeom>
        </p:spPr>
        <p:txBody>
          <a:bodyPr lIns="0" tIns="0" rIns="0" bIns="0"/>
          <a:lstStyle>
            <a:lvl1pPr algn="l">
              <a:defRPr>
                <a:solidFill>
                  <a:schemeClr val="tx1">
                    <a:tint val="75000"/>
                  </a:schemeClr>
                </a:solidFill>
              </a:defRPr>
            </a:lvl1pPr>
          </a:lstStyle>
          <a:p>
            <a:fld id="{1D8BD707-D9CF-40AE-B4C6-C98DA3205C09}" type="datetimeFigureOut">
              <a:rPr lang="en-US"/>
              <a:t>9/15/2020</a:t>
            </a:fld>
            <a:endParaRPr lang="en-US"/>
          </a:p>
        </p:txBody>
      </p:sp>
      <p:sp>
        <p:nvSpPr>
          <p:cNvPr id="5" name="Holder 5"/>
          <p:cNvSpPr>
            <a:spLocks noGrp="1"/>
          </p:cNvSpPr>
          <p:nvPr>
            <p:ph type="sldNum" sz="quarter" idx="7"/>
          </p:nvPr>
        </p:nvSpPr>
        <p:spPr>
          <a:xfrm>
            <a:off x="8610600" y="6356350"/>
            <a:ext cx="2743200" cy="365125"/>
          </a:xfrm>
          <a:prstGeom prst="rect">
            <a:avLst/>
          </a:prstGeom>
        </p:spPr>
        <p:txBody>
          <a:bodyPr lIns="0" tIns="0" rIns="0" bIns="0"/>
          <a:lstStyle>
            <a:lvl1pPr algn="r">
              <a:defRPr>
                <a:solidFill>
                  <a:schemeClr val="tx1">
                    <a:tint val="75000"/>
                  </a:schemeClr>
                </a:solidFill>
              </a:defRPr>
            </a:lvl1pPr>
          </a:lstStyle>
          <a:p>
            <a:fld id="{B6F15528-21DE-4FAA-801E-634DDDAF4B2B}" type="slidenum">
              <a:t>‹#›</a:t>
            </a:fld>
            <a:endParaRPr/>
          </a:p>
        </p:txBody>
      </p:sp>
    </p:spTree>
    <p:extLst>
      <p:ext uri="{BB962C8B-B14F-4D97-AF65-F5344CB8AC3E}">
        <p14:creationId xmlns:p14="http://schemas.microsoft.com/office/powerpoint/2010/main" val="335910883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36458418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141150711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3785616517"/>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1796351808"/>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9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980129716"/>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0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2249455991"/>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32119185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_保密-自定义版式">
    <p:spTree>
      <p:nvGrpSpPr>
        <p:cNvPr id="1" name=""/>
        <p:cNvGrpSpPr/>
        <p:nvPr/>
      </p:nvGrpSpPr>
      <p:grpSpPr>
        <a:xfrm>
          <a:off x="0" y="0"/>
          <a:ext cx="0" cy="0"/>
          <a:chOff x="0" y="0"/>
          <a:chExt cx="0" cy="0"/>
        </a:xfrm>
      </p:grpSpPr>
      <p:sp>
        <p:nvSpPr>
          <p:cNvPr id="4" name="Rectangle 25"/>
          <p:cNvSpPr>
            <a:spLocks noGrp="1" noChangeArrowheads="1"/>
          </p:cNvSpPr>
          <p:nvPr>
            <p:ph idx="1"/>
          </p:nvPr>
        </p:nvSpPr>
        <p:spPr bwMode="auto">
          <a:xfrm>
            <a:off x="609600" y="644691"/>
            <a:ext cx="10972800" cy="5280588"/>
          </a:xfrm>
          <a:prstGeom prst="rect">
            <a:avLst/>
          </a:prstGeom>
          <a:noFill/>
          <a:ln w="9525">
            <a:noFill/>
            <a:miter lim="800000"/>
            <a:headEnd/>
            <a:tailEnd/>
          </a:ln>
        </p:spPr>
        <p:txBody>
          <a:bodyPr/>
          <a:lstStyle>
            <a:lvl1pPr>
              <a:lnSpc>
                <a:spcPct val="120000"/>
              </a:lnSpc>
              <a:spcBef>
                <a:spcPts val="0"/>
              </a:spcBef>
              <a:spcAft>
                <a:spcPts val="600"/>
              </a:spcAft>
              <a:defRPr/>
            </a:lvl1pPr>
            <a:lvl2pPr>
              <a:spcBef>
                <a:spcPts val="0"/>
              </a:spcBef>
              <a:spcAft>
                <a:spcPts val="600"/>
              </a:spcAft>
              <a:defRPr/>
            </a:lvl2pPr>
            <a:lvl3pPr>
              <a:spcBef>
                <a:spcPts val="0"/>
              </a:spcBef>
              <a:spcAft>
                <a:spcPts val="600"/>
              </a:spcAft>
              <a:defRPr/>
            </a:lvl3pPr>
            <a:lvl4pPr>
              <a:spcBef>
                <a:spcPts val="0"/>
              </a:spcBef>
              <a:spcAft>
                <a:spcPts val="600"/>
              </a:spcAft>
              <a:defRPr/>
            </a:lvl4pPr>
            <a:lvl5pPr>
              <a:spcBef>
                <a:spcPts val="0"/>
              </a:spcBef>
              <a:spcAft>
                <a:spcPts val="600"/>
              </a:spcAft>
              <a:defRPr/>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303294000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12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3410259901"/>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userDrawn="1">
  <p:cSld name="1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19351927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userDrawn="1">
  <p:cSld name="14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940379473"/>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userDrawn="1">
  <p:cSld name="15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1687614004"/>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xmlns="" id="{A9F32184-2681-485D-970D-1199D595FB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sp>
        <p:nvSpPr>
          <p:cNvPr id="9" name="Title 1">
            <a:extLst>
              <a:ext uri="{FF2B5EF4-FFF2-40B4-BE49-F238E27FC236}">
                <a16:creationId xmlns:a16="http://schemas.microsoft.com/office/drawing/2014/main" xmlns="" id="{3A1F65B3-A330-4CE8-AE55-C8099547ABB2}"/>
              </a:ext>
            </a:extLst>
          </p:cNvPr>
          <p:cNvSpPr>
            <a:spLocks noGrp="1"/>
          </p:cNvSpPr>
          <p:nvPr>
            <p:ph type="ctrTitle"/>
          </p:nvPr>
        </p:nvSpPr>
        <p:spPr>
          <a:xfrm>
            <a:off x="1524000" y="1122363"/>
            <a:ext cx="9144000" cy="1620837"/>
          </a:xfrm>
        </p:spPr>
        <p:txBody>
          <a:bodyPr anchor="b"/>
          <a:lstStyle>
            <a:lvl1pPr algn="ctr">
              <a:defRPr sz="5400" b="1">
                <a:solidFill>
                  <a:srgbClr val="0070C0"/>
                </a:solidFill>
              </a:defRPr>
            </a:lvl1pPr>
          </a:lstStyle>
          <a:p>
            <a:r>
              <a:rPr lang="zh-CN" altLang="en-US" dirty="0"/>
              <a:t>单击此处编辑母版标题样式</a:t>
            </a:r>
            <a:endParaRPr lang="en-US" dirty="0"/>
          </a:p>
        </p:txBody>
      </p:sp>
      <p:sp>
        <p:nvSpPr>
          <p:cNvPr id="10" name="Subtitle 2">
            <a:extLst>
              <a:ext uri="{FF2B5EF4-FFF2-40B4-BE49-F238E27FC236}">
                <a16:creationId xmlns:a16="http://schemas.microsoft.com/office/drawing/2014/main" xmlns="" id="{69D4F308-4E47-46CB-B779-BF0DFA114D0F}"/>
              </a:ext>
            </a:extLst>
          </p:cNvPr>
          <p:cNvSpPr>
            <a:spLocks noGrp="1"/>
          </p:cNvSpPr>
          <p:nvPr>
            <p:ph type="subTitle" idx="1"/>
          </p:nvPr>
        </p:nvSpPr>
        <p:spPr>
          <a:xfrm>
            <a:off x="1454149" y="3467100"/>
            <a:ext cx="9144000" cy="6096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2" name="Picture 10">
            <a:extLst>
              <a:ext uri="{FF2B5EF4-FFF2-40B4-BE49-F238E27FC236}">
                <a16:creationId xmlns:a16="http://schemas.microsoft.com/office/drawing/2014/main" xmlns="" id="{D2689865-E0C5-49DD-866C-E8622DAC7F8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228600"/>
            <a:ext cx="150632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61745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 preserve="1">
  <p:cSld name="保密-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24822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保密-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508787"/>
            <a:ext cx="5384800" cy="4388777"/>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内容占位符 3"/>
          <p:cNvSpPr>
            <a:spLocks noGrp="1"/>
          </p:cNvSpPr>
          <p:nvPr>
            <p:ph sz="half" idx="2"/>
          </p:nvPr>
        </p:nvSpPr>
        <p:spPr>
          <a:xfrm>
            <a:off x="6197600" y="1508786"/>
            <a:ext cx="5384800" cy="4388779"/>
          </a:xfrm>
        </p:spPr>
        <p:txBody>
          <a:bodyPr/>
          <a:lstStyle>
            <a:lvl1pPr>
              <a:defRPr sz="2000"/>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428286449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保密-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609602" y="1508789"/>
            <a:ext cx="5386917"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609602" y="2174875"/>
            <a:ext cx="5386917"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8" y="1508789"/>
            <a:ext cx="5389033" cy="666089"/>
          </a:xfrm>
        </p:spPr>
        <p:txBody>
          <a:bodyPr anchor="b"/>
          <a:lstStyle>
            <a:lvl1pPr marL="0" indent="0">
              <a:buNone/>
              <a:defRPr sz="18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93378" y="2174875"/>
            <a:ext cx="5389033" cy="3951288"/>
          </a:xfrm>
        </p:spPr>
        <p:txBody>
          <a:bodyPr/>
          <a:lstStyle>
            <a:lvl1pPr>
              <a:defRPr sz="1800"/>
            </a:lvl1pPr>
            <a:lvl2pPr>
              <a:defRPr sz="1600"/>
            </a:lvl2pPr>
            <a:lvl3pPr>
              <a:defRPr sz="1400"/>
            </a:lvl3pPr>
            <a:lvl4pPr>
              <a:defRPr sz="1200"/>
            </a:lvl4pPr>
            <a:lvl5pPr>
              <a:defRPr sz="12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8" name="Rectangle 24"/>
          <p:cNvSpPr>
            <a:spLocks noGrp="1" noChangeArrowheads="1"/>
          </p:cNvSpPr>
          <p:nvPr>
            <p:ph type="title"/>
          </p:nvPr>
        </p:nvSpPr>
        <p:spPr bwMode="auto">
          <a:xfrm>
            <a:off x="609811" y="452655"/>
            <a:ext cx="10972601" cy="609600"/>
          </a:xfrm>
          <a:prstGeom prst="rect">
            <a:avLst/>
          </a:prstGeom>
          <a:noFill/>
          <a:ln w="9525">
            <a:noFill/>
            <a:miter lim="800000"/>
            <a:headEnd/>
            <a:tailEnd/>
          </a:ln>
        </p:spPr>
        <p:txBody>
          <a:bodyPr/>
          <a:lstStyle/>
          <a:p>
            <a:pPr lvl="0"/>
            <a:r>
              <a:rPr lang="zh-CN" altLang="en-US"/>
              <a:t>单击此处编辑母版标题样式</a:t>
            </a:r>
            <a:endParaRPr lang="zh-CN" altLang="en-US" dirty="0"/>
          </a:p>
        </p:txBody>
      </p:sp>
    </p:spTree>
    <p:extLst>
      <p:ext uri="{BB962C8B-B14F-4D97-AF65-F5344CB8AC3E}">
        <p14:creationId xmlns:p14="http://schemas.microsoft.com/office/powerpoint/2010/main" val="779696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保密-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Tree>
    <p:extLst>
      <p:ext uri="{BB962C8B-B14F-4D97-AF65-F5344CB8AC3E}">
        <p14:creationId xmlns:p14="http://schemas.microsoft.com/office/powerpoint/2010/main" val="33008874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保密-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26" y="273050"/>
            <a:ext cx="4011084" cy="1162051"/>
          </a:xfrm>
        </p:spPr>
        <p:txBody>
          <a:bodyPr anchor="b"/>
          <a:lstStyle>
            <a:lvl1pPr algn="l">
              <a:defRPr sz="1800" b="1"/>
            </a:lvl1pPr>
          </a:lstStyle>
          <a:p>
            <a:r>
              <a:rPr lang="zh-CN" altLang="en-US"/>
              <a:t>单击此处编辑母版标题样式</a:t>
            </a:r>
            <a:endParaRPr lang="zh-CN" altLang="en-US" dirty="0"/>
          </a:p>
        </p:txBody>
      </p:sp>
      <p:sp>
        <p:nvSpPr>
          <p:cNvPr id="3" name="内容占位符 2"/>
          <p:cNvSpPr>
            <a:spLocks noGrp="1"/>
          </p:cNvSpPr>
          <p:nvPr>
            <p:ph idx="1"/>
          </p:nvPr>
        </p:nvSpPr>
        <p:spPr>
          <a:xfrm>
            <a:off x="4766759" y="273069"/>
            <a:ext cx="6815668" cy="5853113"/>
          </a:xfrm>
        </p:spPr>
        <p:txBody>
          <a:bodyPr/>
          <a:lstStyle>
            <a:lvl1pPr>
              <a:defRPr sz="1600"/>
            </a:lvl1pPr>
            <a:lvl2pPr>
              <a:defRPr sz="1400"/>
            </a:lvl2pPr>
            <a:lvl3pPr>
              <a:defRPr sz="1200"/>
            </a:lvl3pPr>
            <a:lvl4pPr>
              <a:defRPr sz="1100"/>
            </a:lvl4pPr>
            <a:lvl5pPr>
              <a:defRPr sz="11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4" name="文本占位符 3"/>
          <p:cNvSpPr>
            <a:spLocks noGrp="1"/>
          </p:cNvSpPr>
          <p:nvPr>
            <p:ph type="body" sz="half" idx="2"/>
          </p:nvPr>
        </p:nvSpPr>
        <p:spPr>
          <a:xfrm>
            <a:off x="609626" y="1435104"/>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Tree>
    <p:extLst>
      <p:ext uri="{BB962C8B-B14F-4D97-AF65-F5344CB8AC3E}">
        <p14:creationId xmlns:p14="http://schemas.microsoft.com/office/powerpoint/2010/main" val="26184961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 Type="http://schemas.openxmlformats.org/officeDocument/2006/relationships/slideLayout" Target="../slideLayouts/slideLayout18.xml"/><Relationship Id="rId21" Type="http://schemas.openxmlformats.org/officeDocument/2006/relationships/slideLayout" Target="../slideLayouts/slideLayout36.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slideLayout" Target="../slideLayouts/slideLayout35.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image" Target="../media/image1.png"/><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5">
            <a:extLst>
              <a:ext uri="{FF2B5EF4-FFF2-40B4-BE49-F238E27FC236}">
                <a16:creationId xmlns:a16="http://schemas.microsoft.com/office/drawing/2014/main" xmlns="" id="{472A7557-4FFD-4E7F-AFDB-CA1A2308C4D4}"/>
              </a:ext>
            </a:extLst>
          </p:cNvPr>
          <p:cNvSpPr>
            <a:spLocks noGrp="1" noChangeArrowheads="1"/>
          </p:cNvSpPr>
          <p:nvPr>
            <p:ph type="body" idx="1"/>
          </p:nvPr>
        </p:nvSpPr>
        <p:spPr bwMode="auto">
          <a:xfrm>
            <a:off x="609600" y="1441451"/>
            <a:ext cx="10972800" cy="448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a:p>
            <a:pPr lvl="4"/>
            <a:endParaRPr lang="en-US" altLang="zh-CN" dirty="0"/>
          </a:p>
        </p:txBody>
      </p:sp>
      <p:sp>
        <p:nvSpPr>
          <p:cNvPr id="1027" name="Text Box 5">
            <a:extLst>
              <a:ext uri="{FF2B5EF4-FFF2-40B4-BE49-F238E27FC236}">
                <a16:creationId xmlns:a16="http://schemas.microsoft.com/office/drawing/2014/main" xmlns="" id="{6502AC52-0F96-F040-81E5-D5784F390616}"/>
              </a:ext>
            </a:extLst>
          </p:cNvPr>
          <p:cNvSpPr txBox="1">
            <a:spLocks noChangeArrowheads="1"/>
          </p:cNvSpPr>
          <p:nvPr/>
        </p:nvSpPr>
        <p:spPr bwMode="auto">
          <a:xfrm>
            <a:off x="11184467" y="6468535"/>
            <a:ext cx="7112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50000"/>
              </a:spcBef>
              <a:buClrTx/>
              <a:buSzTx/>
              <a:buFontTx/>
              <a:buNone/>
              <a:defRPr/>
            </a:pPr>
            <a:fld id="{9835E405-302E-4B8C-A712-8393A171DFC6}" type="slidenum">
              <a:rPr lang="en-US" altLang="zh-CN" sz="1200" smtClean="0">
                <a:solidFill>
                  <a:srgbClr val="A6A6A6"/>
                </a:solidFill>
                <a:latin typeface="微软雅黑" panose="020B0503020204020204" pitchFamily="34" charset="-122"/>
                <a:ea typeface="微软雅黑" panose="020B0503020204020204" pitchFamily="34" charset="-122"/>
              </a:rPr>
              <a:pPr algn="r" eaLnBrk="1" hangingPunct="1">
                <a:spcBef>
                  <a:spcPct val="50000"/>
                </a:spcBef>
                <a:buClrTx/>
                <a:buSzTx/>
                <a:buFontTx/>
                <a:buNone/>
                <a:defRPr/>
              </a:pPr>
              <a:t>‹#›</a:t>
            </a:fld>
            <a:endParaRPr lang="en-US" altLang="zh-CN" sz="1200">
              <a:solidFill>
                <a:srgbClr val="A6A6A6"/>
              </a:solidFill>
              <a:latin typeface="微软雅黑" panose="020B0503020204020204" pitchFamily="34" charset="-122"/>
              <a:ea typeface="微软雅黑" panose="020B0503020204020204" pitchFamily="34" charset="-122"/>
            </a:endParaRPr>
          </a:p>
        </p:txBody>
      </p:sp>
      <p:sp>
        <p:nvSpPr>
          <p:cNvPr id="1028" name="Rectangle 24">
            <a:extLst>
              <a:ext uri="{FF2B5EF4-FFF2-40B4-BE49-F238E27FC236}">
                <a16:creationId xmlns:a16="http://schemas.microsoft.com/office/drawing/2014/main" xmlns="" id="{9413D550-4C3C-4771-A773-EF6F492B1E72}"/>
              </a:ext>
            </a:extLst>
          </p:cNvPr>
          <p:cNvSpPr>
            <a:spLocks noGrp="1" noChangeArrowheads="1"/>
          </p:cNvSpPr>
          <p:nvPr>
            <p:ph type="title"/>
          </p:nvPr>
        </p:nvSpPr>
        <p:spPr bwMode="auto">
          <a:xfrm>
            <a:off x="911144" y="121765"/>
            <a:ext cx="10972800" cy="609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p>
        </p:txBody>
      </p:sp>
      <p:sp>
        <p:nvSpPr>
          <p:cNvPr id="1030" name="矩形 11">
            <a:extLst>
              <a:ext uri="{FF2B5EF4-FFF2-40B4-BE49-F238E27FC236}">
                <a16:creationId xmlns:a16="http://schemas.microsoft.com/office/drawing/2014/main" xmlns="" id="{A462914F-8B4A-5749-9C7C-C122475B1D77}"/>
              </a:ext>
            </a:extLst>
          </p:cNvPr>
          <p:cNvSpPr>
            <a:spLocks noChangeArrowheads="1"/>
          </p:cNvSpPr>
          <p:nvPr/>
        </p:nvSpPr>
        <p:spPr bwMode="auto">
          <a:xfrm>
            <a:off x="9744405" y="6581433"/>
            <a:ext cx="136768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nchorCtr="1">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spcBef>
                <a:spcPct val="0"/>
              </a:spcBef>
              <a:buClrTx/>
              <a:buSzTx/>
              <a:buFontTx/>
              <a:buNone/>
              <a:defRPr/>
            </a:pPr>
            <a:r>
              <a:rPr lang="en-US" altLang="zh-CN" sz="1000">
                <a:solidFill>
                  <a:srgbClr val="595959"/>
                </a:solidFill>
                <a:latin typeface="微软雅黑" pitchFamily="34" charset="-122"/>
                <a:ea typeface="微软雅黑" pitchFamily="34" charset="-122"/>
              </a:rPr>
              <a:t>jtsang@bjtu.edu.cn</a:t>
            </a:r>
            <a:endParaRPr lang="zh-CN" altLang="en-US" sz="1000" dirty="0">
              <a:solidFill>
                <a:srgbClr val="595959"/>
              </a:solidFill>
              <a:latin typeface="微软雅黑" pitchFamily="34" charset="-122"/>
              <a:ea typeface="微软雅黑" pitchFamily="34" charset="-122"/>
            </a:endParaRPr>
          </a:p>
        </p:txBody>
      </p:sp>
      <p:sp>
        <p:nvSpPr>
          <p:cNvPr id="16" name="灯片编号占位符 1">
            <a:extLst>
              <a:ext uri="{FF2B5EF4-FFF2-40B4-BE49-F238E27FC236}">
                <a16:creationId xmlns:a16="http://schemas.microsoft.com/office/drawing/2014/main" xmlns="" id="{2A485B84-7549-8C4F-BB42-56D9C2F98E28}"/>
              </a:ext>
            </a:extLst>
          </p:cNvPr>
          <p:cNvSpPr txBox="1">
            <a:spLocks/>
          </p:cNvSpPr>
          <p:nvPr/>
        </p:nvSpPr>
        <p:spPr>
          <a:xfrm>
            <a:off x="11662835" y="6555317"/>
            <a:ext cx="539751" cy="294216"/>
          </a:xfrm>
          <a:prstGeom prst="rect">
            <a:avLst/>
          </a:prstGeom>
        </p:spPr>
        <p:txBody>
          <a:bodyPr tIns="72000" anchor="ctr" anchorCtr="1"/>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1" hangingPunct="1">
              <a:spcBef>
                <a:spcPct val="0"/>
              </a:spcBef>
              <a:buClrTx/>
              <a:buSzTx/>
              <a:buFontTx/>
              <a:buNone/>
              <a:defRPr/>
            </a:pPr>
            <a:fld id="{7CB4BE02-ED00-4DC9-B55E-FA8C60ECB73B}" type="slidenum">
              <a:rPr lang="zh-CN" altLang="en-US" sz="900" smtClean="0">
                <a:solidFill>
                  <a:srgbClr val="595959"/>
                </a:solidFill>
                <a:latin typeface="微软雅黑" panose="020B0503020204020204" pitchFamily="34" charset="-122"/>
                <a:ea typeface="微软雅黑" panose="020B0503020204020204" pitchFamily="34" charset="-122"/>
              </a:rPr>
              <a:pPr algn="r" eaLnBrk="1" hangingPunct="1">
                <a:spcBef>
                  <a:spcPct val="0"/>
                </a:spcBef>
                <a:buClrTx/>
                <a:buSzTx/>
                <a:buFontTx/>
                <a:buNone/>
                <a:defRPr/>
              </a:pPr>
              <a:t>‹#›</a:t>
            </a:fld>
            <a:endParaRPr lang="zh-CN" altLang="en-US" sz="900">
              <a:solidFill>
                <a:srgbClr val="595959"/>
              </a:solidFill>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xmlns="" id="{F4FA591F-2FC4-3F49-97AC-1BF141D90BC0}"/>
              </a:ext>
            </a:extLst>
          </p:cNvPr>
          <p:cNvCxnSpPr/>
          <p:nvPr/>
        </p:nvCxnSpPr>
        <p:spPr>
          <a:xfrm>
            <a:off x="11760200" y="6656919"/>
            <a:ext cx="0" cy="118533"/>
          </a:xfrm>
          <a:prstGeom prst="line">
            <a:avLst/>
          </a:prstGeom>
          <a:ln>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14" name="Text Placeholder 2">
            <a:extLst>
              <a:ext uri="{FF2B5EF4-FFF2-40B4-BE49-F238E27FC236}">
                <a16:creationId xmlns:a16="http://schemas.microsoft.com/office/drawing/2014/main" xmlns="" id="{6FD9E164-CD57-4C72-B999-6B0C1438CEF7}"/>
              </a:ext>
            </a:extLst>
          </p:cNvPr>
          <p:cNvSpPr txBox="1">
            <a:spLocks/>
          </p:cNvSpPr>
          <p:nvPr userDrawn="1"/>
        </p:nvSpPr>
        <p:spPr>
          <a:xfrm>
            <a:off x="838200" y="1295400"/>
            <a:ext cx="10515600" cy="4351338"/>
          </a:xfrm>
          <a:prstGeom prst="rect">
            <a:avLst/>
          </a:prstGeom>
        </p:spPr>
        <p:txBody>
          <a:bodyPr vert="horz" lIns="91440" tIns="45720" rIns="91440" bIns="45720" rtlCol="0">
            <a:normAutofit/>
          </a:bodyPr>
          <a:lstStyle>
            <a:lvl1pPr marL="342900" indent="-342900" algn="l" rtl="0" eaLnBrk="1" fontAlgn="base" hangingPunct="1">
              <a:lnSpc>
                <a:spcPct val="150000"/>
              </a:lnSpc>
              <a:spcBef>
                <a:spcPct val="0"/>
              </a:spcBef>
              <a:spcAft>
                <a:spcPct val="0"/>
              </a:spcAft>
              <a:buFont typeface="Wingdings" panose="05000000000000000000" pitchFamily="2" charset="2"/>
              <a:buChar char="l"/>
              <a:defRPr>
                <a:solidFill>
                  <a:srgbClr val="262626"/>
                </a:solidFill>
                <a:latin typeface="+mj-lt"/>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buFont typeface="Wingdings" panose="05000000000000000000" pitchFamily="2" charset="2"/>
              <a:buChar char="à"/>
              <a:defRPr sz="1600">
                <a:solidFill>
                  <a:srgbClr val="262626"/>
                </a:solidFill>
                <a:latin typeface="+mj-lt"/>
                <a:ea typeface="微软雅黑" panose="020B0503020204020204" pitchFamily="34" charset="-122"/>
              </a:defRPr>
            </a:lvl2pPr>
            <a:lvl3pPr marL="1200150" indent="-285750" algn="l" rtl="0" eaLnBrk="1" fontAlgn="base" hangingPunct="1">
              <a:lnSpc>
                <a:spcPct val="120000"/>
              </a:lnSpc>
              <a:spcBef>
                <a:spcPct val="50000"/>
              </a:spcBef>
              <a:spcAft>
                <a:spcPct val="0"/>
              </a:spcAft>
              <a:buFont typeface="楷体" panose="02010609060101010101" pitchFamily="49" charset="-122"/>
              <a:buChar char="-"/>
              <a:defRPr sz="1400">
                <a:solidFill>
                  <a:srgbClr val="262626"/>
                </a:solidFill>
                <a:latin typeface="+mj-lt"/>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rgbClr val="262626"/>
                </a:solidFill>
                <a:latin typeface="+mj-lt"/>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rgbClr val="262626"/>
                </a:solidFill>
                <a:latin typeface="+mj-lt"/>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a:lstStyle>
          <a:p>
            <a:pPr>
              <a:buClrTx/>
              <a:buSzTx/>
            </a:pPr>
            <a:r>
              <a:rPr lang="zh-CN" altLang="en-US" sz="1800" kern="0"/>
              <a:t>编辑母版文本样式</a:t>
            </a:r>
          </a:p>
          <a:p>
            <a:pPr lvl="1">
              <a:buClrTx/>
              <a:buSzTx/>
            </a:pPr>
            <a:r>
              <a:rPr lang="zh-CN" altLang="en-US" kern="0"/>
              <a:t>第二级</a:t>
            </a:r>
          </a:p>
          <a:p>
            <a:pPr lvl="2">
              <a:buClrTx/>
              <a:buSzTx/>
            </a:pPr>
            <a:r>
              <a:rPr lang="zh-CN" altLang="en-US" kern="0"/>
              <a:t>第三级</a:t>
            </a:r>
          </a:p>
          <a:p>
            <a:pPr lvl="3">
              <a:buClrTx/>
              <a:buSzTx/>
              <a:buFontTx/>
              <a:buNone/>
            </a:pPr>
            <a:r>
              <a:rPr lang="zh-CN" altLang="en-US" kern="0"/>
              <a:t>第四级</a:t>
            </a:r>
          </a:p>
          <a:p>
            <a:pPr lvl="4">
              <a:buClrTx/>
              <a:buSzTx/>
              <a:buFontTx/>
              <a:buNone/>
            </a:pPr>
            <a:r>
              <a:rPr lang="zh-CN" altLang="en-US" kern="0"/>
              <a:t>第五级</a:t>
            </a:r>
            <a:endParaRPr lang="en-US" kern="0" dirty="0"/>
          </a:p>
        </p:txBody>
      </p:sp>
      <p:sp>
        <p:nvSpPr>
          <p:cNvPr id="15" name="TextBox 2">
            <a:extLst>
              <a:ext uri="{FF2B5EF4-FFF2-40B4-BE49-F238E27FC236}">
                <a16:creationId xmlns:a16="http://schemas.microsoft.com/office/drawing/2014/main" xmlns="" id="{7000D4B6-DC9E-4A86-A0BF-4BDA365C2E70}"/>
              </a:ext>
            </a:extLst>
          </p:cNvPr>
          <p:cNvSpPr txBox="1"/>
          <p:nvPr userDrawn="1"/>
        </p:nvSpPr>
        <p:spPr>
          <a:xfrm>
            <a:off x="8116403" y="6536941"/>
            <a:ext cx="3846997" cy="307777"/>
          </a:xfrm>
          <a:prstGeom prst="rect">
            <a:avLst/>
          </a:prstGeom>
          <a:noFill/>
        </p:spPr>
        <p:txBody>
          <a:bodyPr wrap="square" rtlCol="0" anchor="ctr">
            <a:spAutoFit/>
          </a:bodyPr>
          <a:lstStyle/>
          <a:p>
            <a:pPr marL="0" marR="0" indent="0" algn="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r>
              <a:rPr kumimoji="0" lang="zh-CN" altLang="en-US" sz="1400" b="1" i="0" u="none" strike="noStrike" cap="none" normalizeH="0" baseline="0" dirty="0">
                <a:ln>
                  <a:noFill/>
                </a:ln>
                <a:solidFill>
                  <a:srgbClr val="0B0759"/>
                </a:solidFill>
                <a:effectLst/>
                <a:latin typeface="+mj-ea"/>
                <a:ea typeface="+mj-ea"/>
              </a:rPr>
              <a:t>北京交通大学</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机器学习</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课程组</a:t>
            </a:r>
            <a:endParaRPr lang="zh-CN" altLang="en-US" sz="1400" b="1" dirty="0">
              <a:solidFill>
                <a:srgbClr val="0B0759"/>
              </a:solidFill>
              <a:latin typeface="+mj-ea"/>
              <a:ea typeface="+mj-ea"/>
            </a:endParaRPr>
          </a:p>
        </p:txBody>
      </p:sp>
      <p:sp>
        <p:nvSpPr>
          <p:cNvPr id="18" name="TextBox 2">
            <a:extLst>
              <a:ext uri="{FF2B5EF4-FFF2-40B4-BE49-F238E27FC236}">
                <a16:creationId xmlns:a16="http://schemas.microsoft.com/office/drawing/2014/main" xmlns="" id="{2F8CF4FA-BE3C-4B29-A821-3B4C541DB62E}"/>
              </a:ext>
            </a:extLst>
          </p:cNvPr>
          <p:cNvSpPr txBox="1"/>
          <p:nvPr userDrawn="1"/>
        </p:nvSpPr>
        <p:spPr>
          <a:xfrm>
            <a:off x="5529678" y="6550224"/>
            <a:ext cx="1132644" cy="307777"/>
          </a:xfrm>
          <a:prstGeom prst="rect">
            <a:avLst/>
          </a:prstGeom>
          <a:noFill/>
        </p:spPr>
        <p:txBody>
          <a:bodyPr wrap="square" rtlCol="0" anchor="ctr">
            <a:spAutoFit/>
          </a:bodyPr>
          <a:lstStyle/>
          <a:p>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fld id="{B942947D-5E9E-48CD-BC64-1B8D2D672C35}" type="slidenum">
              <a:rPr lang="zh-CN" altLang="en-US" sz="1400" b="1" smtClean="0">
                <a:solidFill>
                  <a:srgbClr val="0B0759"/>
                </a:solidFill>
                <a:latin typeface="+mn-ea"/>
                <a:ea typeface="+mn-ea"/>
              </a:rPr>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t>‹#›</a:t>
            </a:fld>
            <a:r>
              <a:rPr lang="en-US" altLang="zh-CN" sz="1400" b="1" dirty="0">
                <a:solidFill>
                  <a:srgbClr val="0B0759"/>
                </a:solidFill>
                <a:latin typeface="+mn-ea"/>
                <a:ea typeface="+mn-ea"/>
              </a:rPr>
              <a:t>/</a:t>
            </a:r>
            <a:r>
              <a:rPr lang="en-US" altLang="zh-CN" sz="1400" b="1" dirty="0" smtClean="0">
                <a:solidFill>
                  <a:srgbClr val="0B0759"/>
                </a:solidFill>
                <a:latin typeface="+mn-ea"/>
                <a:ea typeface="+mn-ea"/>
              </a:rPr>
              <a:t>52</a:t>
            </a:r>
            <a:endParaRPr lang="zh-CN" altLang="en-US" sz="1400" b="1" dirty="0">
              <a:solidFill>
                <a:srgbClr val="0B0759"/>
              </a:solidFill>
              <a:latin typeface="+mn-ea"/>
              <a:ea typeface="+mn-ea"/>
            </a:endParaRPr>
          </a:p>
        </p:txBody>
      </p:sp>
      <p:pic>
        <p:nvPicPr>
          <p:cNvPr id="19" name="Picture 10">
            <a:extLst>
              <a:ext uri="{FF2B5EF4-FFF2-40B4-BE49-F238E27FC236}">
                <a16:creationId xmlns:a16="http://schemas.microsoft.com/office/drawing/2014/main" xmlns="" id="{41185FBE-ABDF-4EBB-B2F1-E521C5B1FE51}"/>
              </a:ext>
            </a:extLst>
          </p:cNvPr>
          <p:cNvPicPr>
            <a:picLocks noChangeAspect="1" noChangeArrowheads="1"/>
          </p:cNvPicPr>
          <p:nvPr userDrawn="1"/>
        </p:nvPicPr>
        <p:blipFill>
          <a:blip r:embed="rId17" cstate="print">
            <a:extLst>
              <a:ext uri="{28A0092B-C50C-407E-A947-70E740481C1C}">
                <a14:useLocalDpi xmlns:a14="http://schemas.microsoft.com/office/drawing/2010/main" val="0"/>
              </a:ext>
            </a:extLst>
          </a:blip>
          <a:srcRect/>
          <a:stretch>
            <a:fillRect/>
          </a:stretch>
        </p:blipFill>
        <p:spPr bwMode="auto">
          <a:xfrm>
            <a:off x="69516" y="40616"/>
            <a:ext cx="692484" cy="64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0" name="直接连接符 19">
            <a:extLst>
              <a:ext uri="{FF2B5EF4-FFF2-40B4-BE49-F238E27FC236}">
                <a16:creationId xmlns:a16="http://schemas.microsoft.com/office/drawing/2014/main" xmlns="" id="{F55905E0-2569-4853-B38D-CB35ED02D7C6}"/>
              </a:ext>
            </a:extLst>
          </p:cNvPr>
          <p:cNvCxnSpPr/>
          <p:nvPr userDrawn="1"/>
        </p:nvCxnSpPr>
        <p:spPr>
          <a:xfrm>
            <a:off x="0" y="753611"/>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xmlns="" id="{5CB924E5-A88D-485A-89CD-D85C375C44E4}"/>
              </a:ext>
            </a:extLst>
          </p:cNvPr>
          <p:cNvCxnSpPr/>
          <p:nvPr userDrawn="1"/>
        </p:nvCxnSpPr>
        <p:spPr>
          <a:xfrm>
            <a:off x="0" y="6477000"/>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5742346"/>
      </p:ext>
    </p:extLst>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1" r:id="rId15"/>
  </p:sldLayoutIdLst>
  <p:hf hdr="0" ftr="0" dt="0"/>
  <p:txStyles>
    <p:titleStyle>
      <a:lvl1pPr algn="l" rtl="0" eaLnBrk="1" fontAlgn="base" hangingPunct="1">
        <a:spcBef>
          <a:spcPct val="0"/>
        </a:spcBef>
        <a:spcAft>
          <a:spcPct val="0"/>
        </a:spcAft>
        <a:defRPr sz="4000" b="0">
          <a:solidFill>
            <a:srgbClr val="262626"/>
          </a:solidFill>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800" b="1">
          <a:solidFill>
            <a:srgbClr val="262626"/>
          </a:solidFill>
          <a:latin typeface="微软雅黑" pitchFamily="34" charset="-122"/>
          <a:ea typeface="微软雅黑" pitchFamily="34" charset="-122"/>
        </a:defRPr>
      </a:lvl2pPr>
      <a:lvl3pPr algn="ctr" rtl="0" eaLnBrk="1" fontAlgn="base" hangingPunct="1">
        <a:spcBef>
          <a:spcPct val="0"/>
        </a:spcBef>
        <a:spcAft>
          <a:spcPct val="0"/>
        </a:spcAft>
        <a:defRPr sz="2800" b="1">
          <a:solidFill>
            <a:srgbClr val="262626"/>
          </a:solidFill>
          <a:latin typeface="微软雅黑" pitchFamily="34" charset="-122"/>
          <a:ea typeface="微软雅黑" pitchFamily="34" charset="-122"/>
        </a:defRPr>
      </a:lvl3pPr>
      <a:lvl4pPr algn="ctr" rtl="0" eaLnBrk="1" fontAlgn="base" hangingPunct="1">
        <a:spcBef>
          <a:spcPct val="0"/>
        </a:spcBef>
        <a:spcAft>
          <a:spcPct val="0"/>
        </a:spcAft>
        <a:defRPr sz="2800" b="1">
          <a:solidFill>
            <a:srgbClr val="262626"/>
          </a:solidFill>
          <a:latin typeface="微软雅黑" pitchFamily="34" charset="-122"/>
          <a:ea typeface="微软雅黑" pitchFamily="34" charset="-122"/>
        </a:defRPr>
      </a:lvl4pPr>
      <a:lvl5pPr algn="ctr" rtl="0" eaLnBrk="1" fontAlgn="base" hangingPunct="1">
        <a:spcBef>
          <a:spcPct val="0"/>
        </a:spcBef>
        <a:spcAft>
          <a:spcPct val="0"/>
        </a:spcAft>
        <a:defRPr sz="2800" b="1">
          <a:solidFill>
            <a:srgbClr val="262626"/>
          </a:solidFill>
          <a:latin typeface="微软雅黑" pitchFamily="34" charset="-122"/>
          <a:ea typeface="微软雅黑" pitchFamily="34" charset="-122"/>
        </a:defRPr>
      </a:lvl5pPr>
      <a:lvl6pPr marL="457200" algn="l" rtl="0" eaLnBrk="1" fontAlgn="base" hangingPunct="1">
        <a:spcBef>
          <a:spcPct val="0"/>
        </a:spcBef>
        <a:spcAft>
          <a:spcPct val="0"/>
        </a:spcAft>
        <a:defRPr sz="3200" b="1">
          <a:solidFill>
            <a:srgbClr val="CC0000"/>
          </a:solidFill>
          <a:latin typeface="Arial" charset="0"/>
          <a:ea typeface="华文细黑" pitchFamily="2" charset="-122"/>
        </a:defRPr>
      </a:lvl6pPr>
      <a:lvl7pPr marL="914400" algn="l" rtl="0" eaLnBrk="1" fontAlgn="base" hangingPunct="1">
        <a:spcBef>
          <a:spcPct val="0"/>
        </a:spcBef>
        <a:spcAft>
          <a:spcPct val="0"/>
        </a:spcAft>
        <a:defRPr sz="3200" b="1">
          <a:solidFill>
            <a:srgbClr val="CC0000"/>
          </a:solidFill>
          <a:latin typeface="Arial" charset="0"/>
          <a:ea typeface="华文细黑" pitchFamily="2" charset="-122"/>
        </a:defRPr>
      </a:lvl7pPr>
      <a:lvl8pPr marL="1371600" algn="l" rtl="0" eaLnBrk="1" fontAlgn="base" hangingPunct="1">
        <a:spcBef>
          <a:spcPct val="0"/>
        </a:spcBef>
        <a:spcAft>
          <a:spcPct val="0"/>
        </a:spcAft>
        <a:defRPr sz="3200" b="1">
          <a:solidFill>
            <a:srgbClr val="CC0000"/>
          </a:solidFill>
          <a:latin typeface="Arial" charset="0"/>
          <a:ea typeface="华文细黑" pitchFamily="2" charset="-122"/>
        </a:defRPr>
      </a:lvl8pPr>
      <a:lvl9pPr marL="1828800" algn="l" rtl="0" eaLnBrk="1" fontAlgn="base" hangingPunct="1">
        <a:spcBef>
          <a:spcPct val="0"/>
        </a:spcBef>
        <a:spcAft>
          <a:spcPct val="0"/>
        </a:spcAft>
        <a:defRPr sz="3200" b="1">
          <a:solidFill>
            <a:srgbClr val="CC0000"/>
          </a:solidFill>
          <a:latin typeface="Arial" charset="0"/>
          <a:ea typeface="华文细黑" pitchFamily="2" charset="-122"/>
        </a:defRPr>
      </a:lvl9pPr>
    </p:titleStyle>
    <p:bodyStyle>
      <a:lvl1pPr marL="342900" indent="-342900" algn="l" rtl="0" eaLnBrk="1" fontAlgn="base" hangingPunct="1">
        <a:lnSpc>
          <a:spcPct val="150000"/>
        </a:lnSpc>
        <a:spcBef>
          <a:spcPct val="0"/>
        </a:spcBef>
        <a:spcAft>
          <a:spcPct val="0"/>
        </a:spcAft>
        <a:buFont typeface="Wingdings" panose="05000000000000000000" pitchFamily="2" charset="2"/>
        <a:buChar char="l"/>
        <a:defRPr>
          <a:solidFill>
            <a:srgbClr val="262626"/>
          </a:solidFill>
          <a:latin typeface="+mj-lt"/>
          <a:ea typeface="微软雅黑" panose="020B0503020204020204" pitchFamily="34" charset="-122"/>
          <a:cs typeface="+mn-cs"/>
        </a:defRPr>
      </a:lvl1pPr>
      <a:lvl2pPr marL="742950" indent="-285750" algn="l" rtl="0" eaLnBrk="1" fontAlgn="base" hangingPunct="1">
        <a:lnSpc>
          <a:spcPct val="120000"/>
        </a:lnSpc>
        <a:spcBef>
          <a:spcPct val="50000"/>
        </a:spcBef>
        <a:spcAft>
          <a:spcPct val="0"/>
        </a:spcAft>
        <a:buFont typeface="Wingdings" panose="05000000000000000000" pitchFamily="2" charset="2"/>
        <a:buChar char="à"/>
        <a:defRPr sz="1600">
          <a:solidFill>
            <a:srgbClr val="262626"/>
          </a:solidFill>
          <a:latin typeface="+mj-lt"/>
          <a:ea typeface="微软雅黑" panose="020B0503020204020204" pitchFamily="34" charset="-122"/>
        </a:defRPr>
      </a:lvl2pPr>
      <a:lvl3pPr marL="1200150" indent="-285750" algn="l" rtl="0" eaLnBrk="1" fontAlgn="base" hangingPunct="1">
        <a:lnSpc>
          <a:spcPct val="120000"/>
        </a:lnSpc>
        <a:spcBef>
          <a:spcPct val="50000"/>
        </a:spcBef>
        <a:spcAft>
          <a:spcPct val="0"/>
        </a:spcAft>
        <a:buFont typeface="楷体" panose="02010609060101010101" pitchFamily="49" charset="-122"/>
        <a:buChar char="-"/>
        <a:defRPr sz="1400">
          <a:solidFill>
            <a:srgbClr val="262626"/>
          </a:solidFill>
          <a:latin typeface="+mj-lt"/>
          <a:ea typeface="微软雅黑" panose="020B0503020204020204" pitchFamily="34" charset="-122"/>
        </a:defRPr>
      </a:lvl3pPr>
      <a:lvl4pPr marL="1600200" indent="-228600" algn="l" rtl="0" eaLnBrk="1" fontAlgn="base" hangingPunct="1">
        <a:lnSpc>
          <a:spcPct val="120000"/>
        </a:lnSpc>
        <a:spcBef>
          <a:spcPct val="50000"/>
        </a:spcBef>
        <a:spcAft>
          <a:spcPct val="0"/>
        </a:spcAft>
        <a:defRPr sz="1200">
          <a:solidFill>
            <a:srgbClr val="262626"/>
          </a:solidFill>
          <a:latin typeface="+mj-lt"/>
          <a:ea typeface="微软雅黑" panose="020B0503020204020204" pitchFamily="34" charset="-122"/>
        </a:defRPr>
      </a:lvl4pPr>
      <a:lvl5pPr marL="2057400" indent="-228600" algn="l" rtl="0" eaLnBrk="1" fontAlgn="base" hangingPunct="1">
        <a:lnSpc>
          <a:spcPct val="120000"/>
        </a:lnSpc>
        <a:spcBef>
          <a:spcPct val="20000"/>
        </a:spcBef>
        <a:spcAft>
          <a:spcPct val="0"/>
        </a:spcAft>
        <a:defRPr sz="1100">
          <a:solidFill>
            <a:srgbClr val="262626"/>
          </a:solidFill>
          <a:latin typeface="+mj-lt"/>
          <a:ea typeface="微软雅黑" panose="020B0503020204020204" pitchFamily="34" charset="-122"/>
        </a:defRPr>
      </a:lvl5pPr>
      <a:lvl6pPr marL="2514600" indent="-228600" algn="l" rtl="0" eaLnBrk="1" fontAlgn="base" hangingPunct="1">
        <a:lnSpc>
          <a:spcPct val="120000"/>
        </a:lnSpc>
        <a:spcBef>
          <a:spcPct val="20000"/>
        </a:spcBef>
        <a:spcAft>
          <a:spcPct val="0"/>
        </a:spcAft>
        <a:defRPr sz="1200">
          <a:solidFill>
            <a:schemeClr val="tx1"/>
          </a:solidFill>
          <a:latin typeface="+mj-lt"/>
          <a:ea typeface="+mn-ea"/>
        </a:defRPr>
      </a:lvl6pPr>
      <a:lvl7pPr marL="2971800" indent="-228600" algn="l" rtl="0" eaLnBrk="1" fontAlgn="base" hangingPunct="1">
        <a:lnSpc>
          <a:spcPct val="120000"/>
        </a:lnSpc>
        <a:spcBef>
          <a:spcPct val="20000"/>
        </a:spcBef>
        <a:spcAft>
          <a:spcPct val="0"/>
        </a:spcAft>
        <a:defRPr sz="1200">
          <a:solidFill>
            <a:schemeClr val="tx1"/>
          </a:solidFill>
          <a:latin typeface="+mj-lt"/>
          <a:ea typeface="+mn-ea"/>
        </a:defRPr>
      </a:lvl7pPr>
      <a:lvl8pPr marL="3429000" indent="-228600" algn="l" rtl="0" eaLnBrk="1" fontAlgn="base" hangingPunct="1">
        <a:lnSpc>
          <a:spcPct val="120000"/>
        </a:lnSpc>
        <a:spcBef>
          <a:spcPct val="20000"/>
        </a:spcBef>
        <a:spcAft>
          <a:spcPct val="0"/>
        </a:spcAft>
        <a:defRPr sz="1200">
          <a:solidFill>
            <a:schemeClr val="tx1"/>
          </a:solidFill>
          <a:latin typeface="+mj-lt"/>
          <a:ea typeface="+mn-ea"/>
        </a:defRPr>
      </a:lvl8pPr>
      <a:lvl9pPr marL="3886200" indent="-228600" algn="l" rtl="0" eaLnBrk="1" fontAlgn="base" hangingPunct="1">
        <a:lnSpc>
          <a:spcPct val="120000"/>
        </a:lnSpc>
        <a:spcBef>
          <a:spcPct val="20000"/>
        </a:spcBef>
        <a:spcAft>
          <a:spcPct val="0"/>
        </a:spcAft>
        <a:defRPr sz="1200">
          <a:solidFill>
            <a:schemeClr val="tx1"/>
          </a:solidFill>
          <a:latin typeface="+mj-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Title Placeholder 1">
            <a:extLst>
              <a:ext uri="{FF2B5EF4-FFF2-40B4-BE49-F238E27FC236}">
                <a16:creationId xmlns:a16="http://schemas.microsoft.com/office/drawing/2014/main" xmlns="" id="{F33F3492-3EA7-456E-9D9F-85B6D389F7F5}"/>
              </a:ext>
            </a:extLst>
          </p:cNvPr>
          <p:cNvSpPr>
            <a:spLocks noGrp="1"/>
          </p:cNvSpPr>
          <p:nvPr>
            <p:ph type="title"/>
          </p:nvPr>
        </p:nvSpPr>
        <p:spPr>
          <a:xfrm>
            <a:off x="838200" y="40617"/>
            <a:ext cx="10515600" cy="639772"/>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13" name="TextBox 2">
            <a:extLst>
              <a:ext uri="{FF2B5EF4-FFF2-40B4-BE49-F238E27FC236}">
                <a16:creationId xmlns:a16="http://schemas.microsoft.com/office/drawing/2014/main" xmlns="" id="{F9CD7F2F-8FCD-4134-B211-821291187807}"/>
              </a:ext>
            </a:extLst>
          </p:cNvPr>
          <p:cNvSpPr txBox="1"/>
          <p:nvPr userDrawn="1"/>
        </p:nvSpPr>
        <p:spPr>
          <a:xfrm>
            <a:off x="8116403" y="6536941"/>
            <a:ext cx="3846997" cy="307777"/>
          </a:xfrm>
          <a:prstGeom prst="rect">
            <a:avLst/>
          </a:prstGeom>
          <a:noFill/>
        </p:spPr>
        <p:txBody>
          <a:bodyPr wrap="square" rtlCol="0" anchor="ctr">
            <a:spAutoFit/>
          </a:bodyPr>
          <a:lstStyle/>
          <a:p>
            <a:pPr marL="0" marR="0" indent="0" algn="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r>
              <a:rPr kumimoji="0" lang="zh-CN" altLang="en-US" sz="1400" b="1" i="0" u="none" strike="noStrike" cap="none" normalizeH="0" baseline="0" dirty="0">
                <a:ln>
                  <a:noFill/>
                </a:ln>
                <a:solidFill>
                  <a:srgbClr val="0B0759"/>
                </a:solidFill>
                <a:effectLst/>
                <a:latin typeface="+mj-ea"/>
                <a:ea typeface="+mj-ea"/>
              </a:rPr>
              <a:t>北京交通大学</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机器学习</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课程组</a:t>
            </a:r>
            <a:endParaRPr lang="zh-CN" altLang="en-US" sz="1400" b="1" dirty="0">
              <a:solidFill>
                <a:srgbClr val="0B0759"/>
              </a:solidFill>
              <a:latin typeface="+mj-ea"/>
              <a:ea typeface="+mj-ea"/>
            </a:endParaRPr>
          </a:p>
        </p:txBody>
      </p:sp>
      <p:sp>
        <p:nvSpPr>
          <p:cNvPr id="14" name="TextBox 2">
            <a:extLst>
              <a:ext uri="{FF2B5EF4-FFF2-40B4-BE49-F238E27FC236}">
                <a16:creationId xmlns:a16="http://schemas.microsoft.com/office/drawing/2014/main" xmlns="" id="{AF947313-8CA1-4A21-B6CA-13B88F7E594B}"/>
              </a:ext>
            </a:extLst>
          </p:cNvPr>
          <p:cNvSpPr txBox="1"/>
          <p:nvPr userDrawn="1"/>
        </p:nvSpPr>
        <p:spPr>
          <a:xfrm>
            <a:off x="5529678" y="6550224"/>
            <a:ext cx="1132644" cy="307777"/>
          </a:xfrm>
          <a:prstGeom prst="rect">
            <a:avLst/>
          </a:prstGeom>
          <a:noFill/>
        </p:spPr>
        <p:txBody>
          <a:bodyPr wrap="square" rtlCol="0" anchor="ctr">
            <a:spAutoFit/>
          </a:bodyPr>
          <a:lstStyle/>
          <a:p>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fld id="{B942947D-5E9E-48CD-BC64-1B8D2D672C35}" type="slidenum">
              <a:rPr lang="zh-CN" altLang="en-US" sz="1400" b="1" smtClean="0">
                <a:solidFill>
                  <a:srgbClr val="0B0759"/>
                </a:solidFill>
                <a:latin typeface="+mn-ea"/>
                <a:ea typeface="+mn-ea"/>
              </a:rPr>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t>‹#›</a:t>
            </a:fld>
            <a:r>
              <a:rPr lang="en-US" altLang="zh-CN" sz="1400" b="1" dirty="0">
                <a:solidFill>
                  <a:srgbClr val="0B0759"/>
                </a:solidFill>
                <a:latin typeface="+mn-ea"/>
                <a:ea typeface="+mn-ea"/>
              </a:rPr>
              <a:t>/</a:t>
            </a:r>
            <a:r>
              <a:rPr lang="en-US" altLang="zh-CN" sz="1400" b="1" dirty="0" smtClean="0">
                <a:solidFill>
                  <a:srgbClr val="0B0759"/>
                </a:solidFill>
                <a:latin typeface="+mn-ea"/>
                <a:ea typeface="+mn-ea"/>
              </a:rPr>
              <a:t>52</a:t>
            </a:r>
            <a:endParaRPr lang="zh-CN" altLang="en-US" sz="1400" b="1" dirty="0">
              <a:solidFill>
                <a:srgbClr val="0B0759"/>
              </a:solidFill>
              <a:latin typeface="+mn-ea"/>
              <a:ea typeface="+mn-ea"/>
            </a:endParaRPr>
          </a:p>
        </p:txBody>
      </p:sp>
      <p:pic>
        <p:nvPicPr>
          <p:cNvPr id="15" name="Picture 10">
            <a:extLst>
              <a:ext uri="{FF2B5EF4-FFF2-40B4-BE49-F238E27FC236}">
                <a16:creationId xmlns:a16="http://schemas.microsoft.com/office/drawing/2014/main" xmlns="" id="{18B2A977-167A-4A8F-A88D-86CAF919DE44}"/>
              </a:ext>
            </a:extLst>
          </p:cNvPr>
          <p:cNvPicPr>
            <a:picLocks noChangeAspect="1" noChangeArrowheads="1"/>
          </p:cNvPicPr>
          <p:nvPr userDrawn="1"/>
        </p:nvPicPr>
        <p:blipFill>
          <a:blip r:embed="rId31" cstate="print">
            <a:extLst>
              <a:ext uri="{28A0092B-C50C-407E-A947-70E740481C1C}">
                <a14:useLocalDpi xmlns:a14="http://schemas.microsoft.com/office/drawing/2010/main" val="0"/>
              </a:ext>
            </a:extLst>
          </a:blip>
          <a:srcRect/>
          <a:stretch>
            <a:fillRect/>
          </a:stretch>
        </p:blipFill>
        <p:spPr bwMode="auto">
          <a:xfrm>
            <a:off x="69516" y="40616"/>
            <a:ext cx="692484" cy="64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a:extLst>
              <a:ext uri="{FF2B5EF4-FFF2-40B4-BE49-F238E27FC236}">
                <a16:creationId xmlns:a16="http://schemas.microsoft.com/office/drawing/2014/main" xmlns="" id="{960227EA-3FA8-40CF-94CE-B6A6FE64D13F}"/>
              </a:ext>
            </a:extLst>
          </p:cNvPr>
          <p:cNvCxnSpPr/>
          <p:nvPr userDrawn="1"/>
        </p:nvCxnSpPr>
        <p:spPr>
          <a:xfrm>
            <a:off x="0" y="753611"/>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xmlns="" id="{38938837-8A1F-44BD-B6D8-D8C017F27AAE}"/>
              </a:ext>
            </a:extLst>
          </p:cNvPr>
          <p:cNvCxnSpPr/>
          <p:nvPr userDrawn="1"/>
        </p:nvCxnSpPr>
        <p:spPr>
          <a:xfrm>
            <a:off x="0" y="6477000"/>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86166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9" r:id="rId12"/>
    <p:sldLayoutId id="2147483690" r:id="rId13"/>
    <p:sldLayoutId id="2147483691" r:id="rId14"/>
    <p:sldLayoutId id="2147483692" r:id="rId15"/>
    <p:sldLayoutId id="2147483693" r:id="rId16"/>
    <p:sldLayoutId id="2147483694" r:id="rId17"/>
    <p:sldLayoutId id="2147483695" r:id="rId18"/>
    <p:sldLayoutId id="2147483696" r:id="rId19"/>
    <p:sldLayoutId id="2147483697" r:id="rId20"/>
    <p:sldLayoutId id="2147483698" r:id="rId21"/>
    <p:sldLayoutId id="2147483699" r:id="rId22"/>
    <p:sldLayoutId id="2147483700" r:id="rId23"/>
    <p:sldLayoutId id="2147483701" r:id="rId24"/>
    <p:sldLayoutId id="2147483702" r:id="rId25"/>
    <p:sldLayoutId id="2147483703" r:id="rId26"/>
    <p:sldLayoutId id="2147483704" r:id="rId27"/>
    <p:sldLayoutId id="2147483705" r:id="rId28"/>
    <p:sldLayoutId id="2147483706" r:id="rId29"/>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4.xml"/></Relationships>
</file>

<file path=ppt/slides/_rels/slide10.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17.png"/><Relationship Id="rId3" Type="http://schemas.openxmlformats.org/officeDocument/2006/relationships/notesSlide" Target="../notesSlides/notesSlide10.xml"/><Relationship Id="rId7" Type="http://schemas.openxmlformats.org/officeDocument/2006/relationships/oleObject" Target="../embeddings/oleObject6.bin"/><Relationship Id="rId12" Type="http://schemas.openxmlformats.org/officeDocument/2006/relationships/oleObject" Target="../embeddings/oleObject8.bin"/><Relationship Id="rId17" Type="http://schemas.openxmlformats.org/officeDocument/2006/relationships/image" Target="../media/image30.wmf"/><Relationship Id="rId2" Type="http://schemas.openxmlformats.org/officeDocument/2006/relationships/slideLayout" Target="../slideLayouts/slideLayout17.xml"/><Relationship Id="rId16" Type="http://schemas.openxmlformats.org/officeDocument/2006/relationships/oleObject" Target="../embeddings/oleObject10.bin"/><Relationship Id="rId1" Type="http://schemas.openxmlformats.org/officeDocument/2006/relationships/vmlDrawing" Target="../drawings/vmlDrawing2.vml"/><Relationship Id="rId6" Type="http://schemas.openxmlformats.org/officeDocument/2006/relationships/image" Target="../media/image18.jpeg"/><Relationship Id="rId11" Type="http://schemas.openxmlformats.org/officeDocument/2006/relationships/image" Target="../media/image16.png"/><Relationship Id="rId5" Type="http://schemas.openxmlformats.org/officeDocument/2006/relationships/image" Target="../media/image26.wmf"/><Relationship Id="rId15" Type="http://schemas.openxmlformats.org/officeDocument/2006/relationships/image" Target="../media/image29.wmf"/><Relationship Id="rId10" Type="http://schemas.openxmlformats.org/officeDocument/2006/relationships/image" Target="../media/image28.wmf"/><Relationship Id="rId4" Type="http://schemas.openxmlformats.org/officeDocument/2006/relationships/oleObject" Target="../embeddings/oleObject5.bin"/><Relationship Id="rId9" Type="http://schemas.openxmlformats.org/officeDocument/2006/relationships/oleObject" Target="../embeddings/oleObject7.bin"/><Relationship Id="rId14" Type="http://schemas.openxmlformats.org/officeDocument/2006/relationships/oleObject" Target="../embeddings/oleObject9.bin"/></Relationships>
</file>

<file path=ppt/slides/_rels/slide11.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1.xml"/><Relationship Id="rId7" Type="http://schemas.openxmlformats.org/officeDocument/2006/relationships/image" Target="../media/image31.png"/><Relationship Id="rId12" Type="http://schemas.openxmlformats.org/officeDocument/2006/relationships/image" Target="../media/image17.png"/><Relationship Id="rId2" Type="http://schemas.openxmlformats.org/officeDocument/2006/relationships/slideLayout" Target="../slideLayouts/slideLayout17.xml"/><Relationship Id="rId1" Type="http://schemas.openxmlformats.org/officeDocument/2006/relationships/vmlDrawing" Target="../drawings/vmlDrawing3.vml"/><Relationship Id="rId6" Type="http://schemas.openxmlformats.org/officeDocument/2006/relationships/image" Target="../media/image18.jpeg"/><Relationship Id="rId11" Type="http://schemas.openxmlformats.org/officeDocument/2006/relationships/image" Target="../media/image16.png"/><Relationship Id="rId5" Type="http://schemas.openxmlformats.org/officeDocument/2006/relationships/image" Target="../media/image26.wmf"/><Relationship Id="rId10" Type="http://schemas.openxmlformats.org/officeDocument/2006/relationships/image" Target="../media/image15.png"/><Relationship Id="rId4" Type="http://schemas.openxmlformats.org/officeDocument/2006/relationships/oleObject" Target="../embeddings/oleObject11.bin"/><Relationship Id="rId9" Type="http://schemas.openxmlformats.org/officeDocument/2006/relationships/image" Target="../media/image27.wmf"/></Relationships>
</file>

<file path=ppt/slides/_rels/slide12.xml.rels><?xml version="1.0" encoding="UTF-8" standalone="yes"?>
<Relationships xmlns="http://schemas.openxmlformats.org/package/2006/relationships"><Relationship Id="rId8" Type="http://schemas.openxmlformats.org/officeDocument/2006/relationships/image" Target="../media/image27.wmf"/><Relationship Id="rId13" Type="http://schemas.openxmlformats.org/officeDocument/2006/relationships/image" Target="../media/image32.wmf"/><Relationship Id="rId3" Type="http://schemas.openxmlformats.org/officeDocument/2006/relationships/notesSlide" Target="../notesSlides/notesSlide12.xml"/><Relationship Id="rId7" Type="http://schemas.openxmlformats.org/officeDocument/2006/relationships/oleObject" Target="../embeddings/oleObject14.bin"/><Relationship Id="rId12" Type="http://schemas.openxmlformats.org/officeDocument/2006/relationships/oleObject" Target="../embeddings/oleObject15.bin"/><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18.jpeg"/><Relationship Id="rId11" Type="http://schemas.openxmlformats.org/officeDocument/2006/relationships/image" Target="../media/image17.png"/><Relationship Id="rId5" Type="http://schemas.openxmlformats.org/officeDocument/2006/relationships/image" Target="../media/image26.wmf"/><Relationship Id="rId15" Type="http://schemas.openxmlformats.org/officeDocument/2006/relationships/image" Target="../media/image33.wmf"/><Relationship Id="rId10" Type="http://schemas.openxmlformats.org/officeDocument/2006/relationships/image" Target="../media/image16.png"/><Relationship Id="rId4" Type="http://schemas.openxmlformats.org/officeDocument/2006/relationships/oleObject" Target="../embeddings/oleObject13.bin"/><Relationship Id="rId9" Type="http://schemas.openxmlformats.org/officeDocument/2006/relationships/image" Target="../media/image15.png"/><Relationship Id="rId14" Type="http://schemas.openxmlformats.org/officeDocument/2006/relationships/oleObject" Target="../embeddings/oleObject16.bin"/></Relationships>
</file>

<file path=ppt/slides/_rels/slide1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4.jpeg"/><Relationship Id="rId7" Type="http://schemas.openxmlformats.org/officeDocument/2006/relationships/diagramColors" Target="../diagrams/colors1.xml"/><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17.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8.xml"/><Relationship Id="rId1" Type="http://schemas.openxmlformats.org/officeDocument/2006/relationships/slideLayout" Target="../slideLayouts/slideLayout17.xml"/><Relationship Id="rId5" Type="http://schemas.openxmlformats.org/officeDocument/2006/relationships/image" Target="../media/image44.png"/><Relationship Id="rId4" Type="http://schemas.openxmlformats.org/officeDocument/2006/relationships/image" Target="../media/image43.jpeg"/></Relationships>
</file>

<file path=ppt/slides/_rels/slide19.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hyperlink" Target="http://top-breaking-news.com/" TargetMode="Externa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0.xml"/><Relationship Id="rId1" Type="http://schemas.openxmlformats.org/officeDocument/2006/relationships/slideLayout" Target="../slideLayouts/slideLayout17.xml"/><Relationship Id="rId5" Type="http://schemas.openxmlformats.org/officeDocument/2006/relationships/image" Target="../media/image37.png"/><Relationship Id="rId4" Type="http://schemas.openxmlformats.org/officeDocument/2006/relationships/image" Target="../media/image36.png"/></Relationships>
</file>

<file path=ppt/slides/_rels/slide2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44.png"/><Relationship Id="rId7" Type="http://schemas.openxmlformats.org/officeDocument/2006/relationships/image" Target="../media/image18.jpeg"/><Relationship Id="rId2" Type="http://schemas.openxmlformats.org/officeDocument/2006/relationships/notesSlide" Target="../notesSlides/notesSlide21.xml"/><Relationship Id="rId1" Type="http://schemas.openxmlformats.org/officeDocument/2006/relationships/slideLayout" Target="../slideLayouts/slideLayout1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49.png"/></Relationships>
</file>

<file path=ppt/slides/_rels/slide2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2.xml"/><Relationship Id="rId1" Type="http://schemas.openxmlformats.org/officeDocument/2006/relationships/slideLayout" Target="../slideLayouts/slideLayout17.xml"/><Relationship Id="rId4" Type="http://schemas.openxmlformats.org/officeDocument/2006/relationships/image" Target="../media/image49.png"/></Relationships>
</file>

<file path=ppt/slides/_rels/slide2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56.jpg"/><Relationship Id="rId3" Type="http://schemas.openxmlformats.org/officeDocument/2006/relationships/image" Target="../media/image51.png"/><Relationship Id="rId7" Type="http://schemas.openxmlformats.org/officeDocument/2006/relationships/image" Target="../media/image55.jpg"/><Relationship Id="rId2" Type="http://schemas.openxmlformats.org/officeDocument/2006/relationships/notesSlide" Target="../notesSlides/notesSlide24.xml"/><Relationship Id="rId1" Type="http://schemas.openxmlformats.org/officeDocument/2006/relationships/slideLayout" Target="../slideLayouts/slideLayout17.xml"/><Relationship Id="rId6" Type="http://schemas.openxmlformats.org/officeDocument/2006/relationships/image" Target="../media/image54.jpg"/><Relationship Id="rId11" Type="http://schemas.openxmlformats.org/officeDocument/2006/relationships/image" Target="../media/image59.jpg"/><Relationship Id="rId5" Type="http://schemas.openxmlformats.org/officeDocument/2006/relationships/image" Target="../media/image53.png"/><Relationship Id="rId10" Type="http://schemas.openxmlformats.org/officeDocument/2006/relationships/image" Target="../media/image58.jpg"/><Relationship Id="rId4" Type="http://schemas.openxmlformats.org/officeDocument/2006/relationships/image" Target="../media/image52.png"/><Relationship Id="rId9" Type="http://schemas.openxmlformats.org/officeDocument/2006/relationships/image" Target="../media/image57.jpg"/></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5.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60.png"/><Relationship Id="rId7" Type="http://schemas.openxmlformats.org/officeDocument/2006/relationships/image" Target="../media/image64.png"/><Relationship Id="rId12"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17.xml"/><Relationship Id="rId6" Type="http://schemas.openxmlformats.org/officeDocument/2006/relationships/image" Target="../media/image63.png"/><Relationship Id="rId11" Type="http://schemas.openxmlformats.org/officeDocument/2006/relationships/image" Target="../media/image56.jpg"/><Relationship Id="rId5" Type="http://schemas.openxmlformats.org/officeDocument/2006/relationships/image" Target="../media/image62.jpg"/><Relationship Id="rId10" Type="http://schemas.openxmlformats.org/officeDocument/2006/relationships/image" Target="../media/image54.jpg"/><Relationship Id="rId4" Type="http://schemas.openxmlformats.org/officeDocument/2006/relationships/image" Target="../media/image61.jpg"/><Relationship Id="rId9" Type="http://schemas.openxmlformats.org/officeDocument/2006/relationships/image" Target="../media/image53.png"/></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8.xml.rels><?xml version="1.0" encoding="UTF-8" standalone="yes"?>
<Relationships xmlns="http://schemas.openxmlformats.org/package/2006/relationships"><Relationship Id="rId3" Type="http://schemas.openxmlformats.org/officeDocument/2006/relationships/image" Target="../media/image45.jpg"/><Relationship Id="rId7" Type="http://schemas.openxmlformats.org/officeDocument/2006/relationships/image" Target="../media/image68.png"/><Relationship Id="rId2" Type="http://schemas.openxmlformats.org/officeDocument/2006/relationships/notesSlide" Target="../notesSlides/notesSlide28.xml"/><Relationship Id="rId1" Type="http://schemas.openxmlformats.org/officeDocument/2006/relationships/slideLayout" Target="../slideLayouts/slideLayout17.xml"/><Relationship Id="rId6" Type="http://schemas.openxmlformats.org/officeDocument/2006/relationships/image" Target="../media/image67.jpg"/><Relationship Id="rId5" Type="http://schemas.openxmlformats.org/officeDocument/2006/relationships/image" Target="../media/image66.png"/><Relationship Id="rId4" Type="http://schemas.openxmlformats.org/officeDocument/2006/relationships/hyperlink" Target="http://top-breaking-news.com/"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9.xml"/><Relationship Id="rId1" Type="http://schemas.openxmlformats.org/officeDocument/2006/relationships/slideLayout" Target="../slideLayouts/slideLayout17.xml"/><Relationship Id="rId5" Type="http://schemas.openxmlformats.org/officeDocument/2006/relationships/image" Target="../media/image71.jpg"/><Relationship Id="rId4" Type="http://schemas.openxmlformats.org/officeDocument/2006/relationships/image" Target="../media/image70.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8.xml"/></Relationships>
</file>

<file path=ppt/slides/_rels/slide3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30.xml"/><Relationship Id="rId1" Type="http://schemas.openxmlformats.org/officeDocument/2006/relationships/slideLayout" Target="../slideLayouts/slideLayout31.xml"/><Relationship Id="rId5" Type="http://schemas.openxmlformats.org/officeDocument/2006/relationships/image" Target="../media/image74.jpg"/><Relationship Id="rId4" Type="http://schemas.openxmlformats.org/officeDocument/2006/relationships/image" Target="../media/image73.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2.xml"/><Relationship Id="rId1" Type="http://schemas.openxmlformats.org/officeDocument/2006/relationships/slideLayout" Target="../slideLayouts/slideLayout17.xml"/><Relationship Id="rId4" Type="http://schemas.openxmlformats.org/officeDocument/2006/relationships/image" Target="../media/image76.jpeg"/></Relationships>
</file>

<file path=ppt/slides/_rels/slide3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35.xml.rels><?xml version="1.0" encoding="UTF-8" standalone="yes"?>
<Relationships xmlns="http://schemas.openxmlformats.org/package/2006/relationships"><Relationship Id="rId3" Type="http://schemas.openxmlformats.org/officeDocument/2006/relationships/image" Target="../media/image78.jpg"/><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79.png"/><Relationship Id="rId7" Type="http://schemas.openxmlformats.org/officeDocument/2006/relationships/image" Target="../media/image83.png"/><Relationship Id="rId2" Type="http://schemas.openxmlformats.org/officeDocument/2006/relationships/notesSlide" Target="../notesSlides/notesSlide36.xml"/><Relationship Id="rId1" Type="http://schemas.openxmlformats.org/officeDocument/2006/relationships/slideLayout" Target="../slideLayouts/slideLayout31.xml"/><Relationship Id="rId6" Type="http://schemas.openxmlformats.org/officeDocument/2006/relationships/image" Target="../media/image82.png"/><Relationship Id="rId5" Type="http://schemas.openxmlformats.org/officeDocument/2006/relationships/image" Target="../media/image81.png"/><Relationship Id="rId10" Type="http://schemas.openxmlformats.org/officeDocument/2006/relationships/image" Target="../media/image86.png"/><Relationship Id="rId4" Type="http://schemas.openxmlformats.org/officeDocument/2006/relationships/image" Target="../media/image80.jpg"/><Relationship Id="rId9" Type="http://schemas.openxmlformats.org/officeDocument/2006/relationships/image" Target="../media/image85.png"/></Relationships>
</file>

<file path=ppt/slides/_rels/slide37.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17.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41.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3.xml"/></Relationships>
</file>

<file path=ppt/slides/_rels/slide39.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9.xml"/><Relationship Id="rId1" Type="http://schemas.openxmlformats.org/officeDocument/2006/relationships/slideLayout" Target="../slideLayouts/slideLayout19.xml"/><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1.xml"/><Relationship Id="rId1" Type="http://schemas.openxmlformats.org/officeDocument/2006/relationships/slideLayout" Target="../slideLayouts/slideLayout19.xml"/><Relationship Id="rId4" Type="http://schemas.openxmlformats.org/officeDocument/2006/relationships/image" Target="../media/image130.png"/></Relationships>
</file>

<file path=ppt/slides/_rels/slide4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2.xml"/><Relationship Id="rId1" Type="http://schemas.openxmlformats.org/officeDocument/2006/relationships/slideLayout" Target="../slideLayouts/slideLayout34.xml"/><Relationship Id="rId4" Type="http://schemas.openxmlformats.org/officeDocument/2006/relationships/image" Target="../media/image89.png"/></Relationships>
</file>

<file path=ppt/slides/_rels/slide4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3.xml"/><Relationship Id="rId1" Type="http://schemas.openxmlformats.org/officeDocument/2006/relationships/slideLayout" Target="../slideLayouts/slideLayout3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6.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5.xml"/><Relationship Id="rId1" Type="http://schemas.openxmlformats.org/officeDocument/2006/relationships/slideLayout" Target="../slideLayouts/slideLayout37.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2.png"/><Relationship Id="rId7" Type="http://schemas.openxmlformats.org/officeDocument/2006/relationships/image" Target="../media/image99.png"/><Relationship Id="rId2" Type="http://schemas.openxmlformats.org/officeDocument/2006/relationships/notesSlide" Target="../notesSlides/notesSlide46.xml"/><Relationship Id="rId1" Type="http://schemas.openxmlformats.org/officeDocument/2006/relationships/slideLayout" Target="../slideLayouts/slideLayout38.xml"/><Relationship Id="rId6" Type="http://schemas.openxmlformats.org/officeDocument/2006/relationships/image" Target="../media/image98.png"/><Relationship Id="rId11" Type="http://schemas.openxmlformats.org/officeDocument/2006/relationships/image" Target="../media/image103.png"/><Relationship Id="rId5" Type="http://schemas.openxmlformats.org/officeDocument/2006/relationships/image" Target="../media/image96.png"/><Relationship Id="rId10" Type="http://schemas.openxmlformats.org/officeDocument/2006/relationships/image" Target="../media/image102.png"/><Relationship Id="rId4" Type="http://schemas.openxmlformats.org/officeDocument/2006/relationships/image" Target="../media/image95.png"/><Relationship Id="rId9" Type="http://schemas.openxmlformats.org/officeDocument/2006/relationships/image" Target="../media/image101.png"/></Relationships>
</file>

<file path=ppt/slides/_rels/slide4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7.xml"/><Relationship Id="rId1" Type="http://schemas.openxmlformats.org/officeDocument/2006/relationships/slideLayout" Target="../slideLayouts/slideLayout39.xml"/><Relationship Id="rId5" Type="http://schemas.openxmlformats.org/officeDocument/2006/relationships/image" Target="../media/image106.png"/><Relationship Id="rId4" Type="http://schemas.openxmlformats.org/officeDocument/2006/relationships/image" Target="../media/image105.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0.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41.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g"/><Relationship Id="rId2" Type="http://schemas.openxmlformats.org/officeDocument/2006/relationships/notesSlide" Target="../notesSlides/notesSlide5.xml"/><Relationship Id="rId1" Type="http://schemas.openxmlformats.org/officeDocument/2006/relationships/slideLayout" Target="../slideLayouts/slideLayout17.xml"/><Relationship Id="rId6" Type="http://schemas.openxmlformats.org/officeDocument/2006/relationships/image" Target="../media/image8.jpg"/><Relationship Id="rId5" Type="http://schemas.openxmlformats.org/officeDocument/2006/relationships/image" Target="../media/image7.jpeg"/><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42.xml"/></Relationships>
</file>

<file path=ppt/slides/_rels/slide51.xml.rels><?xml version="1.0" encoding="UTF-8" standalone="yes"?>
<Relationships xmlns="http://schemas.openxmlformats.org/package/2006/relationships"><Relationship Id="rId8" Type="http://schemas.openxmlformats.org/officeDocument/2006/relationships/image" Target="../media/image112.jpeg"/><Relationship Id="rId3" Type="http://schemas.openxmlformats.org/officeDocument/2006/relationships/image" Target="../media/image107.png"/><Relationship Id="rId7" Type="http://schemas.openxmlformats.org/officeDocument/2006/relationships/image" Target="../media/image111.jpeg"/><Relationship Id="rId12" Type="http://schemas.openxmlformats.org/officeDocument/2006/relationships/image" Target="../media/image116.png"/><Relationship Id="rId2" Type="http://schemas.openxmlformats.org/officeDocument/2006/relationships/notesSlide" Target="../notesSlides/notesSlide51.xml"/><Relationship Id="rId1" Type="http://schemas.openxmlformats.org/officeDocument/2006/relationships/slideLayout" Target="../slideLayouts/slideLayout43.xml"/><Relationship Id="rId6" Type="http://schemas.openxmlformats.org/officeDocument/2006/relationships/image" Target="../media/image110.jpeg"/><Relationship Id="rId11" Type="http://schemas.openxmlformats.org/officeDocument/2006/relationships/image" Target="../media/image115.png"/><Relationship Id="rId5" Type="http://schemas.openxmlformats.org/officeDocument/2006/relationships/image" Target="../media/image109.png"/><Relationship Id="rId10" Type="http://schemas.openxmlformats.org/officeDocument/2006/relationships/image" Target="../media/image114.png"/><Relationship Id="rId4" Type="http://schemas.openxmlformats.org/officeDocument/2006/relationships/image" Target="../media/image108.png"/><Relationship Id="rId9" Type="http://schemas.openxmlformats.org/officeDocument/2006/relationships/image" Target="../media/image113.png"/></Relationships>
</file>

<file path=ppt/slides/_rels/slide52.xml.rels><?xml version="1.0" encoding="UTF-8" standalone="yes"?>
<Relationships xmlns="http://schemas.openxmlformats.org/package/2006/relationships"><Relationship Id="rId8" Type="http://schemas.openxmlformats.org/officeDocument/2006/relationships/hyperlink" Target="http://faculty.bjtu.edu.cn/9129/" TargetMode="External"/><Relationship Id="rId3" Type="http://schemas.openxmlformats.org/officeDocument/2006/relationships/hyperlink" Target="mailto:lpjing@bjtu.edu.cn" TargetMode="External"/><Relationship Id="rId7" Type="http://schemas.openxmlformats.org/officeDocument/2006/relationships/hyperlink" Target="mailto:jtsang@bjtu.edu.cn" TargetMode="External"/><Relationship Id="rId2" Type="http://schemas.openxmlformats.org/officeDocument/2006/relationships/notesSlide" Target="../notesSlides/notesSlide52.xml"/><Relationship Id="rId1" Type="http://schemas.openxmlformats.org/officeDocument/2006/relationships/slideLayout" Target="../slideLayouts/slideLayout44.xml"/><Relationship Id="rId6" Type="http://schemas.openxmlformats.org/officeDocument/2006/relationships/hyperlink" Target="http://faculty.bjtu.edu.cn/8793/" TargetMode="External"/><Relationship Id="rId11" Type="http://schemas.openxmlformats.org/officeDocument/2006/relationships/hyperlink" Target="http://faculty.bjtu.edu.cn/9089/" TargetMode="External"/><Relationship Id="rId5" Type="http://schemas.openxmlformats.org/officeDocument/2006/relationships/hyperlink" Target="mailto:hywan@bjtu.edu.cn" TargetMode="External"/><Relationship Id="rId10" Type="http://schemas.openxmlformats.org/officeDocument/2006/relationships/hyperlink" Target="http://faculty.bjtu.edu.cn/9167/" TargetMode="External"/><Relationship Id="rId4" Type="http://schemas.openxmlformats.org/officeDocument/2006/relationships/hyperlink" Target="http://faculty.bjtu.edu.cn/8249/" TargetMode="External"/><Relationship Id="rId9" Type="http://schemas.openxmlformats.org/officeDocument/2006/relationships/hyperlink" Target="mailto:wj@bjtu.edu.cn"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5.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17.xml"/><Relationship Id="rId6" Type="http://schemas.openxmlformats.org/officeDocument/2006/relationships/image" Target="../media/image11.png"/><Relationship Id="rId5" Type="http://schemas.microsoft.com/office/2007/relationships/hdphoto" Target="../media/hdphoto1.wdp"/><Relationship Id="rId10" Type="http://schemas.microsoft.com/office/2007/relationships/hdphoto" Target="../media/hdphoto2.wdp"/><Relationship Id="rId4" Type="http://schemas.openxmlformats.org/officeDocument/2006/relationships/image" Target="../media/image10.png"/><Relationship Id="rId9"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8.jpeg"/><Relationship Id="rId2" Type="http://schemas.openxmlformats.org/officeDocument/2006/relationships/notesSlide" Target="../notesSlides/notesSlide7.xml"/><Relationship Id="rId1" Type="http://schemas.openxmlformats.org/officeDocument/2006/relationships/slideLayout" Target="../slideLayouts/slideLayout17.xml"/><Relationship Id="rId6" Type="http://schemas.openxmlformats.org/officeDocument/2006/relationships/image" Target="../media/image5.png"/><Relationship Id="rId5" Type="http://schemas.openxmlformats.org/officeDocument/2006/relationships/image" Target="../media/image17.png"/><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13" Type="http://schemas.microsoft.com/office/2007/relationships/hdphoto" Target="../media/hdphoto1.wdp"/><Relationship Id="rId3" Type="http://schemas.openxmlformats.org/officeDocument/2006/relationships/notesSlide" Target="../notesSlides/notesSlide8.xml"/><Relationship Id="rId7" Type="http://schemas.openxmlformats.org/officeDocument/2006/relationships/oleObject" Target="../embeddings/oleObject3.bin"/><Relationship Id="rId12" Type="http://schemas.openxmlformats.org/officeDocument/2006/relationships/image" Target="../media/image11.png"/><Relationship Id="rId2" Type="http://schemas.openxmlformats.org/officeDocument/2006/relationships/slideLayout" Target="../slideLayouts/slideLayout17.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8.jpeg"/><Relationship Id="rId5" Type="http://schemas.openxmlformats.org/officeDocument/2006/relationships/image" Target="../media/image19.wmf"/><Relationship Id="rId10" Type="http://schemas.openxmlformats.org/officeDocument/2006/relationships/image" Target="../media/image21.jpeg"/><Relationship Id="rId4" Type="http://schemas.openxmlformats.org/officeDocument/2006/relationships/oleObject" Target="../embeddings/oleObject1.bin"/><Relationship Id="rId9" Type="http://schemas.openxmlformats.org/officeDocument/2006/relationships/image" Target="../media/image20.wmf"/></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30.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0057" y="1988930"/>
            <a:ext cx="8077200" cy="829945"/>
          </a:xfrm>
          <a:prstGeom prst="rect">
            <a:avLst/>
          </a:prstGeom>
        </p:spPr>
        <p:txBody>
          <a:bodyPr wrap="square" anchor="ctr">
            <a:spAutoFit/>
          </a:bodyPr>
          <a:lstStyle/>
          <a:p>
            <a:pPr algn="ctr">
              <a:spcBef>
                <a:spcPts val="0"/>
              </a:spcBef>
              <a:buNone/>
            </a:pPr>
            <a:r>
              <a:rPr lang="zh-CN" altLang="en-US" sz="4800" b="1" dirty="0">
                <a:latin typeface="微软雅黑" panose="020B0503020204020204" pitchFamily="34" charset="-122"/>
                <a:ea typeface="微软雅黑" panose="020B0503020204020204" pitchFamily="34" charset="-122"/>
              </a:rPr>
              <a:t>第</a:t>
            </a:r>
            <a:r>
              <a:rPr lang="en-US" altLang="zh-CN" sz="4800" b="1" dirty="0">
                <a:latin typeface="微软雅黑" panose="020B0503020204020204" pitchFamily="34" charset="-122"/>
                <a:ea typeface="微软雅黑" panose="020B0503020204020204" pitchFamily="34" charset="-122"/>
              </a:rPr>
              <a:t>1</a:t>
            </a:r>
            <a:r>
              <a:rPr lang="zh-CN" altLang="en-US" sz="4800" b="1" dirty="0">
                <a:latin typeface="微软雅黑" panose="020B0503020204020204" pitchFamily="34" charset="-122"/>
                <a:ea typeface="微软雅黑" panose="020B0503020204020204" pitchFamily="34" charset="-122"/>
              </a:rPr>
              <a:t>章 绪论</a:t>
            </a:r>
            <a:endParaRPr lang="en-US" altLang="zh-CN" sz="4800" b="1" dirty="0">
              <a:latin typeface="微软雅黑" panose="020B0503020204020204" pitchFamily="34" charset="-122"/>
              <a:ea typeface="微软雅黑" panose="020B0503020204020204" pitchFamily="34" charset="-122"/>
            </a:endParaRPr>
          </a:p>
        </p:txBody>
      </p:sp>
      <p:sp>
        <p:nvSpPr>
          <p:cNvPr id="5" name="矩形 4"/>
          <p:cNvSpPr/>
          <p:nvPr/>
        </p:nvSpPr>
        <p:spPr>
          <a:xfrm>
            <a:off x="2133600" y="3916977"/>
            <a:ext cx="8077200" cy="400110"/>
          </a:xfrm>
          <a:prstGeom prst="rect">
            <a:avLst/>
          </a:prstGeom>
        </p:spPr>
        <p:txBody>
          <a:bodyPr wrap="square" anchor="ctr">
            <a:spAutoFit/>
          </a:bodyPr>
          <a:lstStyle/>
          <a:p>
            <a:pPr algn="ctr">
              <a:buNone/>
            </a:pPr>
            <a:r>
              <a:rPr lang="zh-CN" altLang="en-US" sz="2000" b="1" dirty="0">
                <a:latin typeface="微软雅黑" panose="020B0503020204020204" pitchFamily="34" charset="-122"/>
                <a:ea typeface="微软雅黑" panose="020B0503020204020204" pitchFamily="34" charset="-122"/>
              </a:rPr>
              <a:t>北京交通大学本科</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机器学习</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课程组</a:t>
            </a:r>
          </a:p>
        </p:txBody>
      </p:sp>
    </p:spTree>
    <p:extLst>
      <p:ext uri="{BB962C8B-B14F-4D97-AF65-F5344CB8AC3E}">
        <p14:creationId xmlns:p14="http://schemas.microsoft.com/office/powerpoint/2010/main" val="805216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85671"/>
            <a:ext cx="10515600" cy="1325563"/>
          </a:xfrm>
        </p:spPr>
        <p:txBody>
          <a:bodyPr/>
          <a:lstStyle/>
          <a:p>
            <a:r>
              <a:rPr lang="zh-CN" altLang="en-US" sz="3600" dirty="0">
                <a:latin typeface="微软雅黑" panose="020B0503020204020204" pitchFamily="34" charset="-122"/>
                <a:ea typeface="微软雅黑" panose="020B0503020204020204" pitchFamily="34" charset="-122"/>
              </a:rPr>
              <a:t>如何寻找？</a:t>
            </a:r>
            <a:r>
              <a:rPr lang="en-US" altLang="zh-CN" sz="3600" dirty="0">
                <a:latin typeface="微软雅黑" panose="020B0503020204020204" pitchFamily="34" charset="-122"/>
                <a:ea typeface="微软雅黑" panose="020B0503020204020204" pitchFamily="34" charset="-122"/>
              </a:rPr>
              <a:t>— </a:t>
            </a:r>
            <a:r>
              <a:rPr lang="en-US" altLang="zh-TW" sz="3600" dirty="0">
                <a:latin typeface="微软雅黑" panose="020B0503020204020204" pitchFamily="34" charset="-122"/>
                <a:ea typeface="微软雅黑" panose="020B0503020204020204" pitchFamily="34" charset="-122"/>
              </a:rPr>
              <a:t>Framework </a:t>
            </a:r>
            <a:endParaRPr lang="zh-TW" altLang="en-US" sz="3600"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xmlns="" id="{BBA636F2-8F55-4F88-840A-A1A7C1AEEE2F}"/>
              </a:ext>
            </a:extLst>
          </p:cNvPr>
          <p:cNvGrpSpPr/>
          <p:nvPr/>
        </p:nvGrpSpPr>
        <p:grpSpPr>
          <a:xfrm>
            <a:off x="7477888" y="838200"/>
            <a:ext cx="3190113" cy="827342"/>
            <a:chOff x="5725287" y="838200"/>
            <a:chExt cx="3190113" cy="827342"/>
          </a:xfrm>
        </p:grpSpPr>
        <p:graphicFrame>
          <p:nvGraphicFramePr>
            <p:cNvPr id="79" name="Object 12"/>
            <p:cNvGraphicFramePr>
              <a:graphicFrameLocks noChangeAspect="1"/>
            </p:cNvGraphicFramePr>
            <p:nvPr>
              <p:extLst>
                <p:ext uri="{D42A27DB-BD31-4B8C-83A1-F6EECF244321}">
                  <p14:modId xmlns:p14="http://schemas.microsoft.com/office/powerpoint/2010/main" val="704330048"/>
                </p:ext>
              </p:extLst>
            </p:nvPr>
          </p:nvGraphicFramePr>
          <p:xfrm>
            <a:off x="5725287" y="1026040"/>
            <a:ext cx="2112963" cy="460375"/>
          </p:xfrm>
          <a:graphic>
            <a:graphicData uri="http://schemas.openxmlformats.org/presentationml/2006/ole">
              <mc:AlternateContent xmlns:mc="http://schemas.openxmlformats.org/markup-compatibility/2006">
                <mc:Choice xmlns:v="urn:schemas-microsoft-com:vml" Requires="v">
                  <p:oleObj spid="_x0000_s4578" name="方程式" r:id="rId4" imgW="990360" imgH="215640" progId="Equation.3">
                    <p:embed/>
                  </p:oleObj>
                </mc:Choice>
                <mc:Fallback>
                  <p:oleObj name="方程式" r:id="rId4" imgW="990360" imgH="215640" progId="Equation.3">
                    <p:embed/>
                    <p:pic>
                      <p:nvPicPr>
                        <p:cNvPr id="79" name="Object 12"/>
                        <p:cNvPicPr>
                          <a:picLocks noChangeAspect="1" noChangeArrowheads="1"/>
                        </p:cNvPicPr>
                        <p:nvPr/>
                      </p:nvPicPr>
                      <p:blipFill>
                        <a:blip r:embed="rId5"/>
                        <a:srcRect/>
                        <a:stretch>
                          <a:fillRect/>
                        </a:stretch>
                      </p:blipFill>
                      <p:spPr bwMode="auto">
                        <a:xfrm>
                          <a:off x="5725287" y="102604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0" name="文字方塊 79"/>
            <p:cNvSpPr txBox="1"/>
            <p:nvPr/>
          </p:nvSpPr>
          <p:spPr>
            <a:xfrm>
              <a:off x="7478018" y="1003601"/>
              <a:ext cx="1437382" cy="461665"/>
            </a:xfrm>
            <a:prstGeom prst="rect">
              <a:avLst/>
            </a:prstGeom>
            <a:noFill/>
          </p:spPr>
          <p:txBody>
            <a:bodyPr wrap="square" rtlCol="0">
              <a:spAutoFit/>
            </a:bodyPr>
            <a:lstStyle/>
            <a:p>
              <a:pPr algn="ctr">
                <a:buNone/>
              </a:pPr>
              <a:r>
                <a:rPr lang="en-US" altLang="zh-TW" sz="2400" dirty="0"/>
                <a:t>“cat”</a:t>
              </a:r>
              <a:endParaRPr lang="zh-TW" altLang="en-US" sz="2400" dirty="0"/>
            </a:p>
          </p:txBody>
        </p:sp>
        <p:pic>
          <p:nvPicPr>
            <p:cNvPr id="81" name="Picture 12" descr="https://encrypted-tbn1.gstatic.com/images?q=tbn:ANd9GcRcwlRKAlSIaCI4W5PRYVbuBQQXifF-56bFqAjh9DMe-_3Lh8_YKw"/>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7218" y="83820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82" name="文字方塊 81"/>
          <p:cNvSpPr txBox="1"/>
          <p:nvPr/>
        </p:nvSpPr>
        <p:spPr>
          <a:xfrm>
            <a:off x="5968295" y="1021040"/>
            <a:ext cx="1738192" cy="461665"/>
          </a:xfrm>
          <a:prstGeom prst="rect">
            <a:avLst/>
          </a:prstGeom>
          <a:noFill/>
        </p:spPr>
        <p:txBody>
          <a:bodyPr wrap="square" rtlCol="0">
            <a:spAutoFit/>
          </a:bodyPr>
          <a:lstStyle/>
          <a:p>
            <a:pPr>
              <a:buNone/>
            </a:pPr>
            <a:r>
              <a:rPr lang="zh-CN" altLang="en-US" sz="2400" dirty="0"/>
              <a:t>图像识别</a:t>
            </a:r>
            <a:r>
              <a:rPr lang="en-US" altLang="zh-TW" sz="2400" dirty="0"/>
              <a:t>:</a:t>
            </a:r>
            <a:endParaRPr lang="zh-TW" altLang="en-US" sz="2400" dirty="0"/>
          </a:p>
        </p:txBody>
      </p:sp>
      <p:sp>
        <p:nvSpPr>
          <p:cNvPr id="24" name="圓柱 5">
            <a:extLst>
              <a:ext uri="{FF2B5EF4-FFF2-40B4-BE49-F238E27FC236}">
                <a16:creationId xmlns:a16="http://schemas.microsoft.com/office/drawing/2014/main" xmlns="" id="{79C6DBC5-6FFE-4E5A-8E99-592B10E1B069}"/>
              </a:ext>
            </a:extLst>
          </p:cNvPr>
          <p:cNvSpPr/>
          <p:nvPr/>
        </p:nvSpPr>
        <p:spPr>
          <a:xfrm>
            <a:off x="1981200" y="1447800"/>
            <a:ext cx="1636295" cy="1090863"/>
          </a:xfrm>
          <a:prstGeom prst="can">
            <a:avLst/>
          </a:prstGeom>
          <a:solidFill>
            <a:srgbClr val="FF9933"/>
          </a:solidFill>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altLang="zh-TW" sz="2400" dirty="0"/>
              <a:t>A set of function</a:t>
            </a:r>
            <a:endParaRPr lang="zh-TW" altLang="en-US" sz="2400" dirty="0"/>
          </a:p>
        </p:txBody>
      </p:sp>
      <p:graphicFrame>
        <p:nvGraphicFramePr>
          <p:cNvPr id="25" name="Object 12">
            <a:extLst>
              <a:ext uri="{FF2B5EF4-FFF2-40B4-BE49-F238E27FC236}">
                <a16:creationId xmlns:a16="http://schemas.microsoft.com/office/drawing/2014/main" xmlns="" id="{526E2178-80C3-4BC9-B37E-2B944D8A9D24}"/>
              </a:ext>
            </a:extLst>
          </p:cNvPr>
          <p:cNvGraphicFramePr>
            <a:graphicFrameLocks noChangeAspect="1"/>
          </p:cNvGraphicFramePr>
          <p:nvPr>
            <p:extLst>
              <p:ext uri="{D42A27DB-BD31-4B8C-83A1-F6EECF244321}">
                <p14:modId xmlns:p14="http://schemas.microsoft.com/office/powerpoint/2010/main" val="2132969695"/>
              </p:ext>
            </p:extLst>
          </p:nvPr>
        </p:nvGraphicFramePr>
        <p:xfrm>
          <a:off x="3713345" y="2076826"/>
          <a:ext cx="1109662" cy="461962"/>
        </p:xfrm>
        <a:graphic>
          <a:graphicData uri="http://schemas.openxmlformats.org/presentationml/2006/ole">
            <mc:AlternateContent xmlns:mc="http://schemas.openxmlformats.org/markup-compatibility/2006">
              <mc:Choice xmlns:v="urn:schemas-microsoft-com:vml" Requires="v">
                <p:oleObj spid="_x0000_s4579" name="方程式" r:id="rId7" imgW="520560" imgH="215640" progId="Equation.3">
                  <p:embed/>
                </p:oleObj>
              </mc:Choice>
              <mc:Fallback>
                <p:oleObj name="方程式" r:id="rId7" imgW="520560" imgH="215640" progId="Equation.3">
                  <p:embed/>
                  <p:pic>
                    <p:nvPicPr>
                      <p:cNvPr id="15" name="Object 12"/>
                      <p:cNvPicPr>
                        <a:picLocks noChangeAspect="1" noChangeArrowheads="1"/>
                      </p:cNvPicPr>
                      <p:nvPr/>
                    </p:nvPicPr>
                    <p:blipFill>
                      <a:blip r:embed="rId8"/>
                      <a:srcRect/>
                      <a:stretch>
                        <a:fillRect/>
                      </a:stretch>
                    </p:blipFill>
                    <p:spPr bwMode="auto">
                      <a:xfrm>
                        <a:off x="3713345" y="2076826"/>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6" name="Object 12">
            <a:extLst>
              <a:ext uri="{FF2B5EF4-FFF2-40B4-BE49-F238E27FC236}">
                <a16:creationId xmlns:a16="http://schemas.microsoft.com/office/drawing/2014/main" xmlns="" id="{FA64DD90-1304-4308-AB9E-09341FB40F41}"/>
              </a:ext>
            </a:extLst>
          </p:cNvPr>
          <p:cNvGraphicFramePr>
            <a:graphicFrameLocks noChangeAspect="1"/>
          </p:cNvGraphicFramePr>
          <p:nvPr>
            <p:extLst>
              <p:ext uri="{D42A27DB-BD31-4B8C-83A1-F6EECF244321}">
                <p14:modId xmlns:p14="http://schemas.microsoft.com/office/powerpoint/2010/main" val="2560025914"/>
              </p:ext>
            </p:extLst>
          </p:nvPr>
        </p:nvGraphicFramePr>
        <p:xfrm>
          <a:off x="2286000" y="3610421"/>
          <a:ext cx="2141537" cy="460375"/>
        </p:xfrm>
        <a:graphic>
          <a:graphicData uri="http://schemas.openxmlformats.org/presentationml/2006/ole">
            <mc:AlternateContent xmlns:mc="http://schemas.openxmlformats.org/markup-compatibility/2006">
              <mc:Choice xmlns:v="urn:schemas-microsoft-com:vml" Requires="v">
                <p:oleObj spid="_x0000_s4580" name="方程式" r:id="rId9" imgW="1002960" imgH="215640" progId="Equation.3">
                  <p:embed/>
                </p:oleObj>
              </mc:Choice>
              <mc:Fallback>
                <p:oleObj name="方程式" r:id="rId9" imgW="1002960" imgH="215640" progId="Equation.3">
                  <p:embed/>
                  <p:pic>
                    <p:nvPicPr>
                      <p:cNvPr id="49" name="Object 12"/>
                      <p:cNvPicPr>
                        <a:picLocks noChangeAspect="1" noChangeArrowheads="1"/>
                      </p:cNvPicPr>
                      <p:nvPr/>
                    </p:nvPicPr>
                    <p:blipFill>
                      <a:blip r:embed="rId10"/>
                      <a:srcRect/>
                      <a:stretch>
                        <a:fillRect/>
                      </a:stretch>
                    </p:blipFill>
                    <p:spPr bwMode="auto">
                      <a:xfrm>
                        <a:off x="2286000" y="3610421"/>
                        <a:ext cx="214153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27" name="圖片 59">
            <a:extLst>
              <a:ext uri="{FF2B5EF4-FFF2-40B4-BE49-F238E27FC236}">
                <a16:creationId xmlns:a16="http://schemas.microsoft.com/office/drawing/2014/main" xmlns="" id="{0AB57370-40C8-4796-9BF7-579E052851A7}"/>
              </a:ext>
            </a:extLst>
          </p:cNvPr>
          <p:cNvPicPr>
            <a:picLocks noChangeAspect="1"/>
          </p:cNvPicPr>
          <p:nvPr/>
        </p:nvPicPr>
        <p:blipFill>
          <a:blip r:embed="rId11"/>
          <a:stretch>
            <a:fillRect/>
          </a:stretch>
        </p:blipFill>
        <p:spPr>
          <a:xfrm>
            <a:off x="2906780" y="3270143"/>
            <a:ext cx="899978" cy="1075096"/>
          </a:xfrm>
          <a:prstGeom prst="rect">
            <a:avLst/>
          </a:prstGeom>
        </p:spPr>
      </p:pic>
      <p:sp>
        <p:nvSpPr>
          <p:cNvPr id="28" name="文字方塊 60">
            <a:extLst>
              <a:ext uri="{FF2B5EF4-FFF2-40B4-BE49-F238E27FC236}">
                <a16:creationId xmlns:a16="http://schemas.microsoft.com/office/drawing/2014/main" xmlns="" id="{9CFFF7DE-BE46-4E44-899E-A9EB71DD1956}"/>
              </a:ext>
            </a:extLst>
          </p:cNvPr>
          <p:cNvSpPr txBox="1"/>
          <p:nvPr/>
        </p:nvSpPr>
        <p:spPr>
          <a:xfrm>
            <a:off x="4520057" y="3576858"/>
            <a:ext cx="798022" cy="461665"/>
          </a:xfrm>
          <a:prstGeom prst="rect">
            <a:avLst/>
          </a:prstGeom>
          <a:noFill/>
        </p:spPr>
        <p:txBody>
          <a:bodyPr wrap="square" rtlCol="0">
            <a:spAutoFit/>
          </a:bodyPr>
          <a:lstStyle/>
          <a:p>
            <a:pPr algn="ctr">
              <a:buNone/>
            </a:pPr>
            <a:r>
              <a:rPr lang="en-US" altLang="zh-TW" sz="2400" dirty="0"/>
              <a:t>“cat”</a:t>
            </a:r>
            <a:endParaRPr lang="zh-TW" altLang="en-US" sz="2400" dirty="0"/>
          </a:p>
        </p:txBody>
      </p:sp>
      <p:graphicFrame>
        <p:nvGraphicFramePr>
          <p:cNvPr id="29" name="Object 12">
            <a:extLst>
              <a:ext uri="{FF2B5EF4-FFF2-40B4-BE49-F238E27FC236}">
                <a16:creationId xmlns:a16="http://schemas.microsoft.com/office/drawing/2014/main" xmlns="" id="{2A2B4C39-FCDA-4EFF-975D-7ECEDD914B75}"/>
              </a:ext>
            </a:extLst>
          </p:cNvPr>
          <p:cNvGraphicFramePr>
            <a:graphicFrameLocks noChangeAspect="1"/>
          </p:cNvGraphicFramePr>
          <p:nvPr>
            <p:extLst>
              <p:ext uri="{D42A27DB-BD31-4B8C-83A1-F6EECF244321}">
                <p14:modId xmlns:p14="http://schemas.microsoft.com/office/powerpoint/2010/main" val="3747970355"/>
              </p:ext>
            </p:extLst>
          </p:nvPr>
        </p:nvGraphicFramePr>
        <p:xfrm>
          <a:off x="2286000" y="5194306"/>
          <a:ext cx="2141537" cy="460375"/>
        </p:xfrm>
        <a:graphic>
          <a:graphicData uri="http://schemas.openxmlformats.org/presentationml/2006/ole">
            <mc:AlternateContent xmlns:mc="http://schemas.openxmlformats.org/markup-compatibility/2006">
              <mc:Choice xmlns:v="urn:schemas-microsoft-com:vml" Requires="v">
                <p:oleObj spid="_x0000_s4581" name="方程式" r:id="rId12" imgW="1002960" imgH="215640" progId="Equation.3">
                  <p:embed/>
                </p:oleObj>
              </mc:Choice>
              <mc:Fallback>
                <p:oleObj name="方程式" r:id="rId12" imgW="1002960" imgH="215640" progId="Equation.3">
                  <p:embed/>
                  <p:pic>
                    <p:nvPicPr>
                      <p:cNvPr id="64" name="Object 12"/>
                      <p:cNvPicPr>
                        <a:picLocks noChangeAspect="1" noChangeArrowheads="1"/>
                      </p:cNvPicPr>
                      <p:nvPr/>
                    </p:nvPicPr>
                    <p:blipFill>
                      <a:blip r:embed="rId10"/>
                      <a:srcRect/>
                      <a:stretch>
                        <a:fillRect/>
                      </a:stretch>
                    </p:blipFill>
                    <p:spPr bwMode="auto">
                      <a:xfrm>
                        <a:off x="2286000" y="5194306"/>
                        <a:ext cx="2141537"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文字方塊 65">
            <a:extLst>
              <a:ext uri="{FF2B5EF4-FFF2-40B4-BE49-F238E27FC236}">
                <a16:creationId xmlns:a16="http://schemas.microsoft.com/office/drawing/2014/main" xmlns="" id="{030CC08F-0DEA-43D2-9D84-2317F18A4C55}"/>
              </a:ext>
            </a:extLst>
          </p:cNvPr>
          <p:cNvSpPr txBox="1"/>
          <p:nvPr/>
        </p:nvSpPr>
        <p:spPr>
          <a:xfrm>
            <a:off x="4520057" y="5160743"/>
            <a:ext cx="798022" cy="461665"/>
          </a:xfrm>
          <a:prstGeom prst="rect">
            <a:avLst/>
          </a:prstGeom>
          <a:noFill/>
        </p:spPr>
        <p:txBody>
          <a:bodyPr wrap="square" rtlCol="0">
            <a:spAutoFit/>
          </a:bodyPr>
          <a:lstStyle/>
          <a:p>
            <a:pPr algn="ctr">
              <a:buNone/>
            </a:pPr>
            <a:r>
              <a:rPr lang="en-US" altLang="zh-TW" sz="2400" dirty="0"/>
              <a:t>“dog”</a:t>
            </a:r>
            <a:endParaRPr lang="zh-TW" altLang="en-US" sz="2400" dirty="0"/>
          </a:p>
        </p:txBody>
      </p:sp>
      <p:pic>
        <p:nvPicPr>
          <p:cNvPr id="31" name="圖片 66">
            <a:extLst>
              <a:ext uri="{FF2B5EF4-FFF2-40B4-BE49-F238E27FC236}">
                <a16:creationId xmlns:a16="http://schemas.microsoft.com/office/drawing/2014/main" xmlns="" id="{D63AFFD1-306C-4346-8568-E2CDB562E715}"/>
              </a:ext>
            </a:extLst>
          </p:cNvPr>
          <p:cNvPicPr>
            <a:picLocks noChangeAspect="1"/>
          </p:cNvPicPr>
          <p:nvPr/>
        </p:nvPicPr>
        <p:blipFill>
          <a:blip r:embed="rId13"/>
          <a:stretch>
            <a:fillRect/>
          </a:stretch>
        </p:blipFill>
        <p:spPr>
          <a:xfrm>
            <a:off x="2906780" y="4876800"/>
            <a:ext cx="915693" cy="1181883"/>
          </a:xfrm>
          <a:prstGeom prst="rect">
            <a:avLst/>
          </a:prstGeom>
        </p:spPr>
      </p:pic>
      <p:graphicFrame>
        <p:nvGraphicFramePr>
          <p:cNvPr id="32" name="Object 12">
            <a:extLst>
              <a:ext uri="{FF2B5EF4-FFF2-40B4-BE49-F238E27FC236}">
                <a16:creationId xmlns:a16="http://schemas.microsoft.com/office/drawing/2014/main" xmlns="" id="{AD3C5994-B744-484F-A3D5-85635707FCEF}"/>
              </a:ext>
            </a:extLst>
          </p:cNvPr>
          <p:cNvGraphicFramePr>
            <a:graphicFrameLocks noChangeAspect="1"/>
          </p:cNvGraphicFramePr>
          <p:nvPr>
            <p:extLst>
              <p:ext uri="{D42A27DB-BD31-4B8C-83A1-F6EECF244321}">
                <p14:modId xmlns:p14="http://schemas.microsoft.com/office/powerpoint/2010/main" val="826166693"/>
              </p:ext>
            </p:extLst>
          </p:nvPr>
        </p:nvGraphicFramePr>
        <p:xfrm>
          <a:off x="6613005" y="3609912"/>
          <a:ext cx="2168525" cy="460375"/>
        </p:xfrm>
        <a:graphic>
          <a:graphicData uri="http://schemas.openxmlformats.org/presentationml/2006/ole">
            <mc:AlternateContent xmlns:mc="http://schemas.openxmlformats.org/markup-compatibility/2006">
              <mc:Choice xmlns:v="urn:schemas-microsoft-com:vml" Requires="v">
                <p:oleObj spid="_x0000_s4582" name="方程式" r:id="rId14" imgW="1015920" imgH="215640" progId="Equation.3">
                  <p:embed/>
                </p:oleObj>
              </mc:Choice>
              <mc:Fallback>
                <p:oleObj name="方程式" r:id="rId14" imgW="1015920" imgH="215640" progId="Equation.3">
                  <p:embed/>
                  <p:pic>
                    <p:nvPicPr>
                      <p:cNvPr id="68" name="Object 12"/>
                      <p:cNvPicPr>
                        <a:picLocks noChangeAspect="1" noChangeArrowheads="1"/>
                      </p:cNvPicPr>
                      <p:nvPr/>
                    </p:nvPicPr>
                    <p:blipFill>
                      <a:blip r:embed="rId15"/>
                      <a:srcRect/>
                      <a:stretch>
                        <a:fillRect/>
                      </a:stretch>
                    </p:blipFill>
                    <p:spPr bwMode="auto">
                      <a:xfrm>
                        <a:off x="6613005" y="3609912"/>
                        <a:ext cx="2168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33" name="圖片 68">
            <a:extLst>
              <a:ext uri="{FF2B5EF4-FFF2-40B4-BE49-F238E27FC236}">
                <a16:creationId xmlns:a16="http://schemas.microsoft.com/office/drawing/2014/main" xmlns="" id="{8E4A5950-F755-46E0-8F20-D164107BFDA8}"/>
              </a:ext>
            </a:extLst>
          </p:cNvPr>
          <p:cNvPicPr>
            <a:picLocks noChangeAspect="1"/>
          </p:cNvPicPr>
          <p:nvPr/>
        </p:nvPicPr>
        <p:blipFill>
          <a:blip r:embed="rId11"/>
          <a:stretch>
            <a:fillRect/>
          </a:stretch>
        </p:blipFill>
        <p:spPr>
          <a:xfrm>
            <a:off x="7246933" y="3270143"/>
            <a:ext cx="899978" cy="1075096"/>
          </a:xfrm>
          <a:prstGeom prst="rect">
            <a:avLst/>
          </a:prstGeom>
        </p:spPr>
      </p:pic>
      <p:sp>
        <p:nvSpPr>
          <p:cNvPr id="34" name="文字方塊 69">
            <a:extLst>
              <a:ext uri="{FF2B5EF4-FFF2-40B4-BE49-F238E27FC236}">
                <a16:creationId xmlns:a16="http://schemas.microsoft.com/office/drawing/2014/main" xmlns="" id="{CB95FE5D-71C3-4C11-8DF4-A3815FFA27C8}"/>
              </a:ext>
            </a:extLst>
          </p:cNvPr>
          <p:cNvSpPr txBox="1"/>
          <p:nvPr/>
        </p:nvSpPr>
        <p:spPr>
          <a:xfrm>
            <a:off x="8773418" y="3576858"/>
            <a:ext cx="1437382" cy="461665"/>
          </a:xfrm>
          <a:prstGeom prst="rect">
            <a:avLst/>
          </a:prstGeom>
          <a:noFill/>
        </p:spPr>
        <p:txBody>
          <a:bodyPr wrap="square" rtlCol="0">
            <a:spAutoFit/>
          </a:bodyPr>
          <a:lstStyle/>
          <a:p>
            <a:pPr algn="ctr">
              <a:buNone/>
            </a:pPr>
            <a:r>
              <a:rPr lang="en-US" altLang="zh-TW" sz="2400" dirty="0"/>
              <a:t>“monkey”</a:t>
            </a:r>
            <a:endParaRPr lang="zh-TW" altLang="en-US" sz="2400" dirty="0"/>
          </a:p>
        </p:txBody>
      </p:sp>
      <p:graphicFrame>
        <p:nvGraphicFramePr>
          <p:cNvPr id="35" name="Object 12">
            <a:extLst>
              <a:ext uri="{FF2B5EF4-FFF2-40B4-BE49-F238E27FC236}">
                <a16:creationId xmlns:a16="http://schemas.microsoft.com/office/drawing/2014/main" xmlns="" id="{0D05D2F9-4D4E-4C4A-B4EA-F7E59539FD58}"/>
              </a:ext>
            </a:extLst>
          </p:cNvPr>
          <p:cNvGraphicFramePr>
            <a:graphicFrameLocks noChangeAspect="1"/>
          </p:cNvGraphicFramePr>
          <p:nvPr>
            <p:extLst>
              <p:ext uri="{D42A27DB-BD31-4B8C-83A1-F6EECF244321}">
                <p14:modId xmlns:p14="http://schemas.microsoft.com/office/powerpoint/2010/main" val="5779015"/>
              </p:ext>
            </p:extLst>
          </p:nvPr>
        </p:nvGraphicFramePr>
        <p:xfrm>
          <a:off x="6613005" y="5195020"/>
          <a:ext cx="2168525" cy="460375"/>
        </p:xfrm>
        <a:graphic>
          <a:graphicData uri="http://schemas.openxmlformats.org/presentationml/2006/ole">
            <mc:AlternateContent xmlns:mc="http://schemas.openxmlformats.org/markup-compatibility/2006">
              <mc:Choice xmlns:v="urn:schemas-microsoft-com:vml" Requires="v">
                <p:oleObj spid="_x0000_s4583" name="方程式" r:id="rId16" imgW="1015920" imgH="215640" progId="Equation.3">
                  <p:embed/>
                </p:oleObj>
              </mc:Choice>
              <mc:Fallback>
                <p:oleObj name="方程式" r:id="rId16" imgW="1015920" imgH="215640" progId="Equation.3">
                  <p:embed/>
                  <p:pic>
                    <p:nvPicPr>
                      <p:cNvPr id="71" name="Object 12"/>
                      <p:cNvPicPr>
                        <a:picLocks noChangeAspect="1" noChangeArrowheads="1"/>
                      </p:cNvPicPr>
                      <p:nvPr/>
                    </p:nvPicPr>
                    <p:blipFill>
                      <a:blip r:embed="rId17"/>
                      <a:srcRect/>
                      <a:stretch>
                        <a:fillRect/>
                      </a:stretch>
                    </p:blipFill>
                    <p:spPr bwMode="auto">
                      <a:xfrm>
                        <a:off x="6613005" y="5195020"/>
                        <a:ext cx="21685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6" name="文字方塊 71">
            <a:extLst>
              <a:ext uri="{FF2B5EF4-FFF2-40B4-BE49-F238E27FC236}">
                <a16:creationId xmlns:a16="http://schemas.microsoft.com/office/drawing/2014/main" xmlns="" id="{1A2BB7D4-5E6B-4D7E-9D4C-8D84274B8922}"/>
              </a:ext>
            </a:extLst>
          </p:cNvPr>
          <p:cNvSpPr txBox="1"/>
          <p:nvPr/>
        </p:nvSpPr>
        <p:spPr>
          <a:xfrm>
            <a:off x="8860209" y="5160743"/>
            <a:ext cx="1272283" cy="461665"/>
          </a:xfrm>
          <a:prstGeom prst="rect">
            <a:avLst/>
          </a:prstGeom>
          <a:noFill/>
        </p:spPr>
        <p:txBody>
          <a:bodyPr wrap="square" rtlCol="0">
            <a:spAutoFit/>
          </a:bodyPr>
          <a:lstStyle/>
          <a:p>
            <a:pPr algn="ctr">
              <a:buNone/>
            </a:pPr>
            <a:r>
              <a:rPr lang="en-US" altLang="zh-TW" sz="2400" dirty="0"/>
              <a:t>“snake”</a:t>
            </a:r>
            <a:endParaRPr lang="zh-TW" altLang="en-US" sz="2400" dirty="0"/>
          </a:p>
        </p:txBody>
      </p:sp>
      <p:pic>
        <p:nvPicPr>
          <p:cNvPr id="37" name="圖片 72">
            <a:extLst>
              <a:ext uri="{FF2B5EF4-FFF2-40B4-BE49-F238E27FC236}">
                <a16:creationId xmlns:a16="http://schemas.microsoft.com/office/drawing/2014/main" xmlns="" id="{2062BE8D-3959-4577-8A45-7B61503D8A22}"/>
              </a:ext>
            </a:extLst>
          </p:cNvPr>
          <p:cNvPicPr>
            <a:picLocks noChangeAspect="1"/>
          </p:cNvPicPr>
          <p:nvPr/>
        </p:nvPicPr>
        <p:blipFill>
          <a:blip r:embed="rId13"/>
          <a:stretch>
            <a:fillRect/>
          </a:stretch>
        </p:blipFill>
        <p:spPr>
          <a:xfrm>
            <a:off x="7246933" y="4876800"/>
            <a:ext cx="915693" cy="1181883"/>
          </a:xfrm>
          <a:prstGeom prst="rect">
            <a:avLst/>
          </a:prstGeom>
        </p:spPr>
      </p:pic>
      <p:sp>
        <p:nvSpPr>
          <p:cNvPr id="38" name="文字方塊 17">
            <a:extLst>
              <a:ext uri="{FF2B5EF4-FFF2-40B4-BE49-F238E27FC236}">
                <a16:creationId xmlns:a16="http://schemas.microsoft.com/office/drawing/2014/main" xmlns="" id="{FB8B9479-7891-43EC-9416-5E9837A18561}"/>
              </a:ext>
            </a:extLst>
          </p:cNvPr>
          <p:cNvSpPr txBox="1"/>
          <p:nvPr/>
        </p:nvSpPr>
        <p:spPr>
          <a:xfrm>
            <a:off x="3713346" y="1540773"/>
            <a:ext cx="1205154" cy="523220"/>
          </a:xfrm>
          <a:prstGeom prst="rect">
            <a:avLst/>
          </a:prstGeom>
          <a:solidFill>
            <a:srgbClr val="F2B80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buNone/>
            </a:pPr>
            <a:r>
              <a:rPr lang="en-US" altLang="zh-TW" sz="2800" dirty="0"/>
              <a:t>Model</a:t>
            </a:r>
            <a:endParaRPr lang="zh-TW" altLang="en-US" sz="2800" dirty="0"/>
          </a:p>
        </p:txBody>
      </p:sp>
    </p:spTree>
    <p:extLst>
      <p:ext uri="{BB962C8B-B14F-4D97-AF65-F5344CB8AC3E}">
        <p14:creationId xmlns:p14="http://schemas.microsoft.com/office/powerpoint/2010/main" val="82182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8" grpId="0"/>
      <p:bldP spid="30" grpId="0"/>
      <p:bldP spid="34" grpId="0"/>
      <p:bldP spid="36" grpId="0"/>
      <p:bldP spid="3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13343"/>
            <a:ext cx="10515600" cy="1325563"/>
          </a:xfrm>
        </p:spPr>
        <p:txBody>
          <a:bodyPr/>
          <a:lstStyle/>
          <a:p>
            <a:r>
              <a:rPr lang="zh-CN" altLang="en-US" sz="3600" dirty="0">
                <a:latin typeface="微软雅黑" panose="020B0503020204020204" pitchFamily="34" charset="-122"/>
                <a:ea typeface="微软雅黑" panose="020B0503020204020204" pitchFamily="34" charset="-122"/>
              </a:rPr>
              <a:t>如何寻找？</a:t>
            </a:r>
            <a:r>
              <a:rPr lang="en-US" altLang="zh-CN" sz="3600" dirty="0">
                <a:latin typeface="微软雅黑" panose="020B0503020204020204" pitchFamily="34" charset="-122"/>
                <a:ea typeface="微软雅黑" panose="020B0503020204020204" pitchFamily="34" charset="-122"/>
              </a:rPr>
              <a:t>— </a:t>
            </a:r>
            <a:r>
              <a:rPr lang="en-US" altLang="zh-TW" sz="3600" dirty="0">
                <a:latin typeface="微软雅黑" panose="020B0503020204020204" pitchFamily="34" charset="-122"/>
                <a:ea typeface="微软雅黑" panose="020B0503020204020204" pitchFamily="34" charset="-122"/>
              </a:rPr>
              <a:t>Framework  </a:t>
            </a:r>
            <a:endParaRPr lang="zh-TW" altLang="en-US" sz="3600" dirty="0">
              <a:latin typeface="微软雅黑" panose="020B0503020204020204" pitchFamily="34" charset="-122"/>
              <a:ea typeface="微软雅黑" panose="020B0503020204020204" pitchFamily="34" charset="-122"/>
            </a:endParaRPr>
          </a:p>
        </p:txBody>
      </p:sp>
      <p:grpSp>
        <p:nvGrpSpPr>
          <p:cNvPr id="30" name="组合 29">
            <a:extLst>
              <a:ext uri="{FF2B5EF4-FFF2-40B4-BE49-F238E27FC236}">
                <a16:creationId xmlns:a16="http://schemas.microsoft.com/office/drawing/2014/main" xmlns="" id="{957C1CE2-FF0B-4D36-8287-8446A410333A}"/>
              </a:ext>
            </a:extLst>
          </p:cNvPr>
          <p:cNvGrpSpPr/>
          <p:nvPr/>
        </p:nvGrpSpPr>
        <p:grpSpPr>
          <a:xfrm>
            <a:off x="7477888" y="838200"/>
            <a:ext cx="3190113" cy="827342"/>
            <a:chOff x="5725287" y="838200"/>
            <a:chExt cx="3190113" cy="827342"/>
          </a:xfrm>
        </p:grpSpPr>
        <p:graphicFrame>
          <p:nvGraphicFramePr>
            <p:cNvPr id="31" name="Object 12">
              <a:extLst>
                <a:ext uri="{FF2B5EF4-FFF2-40B4-BE49-F238E27FC236}">
                  <a16:creationId xmlns:a16="http://schemas.microsoft.com/office/drawing/2014/main" xmlns="" id="{85FD0D12-1450-4F93-800B-EA79FEAE9023}"/>
                </a:ext>
              </a:extLst>
            </p:cNvPr>
            <p:cNvGraphicFramePr>
              <a:graphicFrameLocks noChangeAspect="1"/>
            </p:cNvGraphicFramePr>
            <p:nvPr>
              <p:extLst>
                <p:ext uri="{D42A27DB-BD31-4B8C-83A1-F6EECF244321}">
                  <p14:modId xmlns:p14="http://schemas.microsoft.com/office/powerpoint/2010/main" val="1349365910"/>
                </p:ext>
              </p:extLst>
            </p:nvPr>
          </p:nvGraphicFramePr>
          <p:xfrm>
            <a:off x="5725287" y="1026040"/>
            <a:ext cx="2112963" cy="460375"/>
          </p:xfrm>
          <a:graphic>
            <a:graphicData uri="http://schemas.openxmlformats.org/presentationml/2006/ole">
              <mc:AlternateContent xmlns:mc="http://schemas.openxmlformats.org/markup-compatibility/2006">
                <mc:Choice xmlns:v="urn:schemas-microsoft-com:vml" Requires="v">
                  <p:oleObj spid="_x0000_s5279" name="方程式" r:id="rId4" imgW="990360" imgH="215640" progId="Equation.3">
                    <p:embed/>
                  </p:oleObj>
                </mc:Choice>
                <mc:Fallback>
                  <p:oleObj name="方程式" r:id="rId4" imgW="990360" imgH="215640" progId="Equation.3">
                    <p:embed/>
                    <p:pic>
                      <p:nvPicPr>
                        <p:cNvPr id="79" name="Object 12"/>
                        <p:cNvPicPr>
                          <a:picLocks noChangeAspect="1" noChangeArrowheads="1"/>
                        </p:cNvPicPr>
                        <p:nvPr/>
                      </p:nvPicPr>
                      <p:blipFill>
                        <a:blip r:embed="rId5"/>
                        <a:srcRect/>
                        <a:stretch>
                          <a:fillRect/>
                        </a:stretch>
                      </p:blipFill>
                      <p:spPr bwMode="auto">
                        <a:xfrm>
                          <a:off x="5725287" y="102604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文字方塊 79">
              <a:extLst>
                <a:ext uri="{FF2B5EF4-FFF2-40B4-BE49-F238E27FC236}">
                  <a16:creationId xmlns:a16="http://schemas.microsoft.com/office/drawing/2014/main" xmlns="" id="{DD68CE96-D41D-40F5-8CB0-8BE98929B342}"/>
                </a:ext>
              </a:extLst>
            </p:cNvPr>
            <p:cNvSpPr txBox="1"/>
            <p:nvPr/>
          </p:nvSpPr>
          <p:spPr>
            <a:xfrm>
              <a:off x="7478018" y="1003601"/>
              <a:ext cx="1437382" cy="461665"/>
            </a:xfrm>
            <a:prstGeom prst="rect">
              <a:avLst/>
            </a:prstGeom>
            <a:noFill/>
          </p:spPr>
          <p:txBody>
            <a:bodyPr wrap="square" rtlCol="0">
              <a:spAutoFit/>
            </a:bodyPr>
            <a:lstStyle/>
            <a:p>
              <a:pPr algn="ctr">
                <a:buNone/>
              </a:pPr>
              <a:r>
                <a:rPr lang="en-US" altLang="zh-TW" sz="2400" dirty="0"/>
                <a:t>“cat”</a:t>
              </a:r>
              <a:endParaRPr lang="zh-TW" altLang="en-US" sz="2400" dirty="0"/>
            </a:p>
          </p:txBody>
        </p:sp>
        <p:pic>
          <p:nvPicPr>
            <p:cNvPr id="33" name="Picture 12" descr="https://encrypted-tbn1.gstatic.com/images?q=tbn:ANd9GcRcwlRKAlSIaCI4W5PRYVbuBQQXifF-56bFqAjh9DMe-_3Lh8_YKw">
              <a:extLst>
                <a:ext uri="{FF2B5EF4-FFF2-40B4-BE49-F238E27FC236}">
                  <a16:creationId xmlns:a16="http://schemas.microsoft.com/office/drawing/2014/main" xmlns="" id="{EC49B9FB-97F5-4DA6-8628-3E4A29F445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7218" y="83820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34" name="文字方塊 81">
            <a:extLst>
              <a:ext uri="{FF2B5EF4-FFF2-40B4-BE49-F238E27FC236}">
                <a16:creationId xmlns:a16="http://schemas.microsoft.com/office/drawing/2014/main" xmlns="" id="{E0059331-E458-4DEE-854F-DA24D834A2C0}"/>
              </a:ext>
            </a:extLst>
          </p:cNvPr>
          <p:cNvSpPr txBox="1"/>
          <p:nvPr/>
        </p:nvSpPr>
        <p:spPr>
          <a:xfrm>
            <a:off x="5968295" y="1021040"/>
            <a:ext cx="1738192" cy="461665"/>
          </a:xfrm>
          <a:prstGeom prst="rect">
            <a:avLst/>
          </a:prstGeom>
          <a:noFill/>
        </p:spPr>
        <p:txBody>
          <a:bodyPr wrap="square" rtlCol="0">
            <a:spAutoFit/>
          </a:bodyPr>
          <a:lstStyle/>
          <a:p>
            <a:pPr>
              <a:buNone/>
            </a:pPr>
            <a:r>
              <a:rPr lang="zh-CN" altLang="en-US" sz="2400" dirty="0"/>
              <a:t>图像识别</a:t>
            </a:r>
            <a:r>
              <a:rPr lang="en-US" altLang="zh-TW" sz="2400" dirty="0"/>
              <a:t>:</a:t>
            </a:r>
            <a:endParaRPr lang="zh-TW" altLang="en-US" sz="2400" dirty="0"/>
          </a:p>
        </p:txBody>
      </p:sp>
      <p:pic>
        <p:nvPicPr>
          <p:cNvPr id="35" name="圖片 2">
            <a:extLst>
              <a:ext uri="{FF2B5EF4-FFF2-40B4-BE49-F238E27FC236}">
                <a16:creationId xmlns:a16="http://schemas.microsoft.com/office/drawing/2014/main" xmlns="" id="{A56588DB-0FA8-4287-86BF-700859EB4070}"/>
              </a:ext>
            </a:extLst>
          </p:cNvPr>
          <p:cNvPicPr>
            <a:picLocks noChangeAspect="1"/>
          </p:cNvPicPr>
          <p:nvPr/>
        </p:nvPicPr>
        <p:blipFill>
          <a:blip r:embed="rId7"/>
          <a:stretch>
            <a:fillRect/>
          </a:stretch>
        </p:blipFill>
        <p:spPr>
          <a:xfrm>
            <a:off x="5663822" y="1755550"/>
            <a:ext cx="4571993" cy="1790763"/>
          </a:xfrm>
          <a:prstGeom prst="rect">
            <a:avLst/>
          </a:prstGeom>
        </p:spPr>
      </p:pic>
      <p:sp>
        <p:nvSpPr>
          <p:cNvPr id="43" name="圓柱 5">
            <a:extLst>
              <a:ext uri="{FF2B5EF4-FFF2-40B4-BE49-F238E27FC236}">
                <a16:creationId xmlns:a16="http://schemas.microsoft.com/office/drawing/2014/main" xmlns="" id="{8AA05CBC-2F03-45FC-A229-B20FEACF9AB6}"/>
              </a:ext>
            </a:extLst>
          </p:cNvPr>
          <p:cNvSpPr/>
          <p:nvPr/>
        </p:nvSpPr>
        <p:spPr>
          <a:xfrm>
            <a:off x="1720680" y="1600200"/>
            <a:ext cx="1636295" cy="1090863"/>
          </a:xfrm>
          <a:prstGeom prst="can">
            <a:avLst/>
          </a:prstGeom>
          <a:solidFill>
            <a:srgbClr val="FF9933"/>
          </a:solidFill>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altLang="zh-TW" sz="2400" dirty="0"/>
              <a:t>A set of function</a:t>
            </a:r>
            <a:endParaRPr lang="zh-TW" altLang="en-US" sz="2400" dirty="0"/>
          </a:p>
        </p:txBody>
      </p:sp>
      <p:graphicFrame>
        <p:nvGraphicFramePr>
          <p:cNvPr id="46" name="Object 12">
            <a:extLst>
              <a:ext uri="{FF2B5EF4-FFF2-40B4-BE49-F238E27FC236}">
                <a16:creationId xmlns:a16="http://schemas.microsoft.com/office/drawing/2014/main" xmlns="" id="{DDFE0B07-2BF2-41DD-BF8C-1D12C3FD139E}"/>
              </a:ext>
            </a:extLst>
          </p:cNvPr>
          <p:cNvGraphicFramePr>
            <a:graphicFrameLocks noChangeAspect="1"/>
          </p:cNvGraphicFramePr>
          <p:nvPr>
            <p:extLst>
              <p:ext uri="{D42A27DB-BD31-4B8C-83A1-F6EECF244321}">
                <p14:modId xmlns:p14="http://schemas.microsoft.com/office/powerpoint/2010/main" val="618471512"/>
              </p:ext>
            </p:extLst>
          </p:nvPr>
        </p:nvGraphicFramePr>
        <p:xfrm>
          <a:off x="3744645" y="2229226"/>
          <a:ext cx="1109662" cy="461962"/>
        </p:xfrm>
        <a:graphic>
          <a:graphicData uri="http://schemas.openxmlformats.org/presentationml/2006/ole">
            <mc:AlternateContent xmlns:mc="http://schemas.openxmlformats.org/markup-compatibility/2006">
              <mc:Choice xmlns:v="urn:schemas-microsoft-com:vml" Requires="v">
                <p:oleObj spid="_x0000_s5280" name="方程式" r:id="rId8" imgW="520560" imgH="215640" progId="Equation.3">
                  <p:embed/>
                </p:oleObj>
              </mc:Choice>
              <mc:Fallback>
                <p:oleObj name="方程式" r:id="rId8" imgW="520560" imgH="215640" progId="Equation.3">
                  <p:embed/>
                  <p:pic>
                    <p:nvPicPr>
                      <p:cNvPr id="15" name="Object 12"/>
                      <p:cNvPicPr>
                        <a:picLocks noChangeAspect="1" noChangeArrowheads="1"/>
                      </p:cNvPicPr>
                      <p:nvPr/>
                    </p:nvPicPr>
                    <p:blipFill>
                      <a:blip r:embed="rId9"/>
                      <a:srcRect/>
                      <a:stretch>
                        <a:fillRect/>
                      </a:stretch>
                    </p:blipFill>
                    <p:spPr bwMode="auto">
                      <a:xfrm>
                        <a:off x="3744645" y="2229226"/>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7" name="文字方塊 17">
            <a:extLst>
              <a:ext uri="{FF2B5EF4-FFF2-40B4-BE49-F238E27FC236}">
                <a16:creationId xmlns:a16="http://schemas.microsoft.com/office/drawing/2014/main" xmlns="" id="{17ED799F-2419-4851-AA26-BDCFACE719E1}"/>
              </a:ext>
            </a:extLst>
          </p:cNvPr>
          <p:cNvSpPr txBox="1"/>
          <p:nvPr/>
        </p:nvSpPr>
        <p:spPr>
          <a:xfrm>
            <a:off x="3744646" y="1693173"/>
            <a:ext cx="1205154" cy="523220"/>
          </a:xfrm>
          <a:prstGeom prst="rect">
            <a:avLst/>
          </a:prstGeom>
          <a:solidFill>
            <a:srgbClr val="F2B800"/>
          </a:solidFill>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lvl1pPr>
          </a:lstStyle>
          <a:p>
            <a:r>
              <a:rPr lang="en-US" altLang="zh-TW" dirty="0"/>
              <a:t>Model</a:t>
            </a:r>
            <a:endParaRPr lang="zh-TW" altLang="en-US" dirty="0"/>
          </a:p>
        </p:txBody>
      </p:sp>
      <p:sp>
        <p:nvSpPr>
          <p:cNvPr id="48" name="圓柱 22">
            <a:extLst>
              <a:ext uri="{FF2B5EF4-FFF2-40B4-BE49-F238E27FC236}">
                <a16:creationId xmlns:a16="http://schemas.microsoft.com/office/drawing/2014/main" xmlns="" id="{157477DC-40A2-47DB-B520-6107DB56187C}"/>
              </a:ext>
            </a:extLst>
          </p:cNvPr>
          <p:cNvSpPr/>
          <p:nvPr/>
        </p:nvSpPr>
        <p:spPr>
          <a:xfrm>
            <a:off x="1661901" y="5009893"/>
            <a:ext cx="1636295" cy="1090863"/>
          </a:xfrm>
          <a:prstGeom prst="can">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ctr">
              <a:buNone/>
            </a:pPr>
            <a:r>
              <a:rPr lang="en-US" altLang="zh-TW" sz="2400" dirty="0"/>
              <a:t>Training</a:t>
            </a:r>
          </a:p>
          <a:p>
            <a:pPr algn="ctr">
              <a:buNone/>
            </a:pPr>
            <a:r>
              <a:rPr lang="en-US" altLang="zh-TW" sz="2400" dirty="0"/>
              <a:t>Data</a:t>
            </a:r>
            <a:endParaRPr lang="zh-TW" altLang="en-US" sz="2400" dirty="0"/>
          </a:p>
        </p:txBody>
      </p:sp>
      <p:sp>
        <p:nvSpPr>
          <p:cNvPr id="49" name="圓角矩形 26">
            <a:extLst>
              <a:ext uri="{FF2B5EF4-FFF2-40B4-BE49-F238E27FC236}">
                <a16:creationId xmlns:a16="http://schemas.microsoft.com/office/drawing/2014/main" xmlns="" id="{D389B39F-358E-49D8-B867-B4516081A195}"/>
              </a:ext>
            </a:extLst>
          </p:cNvPr>
          <p:cNvSpPr/>
          <p:nvPr/>
        </p:nvSpPr>
        <p:spPr>
          <a:xfrm>
            <a:off x="1524000" y="3455731"/>
            <a:ext cx="1912095" cy="1090863"/>
          </a:xfrm>
          <a:prstGeom prst="roundRect">
            <a:avLst/>
          </a:prstGeom>
          <a:solidFill>
            <a:srgbClr val="33CCFF"/>
          </a:solidFill>
        </p:spPr>
        <p:style>
          <a:lnRef idx="1">
            <a:schemeClr val="accent1"/>
          </a:lnRef>
          <a:fillRef idx="2">
            <a:schemeClr val="accent1"/>
          </a:fillRef>
          <a:effectRef idx="1">
            <a:schemeClr val="accent1"/>
          </a:effectRef>
          <a:fontRef idx="minor">
            <a:schemeClr val="dk1"/>
          </a:fontRef>
        </p:style>
        <p:txBody>
          <a:bodyPr rtlCol="0" anchor="ctr"/>
          <a:lstStyle/>
          <a:p>
            <a:pPr algn="ctr">
              <a:buNone/>
            </a:pPr>
            <a:r>
              <a:rPr lang="en-US" altLang="zh-TW" sz="2400" dirty="0"/>
              <a:t>Goodness of function f</a:t>
            </a:r>
            <a:endParaRPr lang="en-US" altLang="zh-TW" sz="2400" baseline="30000" dirty="0"/>
          </a:p>
        </p:txBody>
      </p:sp>
      <p:cxnSp>
        <p:nvCxnSpPr>
          <p:cNvPr id="50" name="直線單箭頭接點 27">
            <a:extLst>
              <a:ext uri="{FF2B5EF4-FFF2-40B4-BE49-F238E27FC236}">
                <a16:creationId xmlns:a16="http://schemas.microsoft.com/office/drawing/2014/main" xmlns="" id="{365DA6C7-0B00-4775-94A7-8A1BA2CC72CB}"/>
              </a:ext>
            </a:extLst>
          </p:cNvPr>
          <p:cNvCxnSpPr/>
          <p:nvPr/>
        </p:nvCxnSpPr>
        <p:spPr>
          <a:xfrm flipV="1">
            <a:off x="2501105" y="4568365"/>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51" name="直線單箭頭接點 28">
            <a:extLst>
              <a:ext uri="{FF2B5EF4-FFF2-40B4-BE49-F238E27FC236}">
                <a16:creationId xmlns:a16="http://schemas.microsoft.com/office/drawing/2014/main" xmlns="" id="{DEE6D825-1373-45B0-8378-A1FC9DC7CE7D}"/>
              </a:ext>
            </a:extLst>
          </p:cNvPr>
          <p:cNvCxnSpPr/>
          <p:nvPr/>
        </p:nvCxnSpPr>
        <p:spPr>
          <a:xfrm>
            <a:off x="2501105" y="2952999"/>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52" name="文字方塊 35">
            <a:extLst>
              <a:ext uri="{FF2B5EF4-FFF2-40B4-BE49-F238E27FC236}">
                <a16:creationId xmlns:a16="http://schemas.microsoft.com/office/drawing/2014/main" xmlns="" id="{9F79BDC1-FCDB-4718-BC4A-80699CB17D10}"/>
              </a:ext>
            </a:extLst>
          </p:cNvPr>
          <p:cNvSpPr txBox="1"/>
          <p:nvPr/>
        </p:nvSpPr>
        <p:spPr>
          <a:xfrm>
            <a:off x="6735882" y="2460230"/>
            <a:ext cx="1205154" cy="461665"/>
          </a:xfrm>
          <a:prstGeom prst="rect">
            <a:avLst/>
          </a:prstGeom>
          <a:solidFill>
            <a:srgbClr val="00B05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buNone/>
            </a:pPr>
            <a:r>
              <a:rPr lang="en-US" altLang="zh-TW" sz="2400" dirty="0"/>
              <a:t>Better!</a:t>
            </a:r>
            <a:endParaRPr lang="zh-TW" altLang="en-US" sz="2400" dirty="0"/>
          </a:p>
        </p:txBody>
      </p:sp>
      <p:sp>
        <p:nvSpPr>
          <p:cNvPr id="53" name="矩形 52">
            <a:extLst>
              <a:ext uri="{FF2B5EF4-FFF2-40B4-BE49-F238E27FC236}">
                <a16:creationId xmlns:a16="http://schemas.microsoft.com/office/drawing/2014/main" xmlns="" id="{93312EB7-A62F-46C4-A8ED-13060D72AC81}"/>
              </a:ext>
            </a:extLst>
          </p:cNvPr>
          <p:cNvSpPr/>
          <p:nvPr/>
        </p:nvSpPr>
        <p:spPr>
          <a:xfrm>
            <a:off x="6644975" y="5752016"/>
            <a:ext cx="1470724" cy="461665"/>
          </a:xfrm>
          <a:prstGeom prst="rect">
            <a:avLst/>
          </a:prstGeom>
        </p:spPr>
        <p:txBody>
          <a:bodyPr wrap="square">
            <a:spAutoFit/>
          </a:bodyPr>
          <a:lstStyle/>
          <a:p>
            <a:pPr algn="ctr">
              <a:buNone/>
            </a:pPr>
            <a:r>
              <a:rPr lang="en-US" altLang="zh-TW" sz="2400" dirty="0">
                <a:solidFill>
                  <a:srgbClr val="222222"/>
                </a:solidFill>
                <a:latin typeface="Arial" panose="020B0604020202020204" pitchFamily="34" charset="0"/>
              </a:rPr>
              <a:t>“monkey”</a:t>
            </a:r>
            <a:endParaRPr lang="zh-TW" altLang="en-US" sz="2400" dirty="0"/>
          </a:p>
        </p:txBody>
      </p:sp>
      <p:pic>
        <p:nvPicPr>
          <p:cNvPr id="54" name="圖片 37">
            <a:extLst>
              <a:ext uri="{FF2B5EF4-FFF2-40B4-BE49-F238E27FC236}">
                <a16:creationId xmlns:a16="http://schemas.microsoft.com/office/drawing/2014/main" xmlns="" id="{A646A83A-B556-4193-93FE-C785EFBF5B76}"/>
              </a:ext>
            </a:extLst>
          </p:cNvPr>
          <p:cNvPicPr>
            <a:picLocks noChangeAspect="1"/>
          </p:cNvPicPr>
          <p:nvPr/>
        </p:nvPicPr>
        <p:blipFill>
          <a:blip r:embed="rId10"/>
          <a:stretch>
            <a:fillRect/>
          </a:stretch>
        </p:blipFill>
        <p:spPr>
          <a:xfrm>
            <a:off x="6914697" y="4676932"/>
            <a:ext cx="931280" cy="1051432"/>
          </a:xfrm>
          <a:prstGeom prst="rect">
            <a:avLst/>
          </a:prstGeom>
        </p:spPr>
      </p:pic>
      <p:pic>
        <p:nvPicPr>
          <p:cNvPr id="55" name="圖片 38">
            <a:extLst>
              <a:ext uri="{FF2B5EF4-FFF2-40B4-BE49-F238E27FC236}">
                <a16:creationId xmlns:a16="http://schemas.microsoft.com/office/drawing/2014/main" xmlns="" id="{0F6561D0-A1EF-4901-A82D-4B08FA2831B3}"/>
              </a:ext>
            </a:extLst>
          </p:cNvPr>
          <p:cNvPicPr>
            <a:picLocks noChangeAspect="1"/>
          </p:cNvPicPr>
          <p:nvPr/>
        </p:nvPicPr>
        <p:blipFill>
          <a:blip r:embed="rId11"/>
          <a:stretch>
            <a:fillRect/>
          </a:stretch>
        </p:blipFill>
        <p:spPr>
          <a:xfrm>
            <a:off x="8188259" y="4676932"/>
            <a:ext cx="899978" cy="1075096"/>
          </a:xfrm>
          <a:prstGeom prst="rect">
            <a:avLst/>
          </a:prstGeom>
        </p:spPr>
      </p:pic>
      <p:sp>
        <p:nvSpPr>
          <p:cNvPr id="56" name="文字方塊 39">
            <a:extLst>
              <a:ext uri="{FF2B5EF4-FFF2-40B4-BE49-F238E27FC236}">
                <a16:creationId xmlns:a16="http://schemas.microsoft.com/office/drawing/2014/main" xmlns="" id="{F29FE113-FCC0-4E6A-8E74-9A614B1A109A}"/>
              </a:ext>
            </a:extLst>
          </p:cNvPr>
          <p:cNvSpPr txBox="1"/>
          <p:nvPr/>
        </p:nvSpPr>
        <p:spPr>
          <a:xfrm>
            <a:off x="8256035" y="5769382"/>
            <a:ext cx="798022" cy="461665"/>
          </a:xfrm>
          <a:prstGeom prst="rect">
            <a:avLst/>
          </a:prstGeom>
          <a:noFill/>
        </p:spPr>
        <p:txBody>
          <a:bodyPr wrap="square" rtlCol="0">
            <a:spAutoFit/>
          </a:bodyPr>
          <a:lstStyle/>
          <a:p>
            <a:pPr algn="ctr">
              <a:buNone/>
            </a:pPr>
            <a:r>
              <a:rPr lang="en-US" altLang="zh-TW" sz="2400" dirty="0"/>
              <a:t>“cat”</a:t>
            </a:r>
            <a:endParaRPr lang="zh-TW" altLang="en-US" sz="2400" dirty="0"/>
          </a:p>
        </p:txBody>
      </p:sp>
      <p:sp>
        <p:nvSpPr>
          <p:cNvPr id="57" name="文字方塊 40">
            <a:extLst>
              <a:ext uri="{FF2B5EF4-FFF2-40B4-BE49-F238E27FC236}">
                <a16:creationId xmlns:a16="http://schemas.microsoft.com/office/drawing/2014/main" xmlns="" id="{03B74EC4-2BFF-4526-BA80-D612BB11A33E}"/>
              </a:ext>
            </a:extLst>
          </p:cNvPr>
          <p:cNvSpPr txBox="1"/>
          <p:nvPr/>
        </p:nvSpPr>
        <p:spPr>
          <a:xfrm>
            <a:off x="9438449" y="5732138"/>
            <a:ext cx="798022" cy="461665"/>
          </a:xfrm>
          <a:prstGeom prst="rect">
            <a:avLst/>
          </a:prstGeom>
          <a:noFill/>
        </p:spPr>
        <p:txBody>
          <a:bodyPr wrap="square" rtlCol="0">
            <a:spAutoFit/>
          </a:bodyPr>
          <a:lstStyle/>
          <a:p>
            <a:pPr algn="ctr">
              <a:buNone/>
            </a:pPr>
            <a:r>
              <a:rPr lang="en-US" altLang="zh-TW" sz="2400" dirty="0"/>
              <a:t>“dog”</a:t>
            </a:r>
            <a:endParaRPr lang="zh-TW" altLang="en-US" sz="2400" dirty="0"/>
          </a:p>
        </p:txBody>
      </p:sp>
      <p:pic>
        <p:nvPicPr>
          <p:cNvPr id="58" name="圖片 41">
            <a:extLst>
              <a:ext uri="{FF2B5EF4-FFF2-40B4-BE49-F238E27FC236}">
                <a16:creationId xmlns:a16="http://schemas.microsoft.com/office/drawing/2014/main" xmlns="" id="{75DD27D2-FD12-42C2-9C31-3FD9CEDB181B}"/>
              </a:ext>
            </a:extLst>
          </p:cNvPr>
          <p:cNvPicPr>
            <a:picLocks noChangeAspect="1"/>
          </p:cNvPicPr>
          <p:nvPr/>
        </p:nvPicPr>
        <p:blipFill>
          <a:blip r:embed="rId12"/>
          <a:stretch>
            <a:fillRect/>
          </a:stretch>
        </p:blipFill>
        <p:spPr>
          <a:xfrm>
            <a:off x="9430519" y="4688752"/>
            <a:ext cx="823790" cy="1063264"/>
          </a:xfrm>
          <a:prstGeom prst="rect">
            <a:avLst/>
          </a:prstGeom>
        </p:spPr>
      </p:pic>
      <p:sp>
        <p:nvSpPr>
          <p:cNvPr id="59" name="矩形 58">
            <a:extLst>
              <a:ext uri="{FF2B5EF4-FFF2-40B4-BE49-F238E27FC236}">
                <a16:creationId xmlns:a16="http://schemas.microsoft.com/office/drawing/2014/main" xmlns="" id="{8FD327E1-2E4C-4B53-B2AC-E71977E277EC}"/>
              </a:ext>
            </a:extLst>
          </p:cNvPr>
          <p:cNvSpPr/>
          <p:nvPr/>
        </p:nvSpPr>
        <p:spPr>
          <a:xfrm>
            <a:off x="4539428" y="4932495"/>
            <a:ext cx="2185866" cy="461665"/>
          </a:xfrm>
          <a:prstGeom prst="rect">
            <a:avLst/>
          </a:prstGeom>
        </p:spPr>
        <p:txBody>
          <a:bodyPr wrap="square">
            <a:spAutoFit/>
          </a:bodyPr>
          <a:lstStyle/>
          <a:p>
            <a:pPr algn="ctr">
              <a:buNone/>
            </a:pPr>
            <a:r>
              <a:rPr lang="en-US" altLang="zh-TW" sz="2400" dirty="0">
                <a:solidFill>
                  <a:srgbClr val="222222"/>
                </a:solidFill>
                <a:latin typeface="Arial" panose="020B0604020202020204" pitchFamily="34" charset="0"/>
              </a:rPr>
              <a:t>function input:</a:t>
            </a:r>
            <a:endParaRPr lang="zh-TW" altLang="en-US" sz="2400" dirty="0"/>
          </a:p>
        </p:txBody>
      </p:sp>
      <p:sp>
        <p:nvSpPr>
          <p:cNvPr id="60" name="矩形 59">
            <a:extLst>
              <a:ext uri="{FF2B5EF4-FFF2-40B4-BE49-F238E27FC236}">
                <a16:creationId xmlns:a16="http://schemas.microsoft.com/office/drawing/2014/main" xmlns="" id="{59C35E28-34CF-4B24-AE06-A16551D87D22}"/>
              </a:ext>
            </a:extLst>
          </p:cNvPr>
          <p:cNvSpPr/>
          <p:nvPr/>
        </p:nvSpPr>
        <p:spPr>
          <a:xfrm>
            <a:off x="4466337" y="5728364"/>
            <a:ext cx="2251844" cy="461665"/>
          </a:xfrm>
          <a:prstGeom prst="rect">
            <a:avLst/>
          </a:prstGeom>
        </p:spPr>
        <p:txBody>
          <a:bodyPr wrap="square">
            <a:spAutoFit/>
          </a:bodyPr>
          <a:lstStyle/>
          <a:p>
            <a:pPr algn="ctr">
              <a:buNone/>
            </a:pPr>
            <a:r>
              <a:rPr lang="en-US" altLang="zh-TW" sz="2400" dirty="0">
                <a:solidFill>
                  <a:srgbClr val="222222"/>
                </a:solidFill>
                <a:latin typeface="Arial" panose="020B0604020202020204" pitchFamily="34" charset="0"/>
              </a:rPr>
              <a:t>function output:</a:t>
            </a:r>
            <a:endParaRPr lang="zh-TW" altLang="en-US" sz="2400" dirty="0"/>
          </a:p>
        </p:txBody>
      </p:sp>
      <p:sp>
        <p:nvSpPr>
          <p:cNvPr id="61" name="矩形 60">
            <a:extLst>
              <a:ext uri="{FF2B5EF4-FFF2-40B4-BE49-F238E27FC236}">
                <a16:creationId xmlns:a16="http://schemas.microsoft.com/office/drawing/2014/main" xmlns="" id="{796A0E41-B907-4FB8-BF7B-2F290C2893A4}"/>
              </a:ext>
            </a:extLst>
          </p:cNvPr>
          <p:cNvSpPr/>
          <p:nvPr/>
        </p:nvSpPr>
        <p:spPr>
          <a:xfrm>
            <a:off x="4492262" y="4524949"/>
            <a:ext cx="5947138" cy="1723451"/>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TW" altLang="en-US"/>
          </a:p>
        </p:txBody>
      </p:sp>
      <p:sp>
        <p:nvSpPr>
          <p:cNvPr id="62" name="文字方塊 3">
            <a:extLst>
              <a:ext uri="{FF2B5EF4-FFF2-40B4-BE49-F238E27FC236}">
                <a16:creationId xmlns:a16="http://schemas.microsoft.com/office/drawing/2014/main" xmlns="" id="{084B3E9C-E4F0-4E6C-9B91-FD36751AAAE8}"/>
              </a:ext>
            </a:extLst>
          </p:cNvPr>
          <p:cNvSpPr txBox="1"/>
          <p:nvPr/>
        </p:nvSpPr>
        <p:spPr>
          <a:xfrm>
            <a:off x="4692555" y="3733800"/>
            <a:ext cx="5596758" cy="523220"/>
          </a:xfrm>
          <a:prstGeom prst="rect">
            <a:avLst/>
          </a:prstGeom>
          <a:solidFill>
            <a:srgbClr val="F2B800"/>
          </a:solidFill>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lvl1pPr>
          </a:lstStyle>
          <a:p>
            <a:r>
              <a:rPr lang="en-US" altLang="zh-TW" dirty="0"/>
              <a:t>Supervised Learning (</a:t>
            </a:r>
            <a:r>
              <a:rPr lang="zh-CN" altLang="en-US" dirty="0"/>
              <a:t>监督学习</a:t>
            </a:r>
            <a:r>
              <a:rPr lang="en-US" altLang="zh-TW" dirty="0"/>
              <a:t>)</a:t>
            </a:r>
            <a:endParaRPr lang="zh-TW" altLang="en-US" dirty="0"/>
          </a:p>
        </p:txBody>
      </p:sp>
    </p:spTree>
    <p:extLst>
      <p:ext uri="{BB962C8B-B14F-4D97-AF65-F5344CB8AC3E}">
        <p14:creationId xmlns:p14="http://schemas.microsoft.com/office/powerpoint/2010/main" val="1719469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51"/>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52"/>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61"/>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 grpId="0" animBg="1"/>
      <p:bldP spid="49" grpId="0" animBg="1"/>
      <p:bldP spid="52" grpId="0" animBg="1"/>
      <p:bldP spid="53" grpId="0"/>
      <p:bldP spid="56" grpId="0"/>
      <p:bldP spid="57" grpId="0"/>
      <p:bldP spid="59" grpId="0"/>
      <p:bldP spid="60" grpId="0"/>
      <p:bldP spid="61" grpId="0" animBg="1"/>
      <p:bldP spid="62"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15375" y="-227885"/>
            <a:ext cx="10515600" cy="1325563"/>
          </a:xfrm>
        </p:spPr>
        <p:txBody>
          <a:bodyPr/>
          <a:lstStyle/>
          <a:p>
            <a:r>
              <a:rPr lang="zh-CN" altLang="en-US" sz="3600" dirty="0">
                <a:latin typeface="微软雅黑" panose="020B0503020204020204" pitchFamily="34" charset="-122"/>
                <a:ea typeface="微软雅黑" panose="020B0503020204020204" pitchFamily="34" charset="-122"/>
              </a:rPr>
              <a:t>如何寻找？</a:t>
            </a:r>
            <a:r>
              <a:rPr lang="en-US" altLang="zh-CN" sz="3600" dirty="0">
                <a:latin typeface="微软雅黑" panose="020B0503020204020204" pitchFamily="34" charset="-122"/>
                <a:ea typeface="微软雅黑" panose="020B0503020204020204" pitchFamily="34" charset="-122"/>
              </a:rPr>
              <a:t>— </a:t>
            </a:r>
            <a:r>
              <a:rPr lang="en-US" altLang="zh-TW" sz="3600" dirty="0">
                <a:latin typeface="微软雅黑" panose="020B0503020204020204" pitchFamily="34" charset="-122"/>
                <a:ea typeface="微软雅黑" panose="020B0503020204020204" pitchFamily="34" charset="-122"/>
              </a:rPr>
              <a:t>Framework </a:t>
            </a:r>
            <a:endParaRPr lang="zh-TW" altLang="en-US" sz="3600" dirty="0">
              <a:latin typeface="微软雅黑" panose="020B0503020204020204" pitchFamily="34" charset="-122"/>
              <a:ea typeface="微软雅黑" panose="020B0503020204020204" pitchFamily="34" charset="-122"/>
            </a:endParaRPr>
          </a:p>
        </p:txBody>
      </p:sp>
      <p:grpSp>
        <p:nvGrpSpPr>
          <p:cNvPr id="40" name="组合 39">
            <a:extLst>
              <a:ext uri="{FF2B5EF4-FFF2-40B4-BE49-F238E27FC236}">
                <a16:creationId xmlns:a16="http://schemas.microsoft.com/office/drawing/2014/main" xmlns="" id="{BB1850AB-9B3B-4E65-AA96-8DA0F8A43F18}"/>
              </a:ext>
            </a:extLst>
          </p:cNvPr>
          <p:cNvGrpSpPr/>
          <p:nvPr/>
        </p:nvGrpSpPr>
        <p:grpSpPr>
          <a:xfrm>
            <a:off x="8163687" y="620458"/>
            <a:ext cx="3190113" cy="827342"/>
            <a:chOff x="5725287" y="838200"/>
            <a:chExt cx="3190113" cy="827342"/>
          </a:xfrm>
        </p:grpSpPr>
        <p:graphicFrame>
          <p:nvGraphicFramePr>
            <p:cNvPr id="44" name="Object 12">
              <a:extLst>
                <a:ext uri="{FF2B5EF4-FFF2-40B4-BE49-F238E27FC236}">
                  <a16:creationId xmlns:a16="http://schemas.microsoft.com/office/drawing/2014/main" xmlns="" id="{4A7550BA-3ABE-41F3-956C-80331E6CEA74}"/>
                </a:ext>
              </a:extLst>
            </p:cNvPr>
            <p:cNvGraphicFramePr>
              <a:graphicFrameLocks noChangeAspect="1"/>
            </p:cNvGraphicFramePr>
            <p:nvPr>
              <p:extLst>
                <p:ext uri="{D42A27DB-BD31-4B8C-83A1-F6EECF244321}">
                  <p14:modId xmlns:p14="http://schemas.microsoft.com/office/powerpoint/2010/main" val="4203972839"/>
                </p:ext>
              </p:extLst>
            </p:nvPr>
          </p:nvGraphicFramePr>
          <p:xfrm>
            <a:off x="5725287" y="1026040"/>
            <a:ext cx="2112963" cy="460375"/>
          </p:xfrm>
          <a:graphic>
            <a:graphicData uri="http://schemas.openxmlformats.org/presentationml/2006/ole">
              <mc:AlternateContent xmlns:mc="http://schemas.openxmlformats.org/markup-compatibility/2006">
                <mc:Choice xmlns:v="urn:schemas-microsoft-com:vml" Requires="v">
                  <p:oleObj spid="_x0000_s6466" name="方程式" r:id="rId4" imgW="990360" imgH="215640" progId="Equation.3">
                    <p:embed/>
                  </p:oleObj>
                </mc:Choice>
                <mc:Fallback>
                  <p:oleObj name="方程式" r:id="rId4" imgW="990360" imgH="215640" progId="Equation.3">
                    <p:embed/>
                    <p:pic>
                      <p:nvPicPr>
                        <p:cNvPr id="31" name="Object 12">
                          <a:extLst>
                            <a:ext uri="{FF2B5EF4-FFF2-40B4-BE49-F238E27FC236}">
                              <a16:creationId xmlns:a16="http://schemas.microsoft.com/office/drawing/2014/main" xmlns="" id="{85FD0D12-1450-4F93-800B-EA79FEAE9023}"/>
                            </a:ext>
                          </a:extLst>
                        </p:cNvPr>
                        <p:cNvPicPr>
                          <a:picLocks noChangeAspect="1" noChangeArrowheads="1"/>
                        </p:cNvPicPr>
                        <p:nvPr/>
                      </p:nvPicPr>
                      <p:blipFill>
                        <a:blip r:embed="rId5"/>
                        <a:srcRect/>
                        <a:stretch>
                          <a:fillRect/>
                        </a:stretch>
                      </p:blipFill>
                      <p:spPr bwMode="auto">
                        <a:xfrm>
                          <a:off x="5725287" y="1026040"/>
                          <a:ext cx="211296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 name="文字方塊 79">
              <a:extLst>
                <a:ext uri="{FF2B5EF4-FFF2-40B4-BE49-F238E27FC236}">
                  <a16:creationId xmlns:a16="http://schemas.microsoft.com/office/drawing/2014/main" xmlns="" id="{8B7AA12D-9A35-4AD4-9E01-577D4D73AB84}"/>
                </a:ext>
              </a:extLst>
            </p:cNvPr>
            <p:cNvSpPr txBox="1"/>
            <p:nvPr/>
          </p:nvSpPr>
          <p:spPr>
            <a:xfrm>
              <a:off x="7478018" y="1003601"/>
              <a:ext cx="1437382" cy="461665"/>
            </a:xfrm>
            <a:prstGeom prst="rect">
              <a:avLst/>
            </a:prstGeom>
            <a:noFill/>
          </p:spPr>
          <p:txBody>
            <a:bodyPr wrap="square" rtlCol="0">
              <a:spAutoFit/>
            </a:bodyPr>
            <a:lstStyle/>
            <a:p>
              <a:pPr algn="ctr">
                <a:buNone/>
              </a:pPr>
              <a:r>
                <a:rPr lang="en-US" altLang="zh-TW" sz="2400" dirty="0"/>
                <a:t>“cat”</a:t>
              </a:r>
              <a:endParaRPr lang="zh-TW" altLang="en-US" sz="2400" dirty="0"/>
            </a:p>
          </p:txBody>
        </p:sp>
        <p:pic>
          <p:nvPicPr>
            <p:cNvPr id="57" name="Picture 12" descr="https://encrypted-tbn1.gstatic.com/images?q=tbn:ANd9GcRcwlRKAlSIaCI4W5PRYVbuBQQXifF-56bFqAjh9DMe-_3Lh8_YKw">
              <a:extLst>
                <a:ext uri="{FF2B5EF4-FFF2-40B4-BE49-F238E27FC236}">
                  <a16:creationId xmlns:a16="http://schemas.microsoft.com/office/drawing/2014/main" xmlns="" id="{87729201-2DD0-4F93-9EC4-C924586DF80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97218" y="838200"/>
              <a:ext cx="1089847" cy="827342"/>
            </a:xfrm>
            <a:prstGeom prst="rect">
              <a:avLst/>
            </a:prstGeom>
            <a:noFill/>
            <a:extLst>
              <a:ext uri="{909E8E84-426E-40DD-AFC4-6F175D3DCCD1}">
                <a14:hiddenFill xmlns:a14="http://schemas.microsoft.com/office/drawing/2010/main">
                  <a:solidFill>
                    <a:srgbClr val="FFFFFF"/>
                  </a:solidFill>
                </a14:hiddenFill>
              </a:ext>
            </a:extLst>
          </p:spPr>
        </p:pic>
      </p:grpSp>
      <p:sp>
        <p:nvSpPr>
          <p:cNvPr id="58" name="文字方塊 81">
            <a:extLst>
              <a:ext uri="{FF2B5EF4-FFF2-40B4-BE49-F238E27FC236}">
                <a16:creationId xmlns:a16="http://schemas.microsoft.com/office/drawing/2014/main" xmlns="" id="{6FF44B6C-13D1-41B9-BF17-E2845254013D}"/>
              </a:ext>
            </a:extLst>
          </p:cNvPr>
          <p:cNvSpPr txBox="1"/>
          <p:nvPr/>
        </p:nvSpPr>
        <p:spPr>
          <a:xfrm>
            <a:off x="6654094" y="803298"/>
            <a:ext cx="1738192" cy="461665"/>
          </a:xfrm>
          <a:prstGeom prst="rect">
            <a:avLst/>
          </a:prstGeom>
          <a:noFill/>
        </p:spPr>
        <p:txBody>
          <a:bodyPr wrap="square" rtlCol="0">
            <a:spAutoFit/>
          </a:bodyPr>
          <a:lstStyle/>
          <a:p>
            <a:pPr>
              <a:buNone/>
            </a:pPr>
            <a:r>
              <a:rPr lang="zh-CN" altLang="en-US" sz="2400" dirty="0"/>
              <a:t>图像识别</a:t>
            </a:r>
            <a:r>
              <a:rPr lang="en-US" altLang="zh-TW" sz="2400" dirty="0"/>
              <a:t>:</a:t>
            </a:r>
            <a:endParaRPr lang="zh-TW" altLang="en-US" sz="2400" dirty="0"/>
          </a:p>
        </p:txBody>
      </p:sp>
      <p:sp>
        <p:nvSpPr>
          <p:cNvPr id="59" name="圓柱 5">
            <a:extLst>
              <a:ext uri="{FF2B5EF4-FFF2-40B4-BE49-F238E27FC236}">
                <a16:creationId xmlns:a16="http://schemas.microsoft.com/office/drawing/2014/main" xmlns="" id="{966EB1F2-1B9B-4B80-A3AA-CC0E8DB81C2A}"/>
              </a:ext>
            </a:extLst>
          </p:cNvPr>
          <p:cNvSpPr/>
          <p:nvPr/>
        </p:nvSpPr>
        <p:spPr>
          <a:xfrm>
            <a:off x="1796880" y="1757594"/>
            <a:ext cx="1636295" cy="1090863"/>
          </a:xfrm>
          <a:prstGeom prst="can">
            <a:avLst/>
          </a:prstGeom>
          <a:solidFill>
            <a:srgbClr val="FF9933"/>
          </a:solidFill>
        </p:spPr>
        <p:style>
          <a:lnRef idx="1">
            <a:schemeClr val="accent2"/>
          </a:lnRef>
          <a:fillRef idx="2">
            <a:schemeClr val="accent2"/>
          </a:fillRef>
          <a:effectRef idx="1">
            <a:schemeClr val="accent2"/>
          </a:effectRef>
          <a:fontRef idx="minor">
            <a:schemeClr val="dk1"/>
          </a:fontRef>
        </p:style>
        <p:txBody>
          <a:bodyPr rtlCol="0" anchor="ctr"/>
          <a:lstStyle/>
          <a:p>
            <a:pPr algn="ctr">
              <a:buNone/>
            </a:pPr>
            <a:r>
              <a:rPr lang="en-US" altLang="zh-TW" sz="2400" dirty="0"/>
              <a:t>A set of function</a:t>
            </a:r>
            <a:endParaRPr lang="zh-TW" altLang="en-US" sz="2400" dirty="0"/>
          </a:p>
        </p:txBody>
      </p:sp>
      <p:graphicFrame>
        <p:nvGraphicFramePr>
          <p:cNvPr id="60" name="Object 12">
            <a:extLst>
              <a:ext uri="{FF2B5EF4-FFF2-40B4-BE49-F238E27FC236}">
                <a16:creationId xmlns:a16="http://schemas.microsoft.com/office/drawing/2014/main" xmlns="" id="{CAEE72E0-7F20-4266-A605-B7D36BEA3E1E}"/>
              </a:ext>
            </a:extLst>
          </p:cNvPr>
          <p:cNvGraphicFramePr>
            <a:graphicFrameLocks noChangeAspect="1"/>
          </p:cNvGraphicFramePr>
          <p:nvPr>
            <p:extLst>
              <p:ext uri="{D42A27DB-BD31-4B8C-83A1-F6EECF244321}">
                <p14:modId xmlns:p14="http://schemas.microsoft.com/office/powerpoint/2010/main" val="2683744080"/>
              </p:ext>
            </p:extLst>
          </p:nvPr>
        </p:nvGraphicFramePr>
        <p:xfrm>
          <a:off x="3529025" y="2386620"/>
          <a:ext cx="1109662" cy="461962"/>
        </p:xfrm>
        <a:graphic>
          <a:graphicData uri="http://schemas.openxmlformats.org/presentationml/2006/ole">
            <mc:AlternateContent xmlns:mc="http://schemas.openxmlformats.org/markup-compatibility/2006">
              <mc:Choice xmlns:v="urn:schemas-microsoft-com:vml" Requires="v">
                <p:oleObj spid="_x0000_s6467" name="方程式" r:id="rId7" imgW="520560" imgH="215640" progId="Equation.3">
                  <p:embed/>
                </p:oleObj>
              </mc:Choice>
              <mc:Fallback>
                <p:oleObj name="方程式" r:id="rId7" imgW="520560" imgH="215640" progId="Equation.3">
                  <p:embed/>
                  <p:pic>
                    <p:nvPicPr>
                      <p:cNvPr id="15" name="Object 12"/>
                      <p:cNvPicPr>
                        <a:picLocks noChangeAspect="1" noChangeArrowheads="1"/>
                      </p:cNvPicPr>
                      <p:nvPr/>
                    </p:nvPicPr>
                    <p:blipFill>
                      <a:blip r:embed="rId8"/>
                      <a:srcRect/>
                      <a:stretch>
                        <a:fillRect/>
                      </a:stretch>
                    </p:blipFill>
                    <p:spPr bwMode="auto">
                      <a:xfrm>
                        <a:off x="3529025" y="2386620"/>
                        <a:ext cx="1109662"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 name="文字方塊 17">
            <a:extLst>
              <a:ext uri="{FF2B5EF4-FFF2-40B4-BE49-F238E27FC236}">
                <a16:creationId xmlns:a16="http://schemas.microsoft.com/office/drawing/2014/main" xmlns="" id="{550D87F9-C515-414C-A91A-ADA4F0950CC9}"/>
              </a:ext>
            </a:extLst>
          </p:cNvPr>
          <p:cNvSpPr txBox="1"/>
          <p:nvPr/>
        </p:nvSpPr>
        <p:spPr>
          <a:xfrm>
            <a:off x="3529026" y="1850567"/>
            <a:ext cx="1205154" cy="523220"/>
          </a:xfrm>
          <a:prstGeom prst="rect">
            <a:avLst/>
          </a:prstGeom>
          <a:solidFill>
            <a:srgbClr val="F2B800"/>
          </a:solidFill>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lvl1pPr>
          </a:lstStyle>
          <a:p>
            <a:r>
              <a:rPr lang="en-US" altLang="zh-TW" dirty="0"/>
              <a:t>Model</a:t>
            </a:r>
            <a:endParaRPr lang="zh-TW" altLang="en-US" dirty="0"/>
          </a:p>
        </p:txBody>
      </p:sp>
      <p:sp>
        <p:nvSpPr>
          <p:cNvPr id="62" name="圓柱 22">
            <a:extLst>
              <a:ext uri="{FF2B5EF4-FFF2-40B4-BE49-F238E27FC236}">
                <a16:creationId xmlns:a16="http://schemas.microsoft.com/office/drawing/2014/main" xmlns="" id="{B86D6F7E-73CB-49A3-B3FE-DDE234144618}"/>
              </a:ext>
            </a:extLst>
          </p:cNvPr>
          <p:cNvSpPr/>
          <p:nvPr/>
        </p:nvSpPr>
        <p:spPr>
          <a:xfrm>
            <a:off x="1738101" y="4938687"/>
            <a:ext cx="1636295" cy="1090863"/>
          </a:xfrm>
          <a:prstGeom prst="can">
            <a:avLst/>
          </a:prstGeom>
          <a:solidFill>
            <a:srgbClr val="FFFF00"/>
          </a:solidFill>
        </p:spPr>
        <p:style>
          <a:lnRef idx="1">
            <a:schemeClr val="accent4"/>
          </a:lnRef>
          <a:fillRef idx="2">
            <a:schemeClr val="accent4"/>
          </a:fillRef>
          <a:effectRef idx="1">
            <a:schemeClr val="accent4"/>
          </a:effectRef>
          <a:fontRef idx="minor">
            <a:schemeClr val="dk1"/>
          </a:fontRef>
        </p:style>
        <p:txBody>
          <a:bodyPr rtlCol="0" anchor="ctr"/>
          <a:lstStyle/>
          <a:p>
            <a:pPr algn="ctr">
              <a:buNone/>
            </a:pPr>
            <a:r>
              <a:rPr lang="en-US" altLang="zh-TW" sz="2400" dirty="0"/>
              <a:t>Training</a:t>
            </a:r>
          </a:p>
          <a:p>
            <a:pPr algn="ctr">
              <a:buNone/>
            </a:pPr>
            <a:r>
              <a:rPr lang="en-US" altLang="zh-TW" sz="2400" dirty="0"/>
              <a:t>Data</a:t>
            </a:r>
            <a:endParaRPr lang="zh-TW" altLang="en-US" sz="2400" dirty="0"/>
          </a:p>
        </p:txBody>
      </p:sp>
      <p:sp>
        <p:nvSpPr>
          <p:cNvPr id="63" name="圓角矩形 26">
            <a:extLst>
              <a:ext uri="{FF2B5EF4-FFF2-40B4-BE49-F238E27FC236}">
                <a16:creationId xmlns:a16="http://schemas.microsoft.com/office/drawing/2014/main" xmlns="" id="{EE8AD69D-1C8F-471A-B485-B710FC54EF97}"/>
              </a:ext>
            </a:extLst>
          </p:cNvPr>
          <p:cNvSpPr/>
          <p:nvPr/>
        </p:nvSpPr>
        <p:spPr>
          <a:xfrm>
            <a:off x="1600200" y="3384525"/>
            <a:ext cx="1912095" cy="1090863"/>
          </a:xfrm>
          <a:prstGeom prst="roundRect">
            <a:avLst/>
          </a:prstGeom>
          <a:solidFill>
            <a:srgbClr val="33CCFF"/>
          </a:solidFill>
        </p:spPr>
        <p:style>
          <a:lnRef idx="1">
            <a:schemeClr val="accent1"/>
          </a:lnRef>
          <a:fillRef idx="2">
            <a:schemeClr val="accent1"/>
          </a:fillRef>
          <a:effectRef idx="1">
            <a:schemeClr val="accent1"/>
          </a:effectRef>
          <a:fontRef idx="minor">
            <a:schemeClr val="dk1"/>
          </a:fontRef>
        </p:style>
        <p:txBody>
          <a:bodyPr rtlCol="0" anchor="ctr"/>
          <a:lstStyle/>
          <a:p>
            <a:pPr algn="ctr">
              <a:buNone/>
            </a:pPr>
            <a:r>
              <a:rPr lang="en-US" altLang="zh-TW" sz="2400" dirty="0"/>
              <a:t>Goodness of function f</a:t>
            </a:r>
          </a:p>
        </p:txBody>
      </p:sp>
      <p:cxnSp>
        <p:nvCxnSpPr>
          <p:cNvPr id="64" name="直線單箭頭接點 27">
            <a:extLst>
              <a:ext uri="{FF2B5EF4-FFF2-40B4-BE49-F238E27FC236}">
                <a16:creationId xmlns:a16="http://schemas.microsoft.com/office/drawing/2014/main" xmlns="" id="{4102CCDB-B5B1-4BCD-B6AB-7CB565EB2A4B}"/>
              </a:ext>
            </a:extLst>
          </p:cNvPr>
          <p:cNvCxnSpPr/>
          <p:nvPr/>
        </p:nvCxnSpPr>
        <p:spPr>
          <a:xfrm flipV="1">
            <a:off x="2577305" y="4497159"/>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65" name="直線單箭頭接點 28">
            <a:extLst>
              <a:ext uri="{FF2B5EF4-FFF2-40B4-BE49-F238E27FC236}">
                <a16:creationId xmlns:a16="http://schemas.microsoft.com/office/drawing/2014/main" xmlns="" id="{018CD4DB-7476-4D66-983A-58337155BBA5}"/>
              </a:ext>
            </a:extLst>
          </p:cNvPr>
          <p:cNvCxnSpPr/>
          <p:nvPr/>
        </p:nvCxnSpPr>
        <p:spPr>
          <a:xfrm>
            <a:off x="2577305" y="2881793"/>
            <a:ext cx="0" cy="48096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66" name="矩形 65">
            <a:extLst>
              <a:ext uri="{FF2B5EF4-FFF2-40B4-BE49-F238E27FC236}">
                <a16:creationId xmlns:a16="http://schemas.microsoft.com/office/drawing/2014/main" xmlns="" id="{02037B45-8328-4A79-9366-161FDB563F30}"/>
              </a:ext>
            </a:extLst>
          </p:cNvPr>
          <p:cNvSpPr/>
          <p:nvPr/>
        </p:nvSpPr>
        <p:spPr>
          <a:xfrm>
            <a:off x="3304074" y="5921769"/>
            <a:ext cx="1470724" cy="461665"/>
          </a:xfrm>
          <a:prstGeom prst="rect">
            <a:avLst/>
          </a:prstGeom>
        </p:spPr>
        <p:txBody>
          <a:bodyPr wrap="square">
            <a:spAutoFit/>
          </a:bodyPr>
          <a:lstStyle/>
          <a:p>
            <a:pPr algn="ctr">
              <a:buNone/>
            </a:pPr>
            <a:r>
              <a:rPr lang="en-US" altLang="zh-TW" sz="2400" dirty="0">
                <a:solidFill>
                  <a:srgbClr val="222222"/>
                </a:solidFill>
                <a:latin typeface="Arial" panose="020B0604020202020204" pitchFamily="34" charset="0"/>
              </a:rPr>
              <a:t>“monkey”</a:t>
            </a:r>
            <a:endParaRPr lang="zh-TW" altLang="en-US" sz="2400" dirty="0"/>
          </a:p>
        </p:txBody>
      </p:sp>
      <p:pic>
        <p:nvPicPr>
          <p:cNvPr id="67" name="圖片 30">
            <a:extLst>
              <a:ext uri="{FF2B5EF4-FFF2-40B4-BE49-F238E27FC236}">
                <a16:creationId xmlns:a16="http://schemas.microsoft.com/office/drawing/2014/main" xmlns="" id="{9EB0B465-EADA-41B2-8DBA-D1B76EF167DD}"/>
              </a:ext>
            </a:extLst>
          </p:cNvPr>
          <p:cNvPicPr>
            <a:picLocks noChangeAspect="1"/>
          </p:cNvPicPr>
          <p:nvPr/>
        </p:nvPicPr>
        <p:blipFill>
          <a:blip r:embed="rId9"/>
          <a:stretch>
            <a:fillRect/>
          </a:stretch>
        </p:blipFill>
        <p:spPr>
          <a:xfrm>
            <a:off x="3573796" y="4846685"/>
            <a:ext cx="931280" cy="1051432"/>
          </a:xfrm>
          <a:prstGeom prst="rect">
            <a:avLst/>
          </a:prstGeom>
        </p:spPr>
      </p:pic>
      <p:pic>
        <p:nvPicPr>
          <p:cNvPr id="68" name="圖片 31">
            <a:extLst>
              <a:ext uri="{FF2B5EF4-FFF2-40B4-BE49-F238E27FC236}">
                <a16:creationId xmlns:a16="http://schemas.microsoft.com/office/drawing/2014/main" xmlns="" id="{668EBE12-2D51-4720-9781-1AE0E1C32B68}"/>
              </a:ext>
            </a:extLst>
          </p:cNvPr>
          <p:cNvPicPr>
            <a:picLocks noChangeAspect="1"/>
          </p:cNvPicPr>
          <p:nvPr/>
        </p:nvPicPr>
        <p:blipFill>
          <a:blip r:embed="rId10"/>
          <a:stretch>
            <a:fillRect/>
          </a:stretch>
        </p:blipFill>
        <p:spPr>
          <a:xfrm>
            <a:off x="4847358" y="4846685"/>
            <a:ext cx="899978" cy="1075096"/>
          </a:xfrm>
          <a:prstGeom prst="rect">
            <a:avLst/>
          </a:prstGeom>
        </p:spPr>
      </p:pic>
      <p:sp>
        <p:nvSpPr>
          <p:cNvPr id="69" name="文字方塊 32">
            <a:extLst>
              <a:ext uri="{FF2B5EF4-FFF2-40B4-BE49-F238E27FC236}">
                <a16:creationId xmlns:a16="http://schemas.microsoft.com/office/drawing/2014/main" xmlns="" id="{A58EFD42-B1F9-4C86-A460-41809F950FCD}"/>
              </a:ext>
            </a:extLst>
          </p:cNvPr>
          <p:cNvSpPr txBox="1"/>
          <p:nvPr/>
        </p:nvSpPr>
        <p:spPr>
          <a:xfrm>
            <a:off x="4915134" y="5939135"/>
            <a:ext cx="798022" cy="461665"/>
          </a:xfrm>
          <a:prstGeom prst="rect">
            <a:avLst/>
          </a:prstGeom>
          <a:noFill/>
        </p:spPr>
        <p:txBody>
          <a:bodyPr wrap="square" rtlCol="0">
            <a:spAutoFit/>
          </a:bodyPr>
          <a:lstStyle/>
          <a:p>
            <a:pPr algn="ctr">
              <a:buNone/>
            </a:pPr>
            <a:r>
              <a:rPr lang="en-US" altLang="zh-TW" sz="2400" dirty="0"/>
              <a:t>“cat”</a:t>
            </a:r>
            <a:endParaRPr lang="zh-TW" altLang="en-US" sz="2400" dirty="0"/>
          </a:p>
        </p:txBody>
      </p:sp>
      <p:sp>
        <p:nvSpPr>
          <p:cNvPr id="70" name="文字方塊 33">
            <a:extLst>
              <a:ext uri="{FF2B5EF4-FFF2-40B4-BE49-F238E27FC236}">
                <a16:creationId xmlns:a16="http://schemas.microsoft.com/office/drawing/2014/main" xmlns="" id="{894D49EC-7ED7-4ABE-A6BE-B3FFF6C73ADF}"/>
              </a:ext>
            </a:extLst>
          </p:cNvPr>
          <p:cNvSpPr txBox="1"/>
          <p:nvPr/>
        </p:nvSpPr>
        <p:spPr>
          <a:xfrm>
            <a:off x="6097548" y="5901891"/>
            <a:ext cx="798022" cy="461665"/>
          </a:xfrm>
          <a:prstGeom prst="rect">
            <a:avLst/>
          </a:prstGeom>
          <a:noFill/>
        </p:spPr>
        <p:txBody>
          <a:bodyPr wrap="square" rtlCol="0">
            <a:spAutoFit/>
          </a:bodyPr>
          <a:lstStyle/>
          <a:p>
            <a:pPr algn="ctr">
              <a:buNone/>
            </a:pPr>
            <a:r>
              <a:rPr lang="en-US" altLang="zh-TW" sz="2400" dirty="0"/>
              <a:t>“dog”</a:t>
            </a:r>
            <a:endParaRPr lang="zh-TW" altLang="en-US" sz="2400" dirty="0"/>
          </a:p>
        </p:txBody>
      </p:sp>
      <p:pic>
        <p:nvPicPr>
          <p:cNvPr id="71" name="圖片 34">
            <a:extLst>
              <a:ext uri="{FF2B5EF4-FFF2-40B4-BE49-F238E27FC236}">
                <a16:creationId xmlns:a16="http://schemas.microsoft.com/office/drawing/2014/main" xmlns="" id="{2CB223CB-8B29-4BF5-979B-181DB1760773}"/>
              </a:ext>
            </a:extLst>
          </p:cNvPr>
          <p:cNvPicPr>
            <a:picLocks noChangeAspect="1"/>
          </p:cNvPicPr>
          <p:nvPr/>
        </p:nvPicPr>
        <p:blipFill>
          <a:blip r:embed="rId11"/>
          <a:stretch>
            <a:fillRect/>
          </a:stretch>
        </p:blipFill>
        <p:spPr>
          <a:xfrm>
            <a:off x="6089618" y="4858505"/>
            <a:ext cx="823790" cy="1063264"/>
          </a:xfrm>
          <a:prstGeom prst="rect">
            <a:avLst/>
          </a:prstGeom>
        </p:spPr>
      </p:pic>
      <p:graphicFrame>
        <p:nvGraphicFramePr>
          <p:cNvPr id="72" name="Object 12">
            <a:extLst>
              <a:ext uri="{FF2B5EF4-FFF2-40B4-BE49-F238E27FC236}">
                <a16:creationId xmlns:a16="http://schemas.microsoft.com/office/drawing/2014/main" xmlns="" id="{690899D8-A945-4040-A4EE-BA65BA970BB3}"/>
              </a:ext>
            </a:extLst>
          </p:cNvPr>
          <p:cNvGraphicFramePr>
            <a:graphicFrameLocks noChangeAspect="1"/>
          </p:cNvGraphicFramePr>
          <p:nvPr>
            <p:extLst>
              <p:ext uri="{D42A27DB-BD31-4B8C-83A1-F6EECF244321}">
                <p14:modId xmlns:p14="http://schemas.microsoft.com/office/powerpoint/2010/main" val="1632516363"/>
              </p:ext>
            </p:extLst>
          </p:nvPr>
        </p:nvGraphicFramePr>
        <p:xfrm>
          <a:off x="5166430" y="3997933"/>
          <a:ext cx="433387" cy="488950"/>
        </p:xfrm>
        <a:graphic>
          <a:graphicData uri="http://schemas.openxmlformats.org/presentationml/2006/ole">
            <mc:AlternateContent xmlns:mc="http://schemas.openxmlformats.org/markup-compatibility/2006">
              <mc:Choice xmlns:v="urn:schemas-microsoft-com:vml" Requires="v">
                <p:oleObj spid="_x0000_s6468" name="方程式" r:id="rId12" imgW="203040" imgH="228600" progId="Equation.3">
                  <p:embed/>
                </p:oleObj>
              </mc:Choice>
              <mc:Fallback>
                <p:oleObj name="方程式" r:id="rId12" imgW="203040" imgH="228600" progId="Equation.3">
                  <p:embed/>
                  <p:pic>
                    <p:nvPicPr>
                      <p:cNvPr id="24" name="Object 12"/>
                      <p:cNvPicPr>
                        <a:picLocks noChangeAspect="1" noChangeArrowheads="1"/>
                      </p:cNvPicPr>
                      <p:nvPr/>
                    </p:nvPicPr>
                    <p:blipFill>
                      <a:blip r:embed="rId13"/>
                      <a:srcRect/>
                      <a:stretch>
                        <a:fillRect/>
                      </a:stretch>
                    </p:blipFill>
                    <p:spPr bwMode="auto">
                      <a:xfrm>
                        <a:off x="5166430" y="3997933"/>
                        <a:ext cx="4333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3" name="文字方塊 24">
            <a:extLst>
              <a:ext uri="{FF2B5EF4-FFF2-40B4-BE49-F238E27FC236}">
                <a16:creationId xmlns:a16="http://schemas.microsoft.com/office/drawing/2014/main" xmlns="" id="{58FF9A61-461A-4B78-AB76-EF646D1531A9}"/>
              </a:ext>
            </a:extLst>
          </p:cNvPr>
          <p:cNvSpPr txBox="1"/>
          <p:nvPr/>
        </p:nvSpPr>
        <p:spPr>
          <a:xfrm>
            <a:off x="3775387" y="3436900"/>
            <a:ext cx="3490586" cy="461665"/>
          </a:xfrm>
          <a:prstGeom prst="rect">
            <a:avLst/>
          </a:prstGeom>
          <a:noFill/>
        </p:spPr>
        <p:txBody>
          <a:bodyPr wrap="square" rtlCol="0">
            <a:spAutoFit/>
          </a:bodyPr>
          <a:lstStyle/>
          <a:p>
            <a:pPr algn="ctr">
              <a:buNone/>
            </a:pPr>
            <a:r>
              <a:rPr lang="en-US" altLang="zh-TW" sz="2400" dirty="0"/>
              <a:t>Pick the “Best” Function</a:t>
            </a:r>
            <a:endParaRPr lang="zh-TW" altLang="en-US" sz="2400" dirty="0"/>
          </a:p>
        </p:txBody>
      </p:sp>
      <p:cxnSp>
        <p:nvCxnSpPr>
          <p:cNvPr id="74" name="直線單箭頭接點 25">
            <a:extLst>
              <a:ext uri="{FF2B5EF4-FFF2-40B4-BE49-F238E27FC236}">
                <a16:creationId xmlns:a16="http://schemas.microsoft.com/office/drawing/2014/main" xmlns="" id="{37BAFEA4-74D7-4269-90A6-F29A1EED9ED8}"/>
              </a:ext>
            </a:extLst>
          </p:cNvPr>
          <p:cNvCxnSpPr>
            <a:cxnSpLocks/>
            <a:endCxn id="82" idx="1"/>
          </p:cNvCxnSpPr>
          <p:nvPr/>
        </p:nvCxnSpPr>
        <p:spPr>
          <a:xfrm>
            <a:off x="4139252" y="3936289"/>
            <a:ext cx="3155403" cy="7183"/>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
        <p:nvSpPr>
          <p:cNvPr id="75" name="圓角矩形 37">
            <a:extLst>
              <a:ext uri="{FF2B5EF4-FFF2-40B4-BE49-F238E27FC236}">
                <a16:creationId xmlns:a16="http://schemas.microsoft.com/office/drawing/2014/main" xmlns="" id="{E2C7E771-FF23-4165-9093-6248A4AEED2F}"/>
              </a:ext>
            </a:extLst>
          </p:cNvPr>
          <p:cNvSpPr/>
          <p:nvPr/>
        </p:nvSpPr>
        <p:spPr>
          <a:xfrm>
            <a:off x="8141368" y="3351809"/>
            <a:ext cx="2069432" cy="1090863"/>
          </a:xfrm>
          <a:prstGeom prst="roundRect">
            <a:avLst/>
          </a:prstGeom>
          <a:solidFill>
            <a:srgbClr val="CDDC94"/>
          </a:solidFill>
        </p:spPr>
        <p:style>
          <a:lnRef idx="1">
            <a:schemeClr val="accent6"/>
          </a:lnRef>
          <a:fillRef idx="2">
            <a:schemeClr val="accent6"/>
          </a:fillRef>
          <a:effectRef idx="1">
            <a:schemeClr val="accent6"/>
          </a:effectRef>
          <a:fontRef idx="minor">
            <a:schemeClr val="dk1"/>
          </a:fontRef>
        </p:style>
        <p:txBody>
          <a:bodyPr rtlCol="0" anchor="ctr"/>
          <a:lstStyle/>
          <a:p>
            <a:pPr>
              <a:buNone/>
            </a:pPr>
            <a:r>
              <a:rPr lang="en-US" altLang="zh-TW" sz="2400" dirty="0"/>
              <a:t>    Using</a:t>
            </a:r>
          </a:p>
        </p:txBody>
      </p:sp>
      <p:cxnSp>
        <p:nvCxnSpPr>
          <p:cNvPr id="76" name="直線單箭頭接點 40">
            <a:extLst>
              <a:ext uri="{FF2B5EF4-FFF2-40B4-BE49-F238E27FC236}">
                <a16:creationId xmlns:a16="http://schemas.microsoft.com/office/drawing/2014/main" xmlns="" id="{27E76052-9496-4772-88E1-4197DF1E47ED}"/>
              </a:ext>
            </a:extLst>
          </p:cNvPr>
          <p:cNvCxnSpPr/>
          <p:nvPr/>
        </p:nvCxnSpPr>
        <p:spPr>
          <a:xfrm flipV="1">
            <a:off x="9181097" y="4501953"/>
            <a:ext cx="0" cy="545431"/>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7" name="直線單箭頭接點 41">
            <a:extLst>
              <a:ext uri="{FF2B5EF4-FFF2-40B4-BE49-F238E27FC236}">
                <a16:creationId xmlns:a16="http://schemas.microsoft.com/office/drawing/2014/main" xmlns="" id="{623ECF19-9188-4988-8DD4-06F71E95BB10}"/>
              </a:ext>
            </a:extLst>
          </p:cNvPr>
          <p:cNvCxnSpPr/>
          <p:nvPr/>
        </p:nvCxnSpPr>
        <p:spPr>
          <a:xfrm flipV="1">
            <a:off x="9157035" y="2854503"/>
            <a:ext cx="0" cy="497307"/>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graphicFrame>
        <p:nvGraphicFramePr>
          <p:cNvPr id="78" name="Object 12">
            <a:extLst>
              <a:ext uri="{FF2B5EF4-FFF2-40B4-BE49-F238E27FC236}">
                <a16:creationId xmlns:a16="http://schemas.microsoft.com/office/drawing/2014/main" xmlns="" id="{5505DCFA-E0FA-4153-AB37-A8DACEF51320}"/>
              </a:ext>
            </a:extLst>
          </p:cNvPr>
          <p:cNvGraphicFramePr>
            <a:graphicFrameLocks noChangeAspect="1"/>
          </p:cNvGraphicFramePr>
          <p:nvPr>
            <p:extLst>
              <p:ext uri="{D42A27DB-BD31-4B8C-83A1-F6EECF244321}">
                <p14:modId xmlns:p14="http://schemas.microsoft.com/office/powerpoint/2010/main" val="1581395934"/>
              </p:ext>
            </p:extLst>
          </p:nvPr>
        </p:nvGraphicFramePr>
        <p:xfrm>
          <a:off x="9442338" y="3652765"/>
          <a:ext cx="433388" cy="488950"/>
        </p:xfrm>
        <a:graphic>
          <a:graphicData uri="http://schemas.openxmlformats.org/presentationml/2006/ole">
            <mc:AlternateContent xmlns:mc="http://schemas.openxmlformats.org/markup-compatibility/2006">
              <mc:Choice xmlns:v="urn:schemas-microsoft-com:vml" Requires="v">
                <p:oleObj spid="_x0000_s6469" name="方程式" r:id="rId14" imgW="203040" imgH="228600" progId="Equation.3">
                  <p:embed/>
                </p:oleObj>
              </mc:Choice>
              <mc:Fallback>
                <p:oleObj name="方程式" r:id="rId14" imgW="203040" imgH="228600" progId="Equation.3">
                  <p:embed/>
                  <p:pic>
                    <p:nvPicPr>
                      <p:cNvPr id="43" name="Object 12"/>
                      <p:cNvPicPr>
                        <a:picLocks noChangeAspect="1" noChangeArrowheads="1"/>
                      </p:cNvPicPr>
                      <p:nvPr/>
                    </p:nvPicPr>
                    <p:blipFill>
                      <a:blip r:embed="rId15"/>
                      <a:srcRect/>
                      <a:stretch>
                        <a:fillRect/>
                      </a:stretch>
                    </p:blipFill>
                    <p:spPr bwMode="auto">
                      <a:xfrm>
                        <a:off x="9442338" y="3652765"/>
                        <a:ext cx="433388"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79" name="Picture 12" descr="https://encrypted-tbn1.gstatic.com/images?q=tbn:ANd9GcRcwlRKAlSIaCI4W5PRYVbuBQQXifF-56bFqAjh9DMe-_3Lh8_YKw">
            <a:extLst>
              <a:ext uri="{FF2B5EF4-FFF2-40B4-BE49-F238E27FC236}">
                <a16:creationId xmlns:a16="http://schemas.microsoft.com/office/drawing/2014/main" xmlns="" id="{53BADA82-99E9-4034-A3E9-76F651FC553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44982" y="5154226"/>
            <a:ext cx="1089847" cy="827342"/>
          </a:xfrm>
          <a:prstGeom prst="rect">
            <a:avLst/>
          </a:prstGeom>
          <a:noFill/>
          <a:extLst>
            <a:ext uri="{909E8E84-426E-40DD-AFC4-6F175D3DCCD1}">
              <a14:hiddenFill xmlns:a14="http://schemas.microsoft.com/office/drawing/2010/main">
                <a:solidFill>
                  <a:srgbClr val="FFFFFF"/>
                </a:solidFill>
              </a14:hiddenFill>
            </a:ext>
          </a:extLst>
        </p:spPr>
      </p:pic>
      <p:sp>
        <p:nvSpPr>
          <p:cNvPr id="80" name="文字方塊 45">
            <a:extLst>
              <a:ext uri="{FF2B5EF4-FFF2-40B4-BE49-F238E27FC236}">
                <a16:creationId xmlns:a16="http://schemas.microsoft.com/office/drawing/2014/main" xmlns="" id="{7562325C-7934-466C-B866-E16BD1B81E6E}"/>
              </a:ext>
            </a:extLst>
          </p:cNvPr>
          <p:cNvSpPr txBox="1"/>
          <p:nvPr/>
        </p:nvSpPr>
        <p:spPr>
          <a:xfrm>
            <a:off x="8438344" y="2343694"/>
            <a:ext cx="1437382" cy="461665"/>
          </a:xfrm>
          <a:prstGeom prst="rect">
            <a:avLst/>
          </a:prstGeom>
          <a:noFill/>
        </p:spPr>
        <p:txBody>
          <a:bodyPr wrap="square" rtlCol="0">
            <a:spAutoFit/>
          </a:bodyPr>
          <a:lstStyle/>
          <a:p>
            <a:pPr algn="ctr">
              <a:buNone/>
            </a:pPr>
            <a:r>
              <a:rPr lang="en-US" altLang="zh-TW" sz="2400" dirty="0"/>
              <a:t>“cat”</a:t>
            </a:r>
            <a:endParaRPr lang="zh-TW" altLang="en-US" sz="2400" dirty="0"/>
          </a:p>
        </p:txBody>
      </p:sp>
      <p:sp>
        <p:nvSpPr>
          <p:cNvPr id="81" name="矩形 80">
            <a:extLst>
              <a:ext uri="{FF2B5EF4-FFF2-40B4-BE49-F238E27FC236}">
                <a16:creationId xmlns:a16="http://schemas.microsoft.com/office/drawing/2014/main" xmlns="" id="{67024270-E7B7-4DEC-8D6A-30F06C4C3EB0}"/>
              </a:ext>
            </a:extLst>
          </p:cNvPr>
          <p:cNvSpPr/>
          <p:nvPr/>
        </p:nvSpPr>
        <p:spPr>
          <a:xfrm>
            <a:off x="1078073" y="1447800"/>
            <a:ext cx="6187900" cy="4953000"/>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TW" altLang="en-US"/>
          </a:p>
        </p:txBody>
      </p:sp>
      <p:sp>
        <p:nvSpPr>
          <p:cNvPr id="82" name="矩形 81">
            <a:extLst>
              <a:ext uri="{FF2B5EF4-FFF2-40B4-BE49-F238E27FC236}">
                <a16:creationId xmlns:a16="http://schemas.microsoft.com/office/drawing/2014/main" xmlns="" id="{3CA7A764-1481-4918-99BD-9BA61D5C7B4E}"/>
              </a:ext>
            </a:extLst>
          </p:cNvPr>
          <p:cNvSpPr/>
          <p:nvPr/>
        </p:nvSpPr>
        <p:spPr>
          <a:xfrm>
            <a:off x="7294655" y="1466972"/>
            <a:ext cx="3206678" cy="4952999"/>
          </a:xfrm>
          <a:prstGeom prst="rect">
            <a:avLst/>
          </a:prstGeom>
          <a:noFill/>
          <a:ln w="38100">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TW" altLang="en-US"/>
          </a:p>
        </p:txBody>
      </p:sp>
      <p:sp>
        <p:nvSpPr>
          <p:cNvPr id="83" name="文字方塊 47">
            <a:extLst>
              <a:ext uri="{FF2B5EF4-FFF2-40B4-BE49-F238E27FC236}">
                <a16:creationId xmlns:a16="http://schemas.microsoft.com/office/drawing/2014/main" xmlns="" id="{F8FA97E5-F5F0-4EBC-A73C-43151E7A092F}"/>
              </a:ext>
            </a:extLst>
          </p:cNvPr>
          <p:cNvSpPr txBox="1"/>
          <p:nvPr/>
        </p:nvSpPr>
        <p:spPr>
          <a:xfrm>
            <a:off x="5599144" y="1667196"/>
            <a:ext cx="1291405" cy="461665"/>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lvl1pPr>
          </a:lstStyle>
          <a:p>
            <a:r>
              <a:rPr lang="en-US" altLang="zh-TW" sz="2400" dirty="0"/>
              <a:t>Training </a:t>
            </a:r>
            <a:endParaRPr lang="zh-TW" altLang="en-US" sz="2400" dirty="0"/>
          </a:p>
        </p:txBody>
      </p:sp>
      <p:sp>
        <p:nvSpPr>
          <p:cNvPr id="84" name="文字方塊 48">
            <a:extLst>
              <a:ext uri="{FF2B5EF4-FFF2-40B4-BE49-F238E27FC236}">
                <a16:creationId xmlns:a16="http://schemas.microsoft.com/office/drawing/2014/main" xmlns="" id="{5337ED65-C475-4481-9714-626F636B3C69}"/>
              </a:ext>
            </a:extLst>
          </p:cNvPr>
          <p:cNvSpPr txBox="1"/>
          <p:nvPr/>
        </p:nvSpPr>
        <p:spPr>
          <a:xfrm>
            <a:off x="8385318" y="1635895"/>
            <a:ext cx="1205154" cy="461665"/>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lvl1pPr>
          </a:lstStyle>
          <a:p>
            <a:r>
              <a:rPr lang="en-US" altLang="zh-TW" sz="2400" dirty="0"/>
              <a:t>Testing</a:t>
            </a:r>
            <a:endParaRPr lang="zh-TW" altLang="en-US" sz="2400" dirty="0"/>
          </a:p>
        </p:txBody>
      </p:sp>
      <p:sp>
        <p:nvSpPr>
          <p:cNvPr id="85" name="矩形 84">
            <a:extLst>
              <a:ext uri="{FF2B5EF4-FFF2-40B4-BE49-F238E27FC236}">
                <a16:creationId xmlns:a16="http://schemas.microsoft.com/office/drawing/2014/main" xmlns="" id="{4D24B5F9-D271-4983-8E5C-73357B427B8B}"/>
              </a:ext>
            </a:extLst>
          </p:cNvPr>
          <p:cNvSpPr/>
          <p:nvPr/>
        </p:nvSpPr>
        <p:spPr>
          <a:xfrm>
            <a:off x="1690667" y="1697275"/>
            <a:ext cx="3233978" cy="12533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TW" altLang="en-US"/>
          </a:p>
        </p:txBody>
      </p:sp>
      <p:sp>
        <p:nvSpPr>
          <p:cNvPr id="86" name="矩形 85">
            <a:extLst>
              <a:ext uri="{FF2B5EF4-FFF2-40B4-BE49-F238E27FC236}">
                <a16:creationId xmlns:a16="http://schemas.microsoft.com/office/drawing/2014/main" xmlns="" id="{3863D30B-4027-4C45-B5BB-B3E29440D0B4}"/>
              </a:ext>
            </a:extLst>
          </p:cNvPr>
          <p:cNvSpPr/>
          <p:nvPr/>
        </p:nvSpPr>
        <p:spPr>
          <a:xfrm>
            <a:off x="1610216" y="3374653"/>
            <a:ext cx="1918809"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TW" altLang="en-US"/>
          </a:p>
        </p:txBody>
      </p:sp>
      <p:sp>
        <p:nvSpPr>
          <p:cNvPr id="87" name="矩形 86">
            <a:extLst>
              <a:ext uri="{FF2B5EF4-FFF2-40B4-BE49-F238E27FC236}">
                <a16:creationId xmlns:a16="http://schemas.microsoft.com/office/drawing/2014/main" xmlns="" id="{91066DC7-ACC6-4A52-B33D-7E6F93F9A15A}"/>
              </a:ext>
            </a:extLst>
          </p:cNvPr>
          <p:cNvSpPr/>
          <p:nvPr/>
        </p:nvSpPr>
        <p:spPr>
          <a:xfrm>
            <a:off x="3884789" y="3362755"/>
            <a:ext cx="3062771" cy="1100735"/>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TW" altLang="en-US"/>
          </a:p>
        </p:txBody>
      </p:sp>
      <p:sp>
        <p:nvSpPr>
          <p:cNvPr id="88" name="文字方塊 52">
            <a:extLst>
              <a:ext uri="{FF2B5EF4-FFF2-40B4-BE49-F238E27FC236}">
                <a16:creationId xmlns:a16="http://schemas.microsoft.com/office/drawing/2014/main" xmlns="" id="{470581E2-8A97-4403-9625-7E3533D722BF}"/>
              </a:ext>
            </a:extLst>
          </p:cNvPr>
          <p:cNvSpPr txBox="1"/>
          <p:nvPr/>
        </p:nvSpPr>
        <p:spPr>
          <a:xfrm>
            <a:off x="1066800" y="2556887"/>
            <a:ext cx="1355467" cy="523220"/>
          </a:xfrm>
          <a:prstGeom prst="rect">
            <a:avLst/>
          </a:prstGeom>
          <a:solidFill>
            <a:srgbClr val="00B050"/>
          </a:solidFill>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lvl1pPr>
          </a:lstStyle>
          <a:p>
            <a:r>
              <a:rPr lang="en-US" altLang="zh-TW" dirty="0"/>
              <a:t>Step 1</a:t>
            </a:r>
            <a:endParaRPr lang="zh-TW" altLang="en-US" dirty="0"/>
          </a:p>
        </p:txBody>
      </p:sp>
      <p:sp>
        <p:nvSpPr>
          <p:cNvPr id="89" name="文字方塊 53">
            <a:extLst>
              <a:ext uri="{FF2B5EF4-FFF2-40B4-BE49-F238E27FC236}">
                <a16:creationId xmlns:a16="http://schemas.microsoft.com/office/drawing/2014/main" xmlns="" id="{1F691167-3CEA-463F-8A80-C3536BBE27E6}"/>
              </a:ext>
            </a:extLst>
          </p:cNvPr>
          <p:cNvSpPr txBox="1"/>
          <p:nvPr/>
        </p:nvSpPr>
        <p:spPr>
          <a:xfrm>
            <a:off x="1078073" y="4223310"/>
            <a:ext cx="1344191" cy="523220"/>
          </a:xfrm>
          <a:prstGeom prst="rect">
            <a:avLst/>
          </a:prstGeom>
          <a:solidFill>
            <a:srgbClr val="00B050"/>
          </a:solidFill>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lvl1pPr>
          </a:lstStyle>
          <a:p>
            <a:r>
              <a:rPr lang="en-US" altLang="zh-TW" dirty="0"/>
              <a:t>Step 2</a:t>
            </a:r>
            <a:endParaRPr lang="zh-TW" altLang="en-US" dirty="0"/>
          </a:p>
        </p:txBody>
      </p:sp>
      <p:sp>
        <p:nvSpPr>
          <p:cNvPr id="90" name="文字方塊 54">
            <a:extLst>
              <a:ext uri="{FF2B5EF4-FFF2-40B4-BE49-F238E27FC236}">
                <a16:creationId xmlns:a16="http://schemas.microsoft.com/office/drawing/2014/main" xmlns="" id="{A64A7E33-7437-4B53-B656-179AE0F9D453}"/>
              </a:ext>
            </a:extLst>
          </p:cNvPr>
          <p:cNvSpPr txBox="1"/>
          <p:nvPr/>
        </p:nvSpPr>
        <p:spPr>
          <a:xfrm>
            <a:off x="3728419" y="4236750"/>
            <a:ext cx="1367101" cy="523220"/>
          </a:xfrm>
          <a:prstGeom prst="rect">
            <a:avLst/>
          </a:prstGeom>
          <a:solidFill>
            <a:srgbClr val="00B050"/>
          </a:solidFill>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lvl1pPr>
          </a:lstStyle>
          <a:p>
            <a:r>
              <a:rPr lang="en-US" altLang="zh-TW" dirty="0"/>
              <a:t>Step 3</a:t>
            </a:r>
            <a:endParaRPr lang="zh-TW" altLang="en-US" dirty="0"/>
          </a:p>
        </p:txBody>
      </p:sp>
    </p:spTree>
    <p:extLst>
      <p:ext uri="{BB962C8B-B14F-4D97-AF65-F5344CB8AC3E}">
        <p14:creationId xmlns:p14="http://schemas.microsoft.com/office/powerpoint/2010/main" val="2519322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8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4"/>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8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88"/>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86"/>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89"/>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8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5" grpId="0" animBg="1"/>
      <p:bldP spid="80" grpId="0"/>
      <p:bldP spid="81" grpId="0" animBg="1"/>
      <p:bldP spid="82" grpId="0" animBg="1"/>
      <p:bldP spid="83" grpId="0" animBg="1"/>
      <p:bldP spid="84" grpId="0" animBg="1"/>
      <p:bldP spid="85" grpId="0" animBg="1"/>
      <p:bldP spid="86" grpId="0" animBg="1"/>
      <p:bldP spid="87" grpId="0" animBg="1"/>
      <p:bldP spid="88" grpId="0" animBg="1"/>
      <p:bldP spid="89" grpId="0" animBg="1"/>
      <p:bldP spid="9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8200" y="-228600"/>
            <a:ext cx="10515600" cy="1325563"/>
          </a:xfrm>
        </p:spPr>
        <p:txBody>
          <a:bodyPr/>
          <a:lstStyle/>
          <a:p>
            <a:r>
              <a:rPr lang="zh-CN" altLang="en-US" sz="3600" dirty="0">
                <a:latin typeface="微软雅黑" panose="020B0503020204020204" pitchFamily="34" charset="-122"/>
                <a:ea typeface="微软雅黑" panose="020B0503020204020204" pitchFamily="34" charset="-122"/>
              </a:rPr>
              <a:t>机器学习很简单</a:t>
            </a:r>
            <a:r>
              <a:rPr lang="en-US" altLang="zh-TW" sz="3600" dirty="0">
                <a:latin typeface="微软雅黑" panose="020B0503020204020204" pitchFamily="34" charset="-122"/>
                <a:ea typeface="微软雅黑" panose="020B0503020204020204" pitchFamily="34" charset="-122"/>
              </a:rPr>
              <a:t>……</a:t>
            </a:r>
            <a:endParaRPr lang="zh-TW" altLang="en-US" sz="3600" dirty="0">
              <a:latin typeface="微软雅黑" panose="020B0503020204020204" pitchFamily="34" charset="-122"/>
              <a:ea typeface="微软雅黑" panose="020B0503020204020204" pitchFamily="34" charset="-122"/>
            </a:endParaRPr>
          </a:p>
        </p:txBody>
      </p:sp>
      <p:pic>
        <p:nvPicPr>
          <p:cNvPr id="12" name="Picture 2" descr="http://cdc.tencent.com/wp-content/uploads/2011/03/banner12.jpg">
            <a:extLst>
              <a:ext uri="{FF2B5EF4-FFF2-40B4-BE49-F238E27FC236}">
                <a16:creationId xmlns:a16="http://schemas.microsoft.com/office/drawing/2014/main" xmlns="" id="{F704C878-8B96-4AC5-BBF9-CA774DAAAF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4114679"/>
            <a:ext cx="6344865" cy="2247140"/>
          </a:xfrm>
          <a:prstGeom prst="rect">
            <a:avLst/>
          </a:prstGeom>
          <a:noFill/>
          <a:extLst>
            <a:ext uri="{909E8E84-426E-40DD-AFC4-6F175D3DCCD1}">
              <a14:hiddenFill xmlns:a14="http://schemas.microsoft.com/office/drawing/2010/main">
                <a:solidFill>
                  <a:srgbClr val="FFFFFF"/>
                </a:solidFill>
              </a14:hiddenFill>
            </a:ext>
          </a:extLst>
        </p:spPr>
      </p:pic>
      <p:sp>
        <p:nvSpPr>
          <p:cNvPr id="13" name="矩形 12">
            <a:extLst>
              <a:ext uri="{FF2B5EF4-FFF2-40B4-BE49-F238E27FC236}">
                <a16:creationId xmlns:a16="http://schemas.microsoft.com/office/drawing/2014/main" xmlns="" id="{DA351AFB-F6E7-4F7F-B9F9-E7CA056CBD7E}"/>
              </a:ext>
            </a:extLst>
          </p:cNvPr>
          <p:cNvSpPr/>
          <p:nvPr/>
        </p:nvSpPr>
        <p:spPr>
          <a:xfrm>
            <a:off x="2046515" y="3581400"/>
            <a:ext cx="3820277" cy="461665"/>
          </a:xfrm>
          <a:prstGeom prst="rect">
            <a:avLst/>
          </a:prstGeom>
        </p:spPr>
        <p:txBody>
          <a:bodyPr wrap="none">
            <a:spAutoFit/>
          </a:bodyPr>
          <a:lstStyle/>
          <a:p>
            <a:pPr>
              <a:buNone/>
            </a:pPr>
            <a:r>
              <a:rPr lang="zh-TW" altLang="en-US" sz="2400" dirty="0">
                <a:latin typeface="微软雅黑" panose="020B0503020204020204" pitchFamily="34" charset="-122"/>
                <a:ea typeface="微软雅黑" panose="020B0503020204020204" pitchFamily="34" charset="-122"/>
              </a:rPr>
              <a:t>就好像把大象放进冰箱 </a:t>
            </a:r>
            <a:r>
              <a:rPr lang="en-US" altLang="zh-TW" sz="2400" dirty="0">
                <a:latin typeface="微軟正黑體" panose="020B0604030504040204" pitchFamily="34" charset="-120"/>
                <a:ea typeface="微軟正黑體" panose="020B0604030504040204" pitchFamily="34" charset="-120"/>
              </a:rPr>
              <a:t>……</a:t>
            </a:r>
            <a:endParaRPr lang="zh-TW" altLang="en-US" sz="2400" dirty="0">
              <a:latin typeface="微軟正黑體" panose="020B0604030504040204" pitchFamily="34" charset="-120"/>
              <a:ea typeface="微軟正黑體" panose="020B0604030504040204" pitchFamily="34" charset="-120"/>
            </a:endParaRPr>
          </a:p>
        </p:txBody>
      </p:sp>
      <p:sp>
        <p:nvSpPr>
          <p:cNvPr id="14" name="矩形 13">
            <a:extLst>
              <a:ext uri="{FF2B5EF4-FFF2-40B4-BE49-F238E27FC236}">
                <a16:creationId xmlns:a16="http://schemas.microsoft.com/office/drawing/2014/main" xmlns="" id="{8B58159C-402F-4962-A383-CB44772F21AC}"/>
              </a:ext>
            </a:extLst>
          </p:cNvPr>
          <p:cNvSpPr/>
          <p:nvPr/>
        </p:nvSpPr>
        <p:spPr>
          <a:xfrm>
            <a:off x="2095500" y="1046936"/>
            <a:ext cx="7886700" cy="716001"/>
          </a:xfrm>
          <a:prstGeom prst="rect">
            <a:avLst/>
          </a:prstGeom>
          <a:solidFill>
            <a:srgbClr val="FF9933"/>
          </a:solidFill>
        </p:spPr>
        <p:style>
          <a:lnRef idx="0">
            <a:schemeClr val="accent2"/>
          </a:lnRef>
          <a:fillRef idx="3">
            <a:schemeClr val="accent2"/>
          </a:fillRef>
          <a:effectRef idx="3">
            <a:schemeClr val="accent2"/>
          </a:effectRef>
          <a:fontRef idx="minor">
            <a:schemeClr val="lt1"/>
          </a:fontRef>
        </p:style>
        <p:txBody>
          <a:bodyPr rtlCol="0" anchor="ctr"/>
          <a:lstStyle/>
          <a:p>
            <a:pPr algn="ctr">
              <a:buNone/>
            </a:pPr>
            <a:r>
              <a:rPr lang="en-US" altLang="zh-TW" sz="2800" dirty="0"/>
              <a:t>Step 0: What kind of function do you want to find?</a:t>
            </a:r>
            <a:endParaRPr lang="zh-TW" altLang="en-US" sz="2800" dirty="0"/>
          </a:p>
        </p:txBody>
      </p:sp>
      <p:sp>
        <p:nvSpPr>
          <p:cNvPr id="15" name="矩形 14">
            <a:extLst>
              <a:ext uri="{FF2B5EF4-FFF2-40B4-BE49-F238E27FC236}">
                <a16:creationId xmlns:a16="http://schemas.microsoft.com/office/drawing/2014/main" xmlns="" id="{62CD6A10-B37C-4B22-B3B4-D7FB2C0AC67B}"/>
              </a:ext>
            </a:extLst>
          </p:cNvPr>
          <p:cNvSpPr/>
          <p:nvPr/>
        </p:nvSpPr>
        <p:spPr>
          <a:xfrm>
            <a:off x="2071008" y="1046936"/>
            <a:ext cx="7911192" cy="716001"/>
          </a:xfrm>
          <a:prstGeom prst="rect">
            <a:avLst/>
          </a:prstGeom>
          <a:noFill/>
          <a:ln w="762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TW" altLang="en-US"/>
          </a:p>
        </p:txBody>
      </p:sp>
      <p:graphicFrame>
        <p:nvGraphicFramePr>
          <p:cNvPr id="16" name="內容版面配置區 3">
            <a:extLst>
              <a:ext uri="{FF2B5EF4-FFF2-40B4-BE49-F238E27FC236}">
                <a16:creationId xmlns:a16="http://schemas.microsoft.com/office/drawing/2014/main" xmlns="" id="{06F22E17-9801-4782-BB28-C6256FD76239}"/>
              </a:ext>
            </a:extLst>
          </p:cNvPr>
          <p:cNvGraphicFramePr>
            <a:graphicFrameLocks noGrp="1"/>
          </p:cNvGraphicFramePr>
          <p:nvPr>
            <p:ph idx="1"/>
            <p:extLst>
              <p:ext uri="{D42A27DB-BD31-4B8C-83A1-F6EECF244321}">
                <p14:modId xmlns:p14="http://schemas.microsoft.com/office/powerpoint/2010/main" val="3339193394"/>
              </p:ext>
            </p:extLst>
          </p:nvPr>
        </p:nvGraphicFramePr>
        <p:xfrm>
          <a:off x="2119992" y="567652"/>
          <a:ext cx="7886700" cy="435133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8" name="文字方塊 3">
            <a:extLst>
              <a:ext uri="{FF2B5EF4-FFF2-40B4-BE49-F238E27FC236}">
                <a16:creationId xmlns:a16="http://schemas.microsoft.com/office/drawing/2014/main" xmlns="" id="{3F3C2439-CF85-4813-958D-B71B03808983}"/>
              </a:ext>
            </a:extLst>
          </p:cNvPr>
          <p:cNvSpPr txBox="1"/>
          <p:nvPr/>
        </p:nvSpPr>
        <p:spPr>
          <a:xfrm>
            <a:off x="6934200" y="380962"/>
            <a:ext cx="3578646" cy="523220"/>
          </a:xfrm>
          <a:prstGeom prst="rect">
            <a:avLst/>
          </a:prstGeom>
        </p:spPr>
        <p:style>
          <a:lnRef idx="1">
            <a:schemeClr val="accent4"/>
          </a:lnRef>
          <a:fillRef idx="2">
            <a:schemeClr val="accent4"/>
          </a:fillRef>
          <a:effectRef idx="1">
            <a:schemeClr val="accent4"/>
          </a:effectRef>
          <a:fontRef idx="minor">
            <a:schemeClr val="dk1"/>
          </a:fontRef>
        </p:style>
        <p:txBody>
          <a:bodyPr wrap="square" rtlCol="0">
            <a:spAutoFit/>
          </a:bodyPr>
          <a:lstStyle/>
          <a:p>
            <a:pPr>
              <a:buNone/>
            </a:pPr>
            <a:r>
              <a:rPr lang="en-US" altLang="zh-TW" sz="2800" dirty="0"/>
              <a:t>Different</a:t>
            </a:r>
            <a:r>
              <a:rPr lang="zh-TW" altLang="en-US" sz="2800" dirty="0"/>
              <a:t> </a:t>
            </a:r>
            <a:r>
              <a:rPr lang="en-US" altLang="zh-TW" sz="2800" dirty="0"/>
              <a:t>Tasks (</a:t>
            </a:r>
            <a:r>
              <a:rPr lang="zh-TW" altLang="en-US" sz="2800" dirty="0"/>
              <a:t>任务</a:t>
            </a:r>
            <a:r>
              <a:rPr lang="en-US" altLang="zh-TW" sz="2800" dirty="0"/>
              <a:t>)</a:t>
            </a:r>
          </a:p>
        </p:txBody>
      </p:sp>
    </p:spTree>
    <p:extLst>
      <p:ext uri="{BB962C8B-B14F-4D97-AF65-F5344CB8AC3E}">
        <p14:creationId xmlns:p14="http://schemas.microsoft.com/office/powerpoint/2010/main" val="951621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animBg="1"/>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xmlns="" id="{FF4E4681-43BB-41ED-99E7-B0E30E7C4E5A}"/>
              </a:ext>
            </a:extLst>
          </p:cNvPr>
          <p:cNvSpPr>
            <a:spLocks noGrp="1"/>
          </p:cNvSpPr>
          <p:nvPr>
            <p:ph type="title"/>
          </p:nvPr>
        </p:nvSpPr>
        <p:spPr>
          <a:xfrm>
            <a:off x="778890" y="-291897"/>
            <a:ext cx="10515600" cy="1325563"/>
          </a:xfrm>
        </p:spPr>
        <p:txBody>
          <a:bodyPr/>
          <a:lstStyle/>
          <a:p>
            <a:r>
              <a:rPr lang="zh-CN" altLang="en-US" sz="3600" dirty="0">
                <a:latin typeface="微软雅黑" panose="020B0503020204020204" pitchFamily="34" charset="-122"/>
                <a:ea typeface="微软雅黑" panose="020B0503020204020204" pitchFamily="34" charset="-122"/>
              </a:rPr>
              <a:t>主要内容</a:t>
            </a:r>
          </a:p>
        </p:txBody>
      </p:sp>
      <p:grpSp>
        <p:nvGrpSpPr>
          <p:cNvPr id="19" name="组合 18">
            <a:extLst>
              <a:ext uri="{FF2B5EF4-FFF2-40B4-BE49-F238E27FC236}">
                <a16:creationId xmlns:a16="http://schemas.microsoft.com/office/drawing/2014/main" xmlns="" id="{888031D2-713F-4BC5-AB27-56E7B12A1378}"/>
              </a:ext>
            </a:extLst>
          </p:cNvPr>
          <p:cNvGrpSpPr/>
          <p:nvPr/>
        </p:nvGrpSpPr>
        <p:grpSpPr>
          <a:xfrm>
            <a:off x="1028699" y="838200"/>
            <a:ext cx="9628631" cy="5562600"/>
            <a:chOff x="2328571" y="914401"/>
            <a:chExt cx="8054339" cy="5350763"/>
          </a:xfrm>
        </p:grpSpPr>
        <p:sp>
          <p:nvSpPr>
            <p:cNvPr id="15" name="object 2">
              <a:extLst>
                <a:ext uri="{FF2B5EF4-FFF2-40B4-BE49-F238E27FC236}">
                  <a16:creationId xmlns:a16="http://schemas.microsoft.com/office/drawing/2014/main" xmlns="" id="{2A9ED330-A3F3-465F-8A14-F6678F5B9272}"/>
                </a:ext>
              </a:extLst>
            </p:cNvPr>
            <p:cNvSpPr/>
            <p:nvPr/>
          </p:nvSpPr>
          <p:spPr>
            <a:xfrm>
              <a:off x="2328571" y="1066800"/>
              <a:ext cx="7848599" cy="5198364"/>
            </a:xfrm>
            <a:prstGeom prst="rect">
              <a:avLst/>
            </a:prstGeom>
            <a:solidFill>
              <a:srgbClr val="AFCAE8"/>
            </a:solidFill>
          </p:spPr>
          <p:txBody>
            <a:bodyPr wrap="square" lIns="0" tIns="0" rIns="0" bIns="0" rtlCol="0"/>
            <a:lstStyle/>
            <a:p>
              <a:endParaRPr dirty="0"/>
            </a:p>
          </p:txBody>
        </p:sp>
        <p:sp>
          <p:nvSpPr>
            <p:cNvPr id="2" name="object 2"/>
            <p:cNvSpPr/>
            <p:nvPr/>
          </p:nvSpPr>
          <p:spPr>
            <a:xfrm>
              <a:off x="2628900" y="2237232"/>
              <a:ext cx="5059680" cy="3467131"/>
            </a:xfrm>
            <a:prstGeom prst="rect">
              <a:avLst/>
            </a:prstGeom>
            <a:blipFill>
              <a:blip r:embed="rId3" cstate="print"/>
              <a:stretch>
                <a:fillRect/>
              </a:stretch>
            </a:blipFill>
            <a:ln>
              <a:noFill/>
            </a:ln>
          </p:spPr>
          <p:txBody>
            <a:bodyPr wrap="square" lIns="0" tIns="0" rIns="0" bIns="0" rtlCol="0"/>
            <a:lstStyle/>
            <a:p>
              <a:endParaRPr/>
            </a:p>
          </p:txBody>
        </p:sp>
        <p:sp>
          <p:nvSpPr>
            <p:cNvPr id="4" name="object 4"/>
            <p:cNvSpPr/>
            <p:nvPr/>
          </p:nvSpPr>
          <p:spPr>
            <a:xfrm>
              <a:off x="2628900" y="1447800"/>
              <a:ext cx="2670048" cy="461772"/>
            </a:xfrm>
            <a:prstGeom prst="rect">
              <a:avLst/>
            </a:prstGeom>
            <a:blipFill>
              <a:blip r:embed="rId4" cstate="print"/>
              <a:stretch>
                <a:fillRect/>
              </a:stretch>
            </a:blipFill>
            <a:ln>
              <a:noFill/>
            </a:ln>
          </p:spPr>
          <p:txBody>
            <a:bodyPr wrap="square" lIns="0" tIns="0" rIns="0" bIns="0" rtlCol="0"/>
            <a:lstStyle/>
            <a:p>
              <a:endParaRPr/>
            </a:p>
          </p:txBody>
        </p:sp>
        <p:sp>
          <p:nvSpPr>
            <p:cNvPr id="5" name="object 5"/>
            <p:cNvSpPr txBox="1"/>
            <p:nvPr/>
          </p:nvSpPr>
          <p:spPr>
            <a:xfrm>
              <a:off x="2628901" y="1447800"/>
              <a:ext cx="2670175" cy="395620"/>
            </a:xfrm>
            <a:prstGeom prst="rect">
              <a:avLst/>
            </a:prstGeom>
            <a:ln w="6096">
              <a:noFill/>
            </a:ln>
          </p:spPr>
          <p:txBody>
            <a:bodyPr vert="horz" wrap="square" lIns="0" tIns="26034" rIns="0" bIns="0" rtlCol="0">
              <a:spAutoFit/>
            </a:bodyPr>
            <a:lstStyle/>
            <a:p>
              <a:pPr marL="665480">
                <a:spcBef>
                  <a:spcPts val="204"/>
                </a:spcBef>
                <a:buNone/>
              </a:pPr>
              <a:r>
                <a:rPr sz="2400" spc="-10" dirty="0">
                  <a:latin typeface="Calibri"/>
                  <a:cs typeface="Calibri"/>
                </a:rPr>
                <a:t>Regression</a:t>
              </a:r>
              <a:endParaRPr sz="2400" dirty="0">
                <a:latin typeface="Calibri"/>
                <a:cs typeface="Calibri"/>
              </a:endParaRPr>
            </a:p>
          </p:txBody>
        </p:sp>
        <p:sp>
          <p:nvSpPr>
            <p:cNvPr id="6" name="object 6"/>
            <p:cNvSpPr txBox="1"/>
            <p:nvPr/>
          </p:nvSpPr>
          <p:spPr>
            <a:xfrm>
              <a:off x="4399026" y="5256644"/>
              <a:ext cx="1637664" cy="382156"/>
            </a:xfrm>
            <a:prstGeom prst="rect">
              <a:avLst/>
            </a:prstGeom>
            <a:ln>
              <a:noFill/>
            </a:ln>
          </p:spPr>
          <p:txBody>
            <a:bodyPr vert="horz" wrap="square" lIns="0" tIns="12700" rIns="0" bIns="0" rtlCol="0">
              <a:spAutoFit/>
            </a:bodyPr>
            <a:lstStyle/>
            <a:p>
              <a:pPr marL="12700">
                <a:spcBef>
                  <a:spcPts val="100"/>
                </a:spcBef>
                <a:buNone/>
              </a:pPr>
              <a:r>
                <a:rPr sz="2400" spc="-10" dirty="0">
                  <a:latin typeface="Calibri"/>
                  <a:cs typeface="Calibri"/>
                </a:rPr>
                <a:t>Classification</a:t>
              </a:r>
              <a:endParaRPr sz="2400" dirty="0">
                <a:latin typeface="Calibri"/>
                <a:cs typeface="Calibri"/>
              </a:endParaRPr>
            </a:p>
          </p:txBody>
        </p:sp>
        <p:sp>
          <p:nvSpPr>
            <p:cNvPr id="7" name="object 7"/>
            <p:cNvSpPr/>
            <p:nvPr/>
          </p:nvSpPr>
          <p:spPr>
            <a:xfrm>
              <a:off x="3886200" y="1916430"/>
              <a:ext cx="114300" cy="608965"/>
            </a:xfrm>
            <a:custGeom>
              <a:avLst/>
              <a:gdLst/>
              <a:ahLst/>
              <a:cxnLst/>
              <a:rect l="l" t="t" r="r" b="b"/>
              <a:pathLst>
                <a:path w="114300" h="608964">
                  <a:moveTo>
                    <a:pt x="38100" y="494665"/>
                  </a:moveTo>
                  <a:lnTo>
                    <a:pt x="0" y="494665"/>
                  </a:lnTo>
                  <a:lnTo>
                    <a:pt x="57150" y="608965"/>
                  </a:lnTo>
                  <a:lnTo>
                    <a:pt x="104775" y="513715"/>
                  </a:lnTo>
                  <a:lnTo>
                    <a:pt x="38100" y="513715"/>
                  </a:lnTo>
                  <a:lnTo>
                    <a:pt x="38100" y="494665"/>
                  </a:lnTo>
                  <a:close/>
                </a:path>
                <a:path w="114300" h="608964">
                  <a:moveTo>
                    <a:pt x="76200" y="0"/>
                  </a:moveTo>
                  <a:lnTo>
                    <a:pt x="38100" y="0"/>
                  </a:lnTo>
                  <a:lnTo>
                    <a:pt x="38100" y="513715"/>
                  </a:lnTo>
                  <a:lnTo>
                    <a:pt x="76200" y="513715"/>
                  </a:lnTo>
                  <a:lnTo>
                    <a:pt x="76200" y="0"/>
                  </a:lnTo>
                  <a:close/>
                </a:path>
                <a:path w="114300" h="608964">
                  <a:moveTo>
                    <a:pt x="114300" y="494665"/>
                  </a:moveTo>
                  <a:lnTo>
                    <a:pt x="76200" y="494665"/>
                  </a:lnTo>
                  <a:lnTo>
                    <a:pt x="76200" y="513715"/>
                  </a:lnTo>
                  <a:lnTo>
                    <a:pt x="104775" y="513715"/>
                  </a:lnTo>
                  <a:lnTo>
                    <a:pt x="114300" y="494665"/>
                  </a:lnTo>
                  <a:close/>
                </a:path>
              </a:pathLst>
            </a:custGeom>
            <a:solidFill>
              <a:srgbClr val="000000"/>
            </a:solidFill>
            <a:ln>
              <a:noFill/>
            </a:ln>
          </p:spPr>
          <p:txBody>
            <a:bodyPr wrap="square" lIns="0" tIns="0" rIns="0" bIns="0" rtlCol="0"/>
            <a:lstStyle/>
            <a:p>
              <a:endParaRPr/>
            </a:p>
          </p:txBody>
        </p:sp>
        <p:sp>
          <p:nvSpPr>
            <p:cNvPr id="8" name="object 8">
              <a:extLst>
                <a:ext uri="{FF2B5EF4-FFF2-40B4-BE49-F238E27FC236}">
                  <a16:creationId xmlns:a16="http://schemas.microsoft.com/office/drawing/2014/main" xmlns="" id="{FDCFC4F0-C4CC-4677-A2AB-ED2769D499E0}"/>
                </a:ext>
              </a:extLst>
            </p:cNvPr>
            <p:cNvSpPr/>
            <p:nvPr/>
          </p:nvSpPr>
          <p:spPr>
            <a:xfrm>
              <a:off x="3046475" y="2525268"/>
              <a:ext cx="1792224" cy="697991"/>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Linear</a:t>
              </a:r>
              <a:br>
                <a:rPr lang="en-US" altLang="zh-CN" sz="2400" spc="-5" dirty="0">
                  <a:solidFill>
                    <a:srgbClr val="FFFFFF"/>
                  </a:solidFill>
                  <a:latin typeface="Calibri"/>
                  <a:cs typeface="Calibri"/>
                </a:rPr>
              </a:br>
              <a:r>
                <a:rPr lang="en-US" altLang="zh-CN" sz="2400" spc="-5" dirty="0">
                  <a:solidFill>
                    <a:srgbClr val="FFFFFF"/>
                  </a:solidFill>
                  <a:latin typeface="Calibri"/>
                  <a:cs typeface="Calibri"/>
                </a:rPr>
                <a:t>Model</a:t>
              </a:r>
            </a:p>
          </p:txBody>
        </p:sp>
        <p:sp>
          <p:nvSpPr>
            <p:cNvPr id="12" name="object 10">
              <a:extLst>
                <a:ext uri="{FF2B5EF4-FFF2-40B4-BE49-F238E27FC236}">
                  <a16:creationId xmlns:a16="http://schemas.microsoft.com/office/drawing/2014/main" xmlns="" id="{1DA06C86-04D0-4C8C-BC2C-845086FC7714}"/>
                </a:ext>
              </a:extLst>
            </p:cNvPr>
            <p:cNvSpPr/>
            <p:nvPr/>
          </p:nvSpPr>
          <p:spPr>
            <a:xfrm>
              <a:off x="2877312" y="3712464"/>
              <a:ext cx="4535805" cy="1461770"/>
            </a:xfrm>
            <a:custGeom>
              <a:avLst/>
              <a:gdLst/>
              <a:ahLst/>
              <a:cxnLst/>
              <a:rect l="l" t="t" r="r" b="b"/>
              <a:pathLst>
                <a:path w="4535805" h="1461770">
                  <a:moveTo>
                    <a:pt x="0" y="1461516"/>
                  </a:moveTo>
                  <a:lnTo>
                    <a:pt x="4535424" y="1461516"/>
                  </a:lnTo>
                  <a:lnTo>
                    <a:pt x="4535424" y="0"/>
                  </a:lnTo>
                  <a:lnTo>
                    <a:pt x="0" y="0"/>
                  </a:lnTo>
                  <a:lnTo>
                    <a:pt x="0" y="1461516"/>
                  </a:lnTo>
                  <a:close/>
                </a:path>
              </a:pathLst>
            </a:custGeom>
            <a:solidFill>
              <a:srgbClr val="BAE18F"/>
            </a:solidFill>
            <a:ln w="6096">
              <a:solidFill>
                <a:srgbClr val="6FAC46"/>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10" name="object 16">
              <a:extLst>
                <a:ext uri="{FF2B5EF4-FFF2-40B4-BE49-F238E27FC236}">
                  <a16:creationId xmlns:a16="http://schemas.microsoft.com/office/drawing/2014/main" xmlns="" id="{D763998B-1D04-408F-B594-CAAF0F3AA6BB}"/>
                </a:ext>
              </a:extLst>
            </p:cNvPr>
            <p:cNvSpPr/>
            <p:nvPr/>
          </p:nvSpPr>
          <p:spPr>
            <a:xfrm>
              <a:off x="3886200" y="3224022"/>
              <a:ext cx="114300" cy="633095"/>
            </a:xfrm>
            <a:custGeom>
              <a:avLst/>
              <a:gdLst/>
              <a:ahLst/>
              <a:cxnLst/>
              <a:rect l="l" t="t" r="r" b="b"/>
              <a:pathLst>
                <a:path w="114300" h="633095">
                  <a:moveTo>
                    <a:pt x="38100" y="518413"/>
                  </a:moveTo>
                  <a:lnTo>
                    <a:pt x="0" y="518413"/>
                  </a:lnTo>
                  <a:lnTo>
                    <a:pt x="57150" y="632713"/>
                  </a:lnTo>
                  <a:lnTo>
                    <a:pt x="104775" y="537463"/>
                  </a:lnTo>
                  <a:lnTo>
                    <a:pt x="38100" y="537463"/>
                  </a:lnTo>
                  <a:lnTo>
                    <a:pt x="38100" y="518413"/>
                  </a:lnTo>
                  <a:close/>
                </a:path>
                <a:path w="114300" h="633095">
                  <a:moveTo>
                    <a:pt x="76200" y="0"/>
                  </a:moveTo>
                  <a:lnTo>
                    <a:pt x="38100" y="0"/>
                  </a:lnTo>
                  <a:lnTo>
                    <a:pt x="38100" y="537463"/>
                  </a:lnTo>
                  <a:lnTo>
                    <a:pt x="76200" y="537463"/>
                  </a:lnTo>
                  <a:lnTo>
                    <a:pt x="76200" y="0"/>
                  </a:lnTo>
                  <a:close/>
                </a:path>
                <a:path w="114300" h="633095">
                  <a:moveTo>
                    <a:pt x="114300" y="518413"/>
                  </a:moveTo>
                  <a:lnTo>
                    <a:pt x="76200" y="518413"/>
                  </a:lnTo>
                  <a:lnTo>
                    <a:pt x="76200" y="537463"/>
                  </a:lnTo>
                  <a:lnTo>
                    <a:pt x="104775" y="537463"/>
                  </a:lnTo>
                  <a:lnTo>
                    <a:pt x="114300" y="518413"/>
                  </a:lnTo>
                  <a:close/>
                </a:path>
              </a:pathLst>
            </a:custGeom>
            <a:solidFill>
              <a:srgbClr val="000000"/>
            </a:solidFill>
          </p:spPr>
          <p:txBody>
            <a:bodyPr wrap="square" lIns="0" tIns="0" rIns="0" bIns="0" rtlCol="0"/>
            <a:lstStyle/>
            <a:p>
              <a:endParaRPr/>
            </a:p>
          </p:txBody>
        </p:sp>
        <p:sp>
          <p:nvSpPr>
            <p:cNvPr id="11" name="object 13">
              <a:extLst>
                <a:ext uri="{FF2B5EF4-FFF2-40B4-BE49-F238E27FC236}">
                  <a16:creationId xmlns:a16="http://schemas.microsoft.com/office/drawing/2014/main" xmlns="" id="{222BA11B-8423-4370-A5AD-7F93BE3F616E}"/>
                </a:ext>
              </a:extLst>
            </p:cNvPr>
            <p:cNvSpPr/>
            <p:nvPr/>
          </p:nvSpPr>
          <p:spPr>
            <a:xfrm>
              <a:off x="3087624" y="3884677"/>
              <a:ext cx="1787652" cy="787907"/>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Deep  Le</a:t>
              </a:r>
              <a:r>
                <a:rPr lang="en-US" altLang="zh-CN" sz="2400" dirty="0">
                  <a:solidFill>
                    <a:srgbClr val="FFFFFF"/>
                  </a:solidFill>
                  <a:latin typeface="Calibri"/>
                  <a:cs typeface="Calibri"/>
                </a:rPr>
                <a:t>arning</a:t>
              </a:r>
              <a:endParaRPr lang="en-US" altLang="zh-CN" sz="2400" dirty="0">
                <a:latin typeface="Calibri"/>
                <a:cs typeface="Calibri"/>
              </a:endParaRPr>
            </a:p>
          </p:txBody>
        </p:sp>
        <p:sp>
          <p:nvSpPr>
            <p:cNvPr id="13" name="object 6">
              <a:extLst>
                <a:ext uri="{FF2B5EF4-FFF2-40B4-BE49-F238E27FC236}">
                  <a16:creationId xmlns:a16="http://schemas.microsoft.com/office/drawing/2014/main" xmlns="" id="{64D34EFB-2C39-4488-A8E1-FBABE3137F92}"/>
                </a:ext>
              </a:extLst>
            </p:cNvPr>
            <p:cNvSpPr txBox="1"/>
            <p:nvPr/>
          </p:nvSpPr>
          <p:spPr>
            <a:xfrm>
              <a:off x="4038600" y="4744212"/>
              <a:ext cx="2438400" cy="382156"/>
            </a:xfrm>
            <a:prstGeom prst="rect">
              <a:avLst/>
            </a:prstGeom>
            <a:ln>
              <a:noFill/>
            </a:ln>
          </p:spPr>
          <p:txBody>
            <a:bodyPr vert="horz" wrap="square" lIns="0" tIns="12700" rIns="0" bIns="0" rtlCol="0">
              <a:spAutoFit/>
            </a:bodyPr>
            <a:lstStyle/>
            <a:p>
              <a:pPr marL="12700">
                <a:spcBef>
                  <a:spcPts val="100"/>
                </a:spcBef>
                <a:buNone/>
              </a:pPr>
              <a:r>
                <a:rPr lang="en-US" altLang="zh-CN" sz="2400" spc="-5" dirty="0">
                  <a:latin typeface="Calibri"/>
                  <a:cs typeface="Calibri"/>
                </a:rPr>
                <a:t>Non-linear</a:t>
              </a:r>
              <a:r>
                <a:rPr lang="en-US" altLang="zh-CN" sz="2400" spc="-65" dirty="0">
                  <a:latin typeface="Calibri"/>
                  <a:cs typeface="Calibri"/>
                </a:rPr>
                <a:t> </a:t>
              </a:r>
              <a:r>
                <a:rPr lang="en-US" altLang="zh-CN" sz="2400" dirty="0">
                  <a:latin typeface="Calibri"/>
                  <a:cs typeface="Calibri"/>
                </a:rPr>
                <a:t>Model</a:t>
              </a:r>
              <a:endParaRPr sz="2400" dirty="0">
                <a:latin typeface="Calibri"/>
                <a:cs typeface="Calibri"/>
              </a:endParaRPr>
            </a:p>
          </p:txBody>
        </p:sp>
        <p:sp>
          <p:nvSpPr>
            <p:cNvPr id="14" name="object 17">
              <a:extLst>
                <a:ext uri="{FF2B5EF4-FFF2-40B4-BE49-F238E27FC236}">
                  <a16:creationId xmlns:a16="http://schemas.microsoft.com/office/drawing/2014/main" xmlns="" id="{62ECB66E-3C9E-4869-8E56-9C2C0A0E5E3B}"/>
                </a:ext>
              </a:extLst>
            </p:cNvPr>
            <p:cNvSpPr/>
            <p:nvPr/>
          </p:nvSpPr>
          <p:spPr>
            <a:xfrm>
              <a:off x="5245608" y="3880106"/>
              <a:ext cx="1993392" cy="787907"/>
            </a:xfrm>
            <a:prstGeom prst="rect">
              <a:avLst/>
            </a:prstGeom>
            <a:blipFill>
              <a:blip r:embed="rId6" cstate="print"/>
              <a:stretch>
                <a:fillRect/>
              </a:stretch>
            </a:blipFill>
            <a:effectLst>
              <a:outerShdw blurRad="50800" dist="38100" dir="2700000" algn="tl" rotWithShape="0">
                <a:prstClr val="black">
                  <a:alpha val="40000"/>
                </a:prstClr>
              </a:outerShdw>
            </a:effectLst>
          </p:spPr>
          <p:txBody>
            <a:bodyPr wrap="square" lIns="0" tIns="0" rIns="0" bIns="0" rtlCol="0"/>
            <a:lstStyle/>
            <a:p>
              <a:pPr algn="ctr">
                <a:buNone/>
              </a:pPr>
              <a:r>
                <a:rPr lang="en-US" altLang="zh-CN" sz="2400" spc="-10" dirty="0">
                  <a:solidFill>
                    <a:srgbClr val="FFFFFF"/>
                  </a:solidFill>
                  <a:latin typeface="Calibri"/>
                  <a:cs typeface="Calibri"/>
                </a:rPr>
                <a:t>SVM,</a:t>
              </a:r>
              <a:r>
                <a:rPr lang="en-US" altLang="zh-CN" sz="2400" spc="-80" dirty="0">
                  <a:solidFill>
                    <a:srgbClr val="FFFFFF"/>
                  </a:solidFill>
                  <a:latin typeface="Calibri"/>
                  <a:cs typeface="Calibri"/>
                </a:rPr>
                <a:t> </a:t>
              </a:r>
              <a:r>
                <a:rPr lang="en-US" altLang="zh-CN" sz="2400" spc="-5" dirty="0">
                  <a:solidFill>
                    <a:srgbClr val="FFFFFF"/>
                  </a:solidFill>
                  <a:latin typeface="Calibri"/>
                  <a:cs typeface="Calibri"/>
                </a:rPr>
                <a:t>decision  </a:t>
              </a:r>
              <a:r>
                <a:rPr lang="en-US" altLang="zh-CN" sz="2400" spc="-10" dirty="0">
                  <a:solidFill>
                    <a:srgbClr val="FFFFFF"/>
                  </a:solidFill>
                  <a:latin typeface="Calibri"/>
                  <a:cs typeface="Calibri"/>
                </a:rPr>
                <a:t>tree, </a:t>
              </a:r>
              <a:r>
                <a:rPr lang="en-US" altLang="zh-CN" sz="2400" spc="-5" dirty="0">
                  <a:solidFill>
                    <a:srgbClr val="FFFFFF"/>
                  </a:solidFill>
                  <a:latin typeface="Calibri"/>
                  <a:cs typeface="Calibri"/>
                </a:rPr>
                <a:t>K-NN</a:t>
              </a:r>
              <a:r>
                <a:rPr lang="en-US" altLang="zh-CN" sz="2400" spc="-40" dirty="0">
                  <a:solidFill>
                    <a:srgbClr val="FFFFFF"/>
                  </a:solidFill>
                  <a:latin typeface="Calibri"/>
                  <a:cs typeface="Calibri"/>
                </a:rPr>
                <a:t> </a:t>
              </a:r>
              <a:r>
                <a:rPr lang="en-US" altLang="zh-CN" sz="2400" dirty="0">
                  <a:solidFill>
                    <a:srgbClr val="FFFFFF"/>
                  </a:solidFill>
                  <a:latin typeface="Calibri"/>
                  <a:cs typeface="Calibri"/>
                </a:rPr>
                <a:t>…</a:t>
              </a:r>
              <a:endParaRPr lang="en-US" altLang="zh-CN" sz="2400" dirty="0">
                <a:latin typeface="Calibri"/>
                <a:cs typeface="Calibri"/>
              </a:endParaRPr>
            </a:p>
            <a:p>
              <a:pPr algn="ctr">
                <a:buNone/>
              </a:pPr>
              <a:endParaRPr dirty="0"/>
            </a:p>
          </p:txBody>
        </p:sp>
        <p:sp>
          <p:nvSpPr>
            <p:cNvPr id="16" name="矩形 15">
              <a:extLst>
                <a:ext uri="{FF2B5EF4-FFF2-40B4-BE49-F238E27FC236}">
                  <a16:creationId xmlns:a16="http://schemas.microsoft.com/office/drawing/2014/main" xmlns="" id="{31050CF2-0F26-4E7F-9935-519233E3261E}"/>
                </a:ext>
              </a:extLst>
            </p:cNvPr>
            <p:cNvSpPr/>
            <p:nvPr/>
          </p:nvSpPr>
          <p:spPr bwMode="auto">
            <a:xfrm>
              <a:off x="5562600" y="1044711"/>
              <a:ext cx="4671133" cy="22887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290830" indent="-290830"/>
              <a:endParaRPr lang="zh-CN" altLang="en-US" dirty="0"/>
            </a:p>
          </p:txBody>
        </p:sp>
        <p:sp>
          <p:nvSpPr>
            <p:cNvPr id="3" name="矩形 2">
              <a:extLst>
                <a:ext uri="{FF2B5EF4-FFF2-40B4-BE49-F238E27FC236}">
                  <a16:creationId xmlns:a16="http://schemas.microsoft.com/office/drawing/2014/main" xmlns="" id="{88E42B56-80E4-4837-AF2B-D7132E8A4FD8}"/>
                </a:ext>
              </a:extLst>
            </p:cNvPr>
            <p:cNvSpPr/>
            <p:nvPr/>
          </p:nvSpPr>
          <p:spPr>
            <a:xfrm>
              <a:off x="4800600" y="5704363"/>
              <a:ext cx="3108030" cy="523220"/>
            </a:xfrm>
            <a:prstGeom prst="rect">
              <a:avLst/>
            </a:prstGeom>
          </p:spPr>
          <p:txBody>
            <a:bodyPr wrap="none">
              <a:spAutoFit/>
            </a:bodyPr>
            <a:lstStyle/>
            <a:p>
              <a:pPr>
                <a:spcBef>
                  <a:spcPts val="1410"/>
                </a:spcBef>
                <a:buNone/>
              </a:pPr>
              <a:r>
                <a:rPr lang="en-US" altLang="zh-CN" spc="-5" dirty="0">
                  <a:latin typeface="Calibri"/>
                  <a:cs typeface="Calibri"/>
                </a:rPr>
                <a:t>Supervised</a:t>
              </a:r>
              <a:r>
                <a:rPr lang="en-US" altLang="zh-CN" spc="-15" dirty="0">
                  <a:latin typeface="Calibri"/>
                  <a:cs typeface="Calibri"/>
                </a:rPr>
                <a:t> </a:t>
              </a:r>
              <a:r>
                <a:rPr lang="en-US" altLang="zh-CN" spc="-5" dirty="0">
                  <a:latin typeface="Calibri"/>
                  <a:cs typeface="Calibri"/>
                </a:rPr>
                <a:t>Learning</a:t>
              </a:r>
              <a:endParaRPr lang="en-US" altLang="zh-CN" dirty="0">
                <a:latin typeface="Calibri"/>
                <a:cs typeface="Calibri"/>
              </a:endParaRPr>
            </a:p>
          </p:txBody>
        </p:sp>
        <p:sp>
          <p:nvSpPr>
            <p:cNvPr id="17" name="矩形 16">
              <a:extLst>
                <a:ext uri="{FF2B5EF4-FFF2-40B4-BE49-F238E27FC236}">
                  <a16:creationId xmlns:a16="http://schemas.microsoft.com/office/drawing/2014/main" xmlns="" id="{C441E01D-AC40-4BD2-8896-4F296AC0D98B}"/>
                </a:ext>
              </a:extLst>
            </p:cNvPr>
            <p:cNvSpPr/>
            <p:nvPr/>
          </p:nvSpPr>
          <p:spPr bwMode="auto">
            <a:xfrm>
              <a:off x="5768341" y="914401"/>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algn="ctr">
                <a:lnSpc>
                  <a:spcPts val="3200"/>
                </a:lnSpc>
                <a:spcBef>
                  <a:spcPts val="1165"/>
                </a:spcBef>
                <a:buNone/>
              </a:pPr>
              <a:r>
                <a:rPr lang="en-US" altLang="zh-CN" sz="2400" spc="-15" dirty="0">
                  <a:latin typeface="Calibri"/>
                  <a:cs typeface="Calibri"/>
                </a:rPr>
                <a:t>Semi-supervised</a:t>
              </a:r>
            </a:p>
            <a:p>
              <a:pPr marL="2540" algn="ctr">
                <a:lnSpc>
                  <a:spcPts val="3200"/>
                </a:lnSpc>
                <a:spcBef>
                  <a:spcPts val="5"/>
                </a:spcBef>
                <a:buNone/>
              </a:pPr>
              <a:r>
                <a:rPr lang="en-US" altLang="zh-CN" sz="2400" spc="-15" dirty="0">
                  <a:latin typeface="Calibri"/>
                  <a:cs typeface="Calibri"/>
                </a:rPr>
                <a:t>Learning</a:t>
              </a:r>
            </a:p>
          </p:txBody>
        </p:sp>
        <p:sp>
          <p:nvSpPr>
            <p:cNvPr id="18" name="矩形 17">
              <a:extLst>
                <a:ext uri="{FF2B5EF4-FFF2-40B4-BE49-F238E27FC236}">
                  <a16:creationId xmlns:a16="http://schemas.microsoft.com/office/drawing/2014/main" xmlns="" id="{399280CC-788C-4D1E-850D-76CCFD5FDE64}"/>
                </a:ext>
              </a:extLst>
            </p:cNvPr>
            <p:cNvSpPr/>
            <p:nvPr/>
          </p:nvSpPr>
          <p:spPr bwMode="auto">
            <a:xfrm>
              <a:off x="8229601" y="914401"/>
              <a:ext cx="215330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449580" marR="438784">
                <a:lnSpc>
                  <a:spcPts val="3200"/>
                </a:lnSpc>
                <a:spcBef>
                  <a:spcPts val="1165"/>
                </a:spcBef>
                <a:buNone/>
              </a:pPr>
              <a:r>
                <a:rPr lang="en-US" altLang="zh-CN" sz="2400" spc="-40" dirty="0">
                  <a:latin typeface="Calibri"/>
                  <a:cs typeface="Calibri"/>
                </a:rPr>
                <a:t>Transfer  </a:t>
              </a:r>
              <a:r>
                <a:rPr lang="en-US" altLang="zh-CN" sz="2400" spc="-15" dirty="0">
                  <a:latin typeface="Calibri"/>
                  <a:cs typeface="Calibri"/>
                </a:rPr>
                <a:t>Learning</a:t>
              </a:r>
            </a:p>
          </p:txBody>
        </p:sp>
        <p:sp>
          <p:nvSpPr>
            <p:cNvPr id="21" name="矩形 20">
              <a:extLst>
                <a:ext uri="{FF2B5EF4-FFF2-40B4-BE49-F238E27FC236}">
                  <a16:creationId xmlns:a16="http://schemas.microsoft.com/office/drawing/2014/main" xmlns="" id="{289BD41B-5927-4377-B2AA-D52A94226BCF}"/>
                </a:ext>
              </a:extLst>
            </p:cNvPr>
            <p:cNvSpPr/>
            <p:nvPr/>
          </p:nvSpPr>
          <p:spPr bwMode="auto">
            <a:xfrm>
              <a:off x="8056902" y="4274058"/>
              <a:ext cx="2001982" cy="810756"/>
            </a:xfrm>
            <a:prstGeom prst="rect">
              <a:avLst/>
            </a:prstGeom>
            <a:solidFill>
              <a:srgbClr val="F5B093"/>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7810" marR="249554">
                <a:spcBef>
                  <a:spcPts val="1150"/>
                </a:spcBef>
                <a:buNone/>
              </a:pPr>
              <a:r>
                <a:rPr lang="en-US" altLang="zh-CN" sz="2400" spc="-5" dirty="0">
                  <a:latin typeface="Calibri"/>
                  <a:cs typeface="Calibri"/>
                </a:rPr>
                <a:t>Stru</a:t>
              </a:r>
              <a:r>
                <a:rPr lang="en-US" altLang="zh-CN" sz="2400" spc="5" dirty="0">
                  <a:latin typeface="Calibri"/>
                  <a:cs typeface="Calibri"/>
                </a:rPr>
                <a:t>c</a:t>
              </a:r>
              <a:r>
                <a:rPr lang="en-US" altLang="zh-CN" sz="2400" dirty="0">
                  <a:latin typeface="Calibri"/>
                  <a:cs typeface="Calibri"/>
                </a:rPr>
                <a:t>tu</a:t>
              </a:r>
              <a:r>
                <a:rPr lang="en-US" altLang="zh-CN" sz="2400" spc="-35" dirty="0">
                  <a:latin typeface="Calibri"/>
                  <a:cs typeface="Calibri"/>
                </a:rPr>
                <a:t>r</a:t>
              </a:r>
              <a:r>
                <a:rPr lang="en-US" altLang="zh-CN" sz="2400" dirty="0">
                  <a:latin typeface="Calibri"/>
                  <a:cs typeface="Calibri"/>
                </a:rPr>
                <a:t>ed </a:t>
              </a:r>
              <a:r>
                <a:rPr lang="en-US" altLang="zh-CN" sz="2400" spc="-5" dirty="0">
                  <a:latin typeface="Calibri"/>
                  <a:cs typeface="Calibri"/>
                </a:rPr>
                <a:t>Learning</a:t>
              </a:r>
              <a:endParaRPr lang="en-US" altLang="zh-CN" sz="2400" dirty="0">
                <a:latin typeface="Calibri"/>
                <a:cs typeface="Calibri"/>
              </a:endParaRPr>
            </a:p>
          </p:txBody>
        </p:sp>
        <p:sp>
          <p:nvSpPr>
            <p:cNvPr id="22" name="object 25">
              <a:extLst>
                <a:ext uri="{FF2B5EF4-FFF2-40B4-BE49-F238E27FC236}">
                  <a16:creationId xmlns:a16="http://schemas.microsoft.com/office/drawing/2014/main" xmlns="" id="{86F63869-477B-4B3D-AFBC-6ADBCBD0BF3D}"/>
                </a:ext>
              </a:extLst>
            </p:cNvPr>
            <p:cNvSpPr/>
            <p:nvPr/>
          </p:nvSpPr>
          <p:spPr>
            <a:xfrm>
              <a:off x="7430526" y="4571999"/>
              <a:ext cx="608966" cy="114300"/>
            </a:xfrm>
            <a:custGeom>
              <a:avLst/>
              <a:gdLst/>
              <a:ahLst/>
              <a:cxnLst/>
              <a:rect l="l" t="t" r="r" b="b"/>
              <a:pathLst>
                <a:path w="608964" h="114300">
                  <a:moveTo>
                    <a:pt x="494665" y="0"/>
                  </a:moveTo>
                  <a:lnTo>
                    <a:pt x="494665" y="114300"/>
                  </a:lnTo>
                  <a:lnTo>
                    <a:pt x="570865" y="76200"/>
                  </a:lnTo>
                  <a:lnTo>
                    <a:pt x="513715" y="76200"/>
                  </a:lnTo>
                  <a:lnTo>
                    <a:pt x="513715" y="38100"/>
                  </a:lnTo>
                  <a:lnTo>
                    <a:pt x="570865" y="38100"/>
                  </a:lnTo>
                  <a:lnTo>
                    <a:pt x="494665" y="0"/>
                  </a:lnTo>
                  <a:close/>
                </a:path>
                <a:path w="608964" h="114300">
                  <a:moveTo>
                    <a:pt x="494665" y="38100"/>
                  </a:moveTo>
                  <a:lnTo>
                    <a:pt x="0" y="38100"/>
                  </a:lnTo>
                  <a:lnTo>
                    <a:pt x="0" y="76200"/>
                  </a:lnTo>
                  <a:lnTo>
                    <a:pt x="494665" y="76200"/>
                  </a:lnTo>
                  <a:lnTo>
                    <a:pt x="494665" y="38100"/>
                  </a:lnTo>
                  <a:close/>
                </a:path>
                <a:path w="608964" h="114300">
                  <a:moveTo>
                    <a:pt x="570865" y="38100"/>
                  </a:moveTo>
                  <a:lnTo>
                    <a:pt x="513715" y="38100"/>
                  </a:lnTo>
                  <a:lnTo>
                    <a:pt x="513715" y="76200"/>
                  </a:lnTo>
                  <a:lnTo>
                    <a:pt x="570865" y="76200"/>
                  </a:lnTo>
                  <a:lnTo>
                    <a:pt x="608965" y="57150"/>
                  </a:lnTo>
                  <a:lnTo>
                    <a:pt x="570865" y="38100"/>
                  </a:lnTo>
                  <a:close/>
                </a:path>
              </a:pathLst>
            </a:custGeom>
            <a:solidFill>
              <a:srgbClr val="000000"/>
            </a:solidFill>
          </p:spPr>
          <p:txBody>
            <a:bodyPr wrap="square" lIns="0" tIns="0" rIns="0" bIns="0" rtlCol="0"/>
            <a:lstStyle/>
            <a:p>
              <a:pPr>
                <a:buNone/>
              </a:pPr>
              <a:endParaRPr/>
            </a:p>
          </p:txBody>
        </p:sp>
        <p:sp>
          <p:nvSpPr>
            <p:cNvPr id="23" name="矩形 22">
              <a:extLst>
                <a:ext uri="{FF2B5EF4-FFF2-40B4-BE49-F238E27FC236}">
                  <a16:creationId xmlns:a16="http://schemas.microsoft.com/office/drawing/2014/main" xmlns="" id="{5D51E524-09C3-479B-ACCA-2A2887E28E7F}"/>
                </a:ext>
              </a:extLst>
            </p:cNvPr>
            <p:cNvSpPr/>
            <p:nvPr/>
          </p:nvSpPr>
          <p:spPr bwMode="auto">
            <a:xfrm>
              <a:off x="5791201" y="2184656"/>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marR="137160" algn="ctr">
                <a:lnSpc>
                  <a:spcPts val="3200"/>
                </a:lnSpc>
                <a:spcBef>
                  <a:spcPts val="1200"/>
                </a:spcBef>
                <a:buNone/>
              </a:pPr>
              <a:r>
                <a:rPr lang="en-US" altLang="zh-CN" sz="2400" spc="-15" dirty="0">
                  <a:latin typeface="Calibri"/>
                  <a:cs typeface="Calibri"/>
                </a:rPr>
                <a:t>Unsupervised  Learning</a:t>
              </a:r>
            </a:p>
          </p:txBody>
        </p:sp>
        <p:sp>
          <p:nvSpPr>
            <p:cNvPr id="24" name="矩形 23">
              <a:extLst>
                <a:ext uri="{FF2B5EF4-FFF2-40B4-BE49-F238E27FC236}">
                  <a16:creationId xmlns:a16="http://schemas.microsoft.com/office/drawing/2014/main" xmlns="" id="{A6EDCFB2-40A0-46E8-A112-F873408A93F4}"/>
                </a:ext>
              </a:extLst>
            </p:cNvPr>
            <p:cNvSpPr/>
            <p:nvPr/>
          </p:nvSpPr>
          <p:spPr bwMode="auto">
            <a:xfrm>
              <a:off x="8229601" y="2184656"/>
              <a:ext cx="215330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algn="ctr">
                <a:spcBef>
                  <a:spcPts val="1175"/>
                </a:spcBef>
                <a:buNone/>
              </a:pPr>
              <a:r>
                <a:rPr lang="en-US" altLang="zh-CN" sz="2400" spc="-15" dirty="0">
                  <a:latin typeface="Calibri"/>
                  <a:cs typeface="Calibri"/>
                </a:rPr>
                <a:t>Reinforcement</a:t>
              </a:r>
              <a:endParaRPr lang="en-US" altLang="zh-CN" sz="2400" dirty="0">
                <a:latin typeface="Calibri"/>
                <a:cs typeface="Calibri"/>
              </a:endParaRPr>
            </a:p>
            <a:p>
              <a:pPr marL="2540" algn="ctr">
                <a:buNone/>
              </a:pPr>
              <a:r>
                <a:rPr lang="en-US" altLang="zh-CN" sz="2400" spc="-5" dirty="0">
                  <a:latin typeface="Calibri"/>
                  <a:cs typeface="Calibri"/>
                </a:rPr>
                <a:t>Learning</a:t>
              </a:r>
              <a:endParaRPr lang="en-US" altLang="zh-CN" sz="2400" dirty="0">
                <a:latin typeface="Calibri"/>
                <a:cs typeface="Calibri"/>
              </a:endParaRPr>
            </a:p>
          </p:txBody>
        </p:sp>
      </p:grpSp>
      <p:sp>
        <p:nvSpPr>
          <p:cNvPr id="25" name="object 31">
            <a:extLst>
              <a:ext uri="{FF2B5EF4-FFF2-40B4-BE49-F238E27FC236}">
                <a16:creationId xmlns:a16="http://schemas.microsoft.com/office/drawing/2014/main" xmlns="" id="{BF1B76EA-84F1-49C8-ABC5-F0592587E20F}"/>
              </a:ext>
            </a:extLst>
          </p:cNvPr>
          <p:cNvSpPr/>
          <p:nvPr/>
        </p:nvSpPr>
        <p:spPr>
          <a:xfrm>
            <a:off x="5605271" y="217934"/>
            <a:ext cx="475488" cy="373379"/>
          </a:xfrm>
          <a:prstGeom prst="rect">
            <a:avLst/>
          </a:prstGeom>
          <a:blipFill>
            <a:blip r:embed="rId7" cstate="print"/>
            <a:stretch>
              <a:fillRect/>
            </a:stretch>
          </a:blipFill>
        </p:spPr>
        <p:txBody>
          <a:bodyPr wrap="square" lIns="0" tIns="0" rIns="0" bIns="0" rtlCol="0"/>
          <a:lstStyle/>
          <a:p>
            <a:pPr>
              <a:buNone/>
            </a:pPr>
            <a:endParaRPr/>
          </a:p>
        </p:txBody>
      </p:sp>
      <p:sp>
        <p:nvSpPr>
          <p:cNvPr id="26" name="object 33">
            <a:extLst>
              <a:ext uri="{FF2B5EF4-FFF2-40B4-BE49-F238E27FC236}">
                <a16:creationId xmlns:a16="http://schemas.microsoft.com/office/drawing/2014/main" xmlns="" id="{69821EE0-FBED-4261-9B46-078B0B9EE4DE}"/>
              </a:ext>
            </a:extLst>
          </p:cNvPr>
          <p:cNvSpPr/>
          <p:nvPr/>
        </p:nvSpPr>
        <p:spPr>
          <a:xfrm>
            <a:off x="7363967" y="210312"/>
            <a:ext cx="562356" cy="399288"/>
          </a:xfrm>
          <a:prstGeom prst="rect">
            <a:avLst/>
          </a:prstGeom>
          <a:blipFill>
            <a:blip r:embed="rId8" cstate="print"/>
            <a:stretch>
              <a:fillRect/>
            </a:stretch>
          </a:blipFill>
        </p:spPr>
        <p:txBody>
          <a:bodyPr wrap="square" lIns="0" tIns="0" rIns="0" bIns="0" rtlCol="0"/>
          <a:lstStyle/>
          <a:p>
            <a:pPr>
              <a:buNone/>
            </a:pPr>
            <a:endParaRPr/>
          </a:p>
        </p:txBody>
      </p:sp>
      <p:sp>
        <p:nvSpPr>
          <p:cNvPr id="27" name="object 34">
            <a:extLst>
              <a:ext uri="{FF2B5EF4-FFF2-40B4-BE49-F238E27FC236}">
                <a16:creationId xmlns:a16="http://schemas.microsoft.com/office/drawing/2014/main" xmlns="" id="{79BB5798-85F0-47F8-A7D1-F61768D32741}"/>
              </a:ext>
            </a:extLst>
          </p:cNvPr>
          <p:cNvSpPr/>
          <p:nvPr/>
        </p:nvSpPr>
        <p:spPr>
          <a:xfrm>
            <a:off x="8779764" y="204217"/>
            <a:ext cx="573024" cy="387096"/>
          </a:xfrm>
          <a:prstGeom prst="rect">
            <a:avLst/>
          </a:prstGeom>
          <a:blipFill>
            <a:blip r:embed="rId9" cstate="print"/>
            <a:stretch>
              <a:fillRect/>
            </a:stretch>
          </a:blipFill>
        </p:spPr>
        <p:txBody>
          <a:bodyPr wrap="square" lIns="0" tIns="0" rIns="0" bIns="0" rtlCol="0"/>
          <a:lstStyle/>
          <a:p>
            <a:pPr>
              <a:buNone/>
            </a:pPr>
            <a:endParaRPr/>
          </a:p>
        </p:txBody>
      </p:sp>
      <p:sp>
        <p:nvSpPr>
          <p:cNvPr id="28" name="object 36">
            <a:extLst>
              <a:ext uri="{FF2B5EF4-FFF2-40B4-BE49-F238E27FC236}">
                <a16:creationId xmlns:a16="http://schemas.microsoft.com/office/drawing/2014/main" xmlns="" id="{552EC852-7B74-420B-A10A-E7533C45132B}"/>
              </a:ext>
            </a:extLst>
          </p:cNvPr>
          <p:cNvSpPr txBox="1"/>
          <p:nvPr/>
        </p:nvSpPr>
        <p:spPr>
          <a:xfrm>
            <a:off x="6152769" y="186056"/>
            <a:ext cx="1069340" cy="382156"/>
          </a:xfrm>
          <a:prstGeom prst="rect">
            <a:avLst/>
          </a:prstGeom>
        </p:spPr>
        <p:txBody>
          <a:bodyPr vert="horz" wrap="square" lIns="0" tIns="12700" rIns="0" bIns="0" rtlCol="0">
            <a:spAutoFit/>
          </a:bodyPr>
          <a:lstStyle/>
          <a:p>
            <a:pPr marL="12700">
              <a:spcBef>
                <a:spcPts val="100"/>
              </a:spcBef>
              <a:buNone/>
            </a:pPr>
            <a:r>
              <a:rPr sz="2400" spc="-5" dirty="0">
                <a:latin typeface="Calibri"/>
                <a:cs typeface="Calibri"/>
              </a:rPr>
              <a:t>scenario</a:t>
            </a:r>
            <a:endParaRPr sz="2400" dirty="0">
              <a:latin typeface="Calibri"/>
              <a:cs typeface="Calibri"/>
            </a:endParaRPr>
          </a:p>
        </p:txBody>
      </p:sp>
      <p:sp>
        <p:nvSpPr>
          <p:cNvPr id="29" name="object 37">
            <a:extLst>
              <a:ext uri="{FF2B5EF4-FFF2-40B4-BE49-F238E27FC236}">
                <a16:creationId xmlns:a16="http://schemas.microsoft.com/office/drawing/2014/main" xmlns="" id="{710861D3-8EA3-42E4-A9AB-72377297A505}"/>
              </a:ext>
            </a:extLst>
          </p:cNvPr>
          <p:cNvSpPr txBox="1"/>
          <p:nvPr/>
        </p:nvSpPr>
        <p:spPr>
          <a:xfrm>
            <a:off x="9433686" y="198502"/>
            <a:ext cx="1003300" cy="382156"/>
          </a:xfrm>
          <a:prstGeom prst="rect">
            <a:avLst/>
          </a:prstGeom>
        </p:spPr>
        <p:txBody>
          <a:bodyPr vert="horz" wrap="square" lIns="0" tIns="12700" rIns="0" bIns="0" rtlCol="0">
            <a:spAutoFit/>
          </a:bodyPr>
          <a:lstStyle/>
          <a:p>
            <a:pPr marL="12700">
              <a:spcBef>
                <a:spcPts val="100"/>
              </a:spcBef>
              <a:buNone/>
            </a:pPr>
            <a:r>
              <a:rPr sz="2400" dirty="0">
                <a:latin typeface="Calibri"/>
                <a:cs typeface="Calibri"/>
              </a:rPr>
              <a:t>meth</a:t>
            </a:r>
            <a:r>
              <a:rPr sz="2400" spc="-10" dirty="0">
                <a:latin typeface="Calibri"/>
                <a:cs typeface="Calibri"/>
              </a:rPr>
              <a:t>o</a:t>
            </a:r>
            <a:r>
              <a:rPr sz="2400" dirty="0">
                <a:latin typeface="Calibri"/>
                <a:cs typeface="Calibri"/>
              </a:rPr>
              <a:t>d</a:t>
            </a:r>
            <a:endParaRPr sz="2400">
              <a:latin typeface="Calibri"/>
              <a:cs typeface="Calibri"/>
            </a:endParaRPr>
          </a:p>
        </p:txBody>
      </p:sp>
      <p:sp>
        <p:nvSpPr>
          <p:cNvPr id="30" name="object 38">
            <a:extLst>
              <a:ext uri="{FF2B5EF4-FFF2-40B4-BE49-F238E27FC236}">
                <a16:creationId xmlns:a16="http://schemas.microsoft.com/office/drawing/2014/main" xmlns="" id="{07EB2D9D-87AB-4914-8098-182531318F1C}"/>
              </a:ext>
            </a:extLst>
          </p:cNvPr>
          <p:cNvSpPr txBox="1">
            <a:spLocks/>
          </p:cNvSpPr>
          <p:nvPr/>
        </p:nvSpPr>
        <p:spPr bwMode="auto">
          <a:xfrm>
            <a:off x="8026401" y="202375"/>
            <a:ext cx="528955" cy="38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b" anchorCtr="0" compatLnSpc="1">
            <a:spAutoFit/>
          </a:bodyPr>
          <a:lstStyle>
            <a:lvl1pPr algn="l" rtl="0" eaLnBrk="0" fontAlgn="base" hangingPunct="0">
              <a:lnSpc>
                <a:spcPct val="85000"/>
              </a:lnSpc>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2pPr>
            <a:lvl3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3pPr>
            <a:lvl4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4pPr>
            <a:lvl5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5pPr>
            <a:lvl6pPr marL="457200" algn="l" rtl="0" fontAlgn="base">
              <a:lnSpc>
                <a:spcPct val="85000"/>
              </a:lnSpc>
              <a:spcBef>
                <a:spcPct val="0"/>
              </a:spcBef>
              <a:spcAft>
                <a:spcPct val="0"/>
              </a:spcAft>
              <a:defRPr sz="2400" b="1">
                <a:solidFill>
                  <a:schemeClr val="accent1"/>
                </a:solidFill>
                <a:latin typeface="Arial" panose="020B0604020202020204" pitchFamily="34" charset="0"/>
              </a:defRPr>
            </a:lvl6pPr>
            <a:lvl7pPr marL="914400" algn="l" rtl="0" fontAlgn="base">
              <a:lnSpc>
                <a:spcPct val="85000"/>
              </a:lnSpc>
              <a:spcBef>
                <a:spcPct val="0"/>
              </a:spcBef>
              <a:spcAft>
                <a:spcPct val="0"/>
              </a:spcAft>
              <a:defRPr sz="2400" b="1">
                <a:solidFill>
                  <a:schemeClr val="accent1"/>
                </a:solidFill>
                <a:latin typeface="Arial" panose="020B0604020202020204" pitchFamily="34" charset="0"/>
              </a:defRPr>
            </a:lvl7pPr>
            <a:lvl8pPr marL="1371600" algn="l" rtl="0" fontAlgn="base">
              <a:lnSpc>
                <a:spcPct val="85000"/>
              </a:lnSpc>
              <a:spcBef>
                <a:spcPct val="0"/>
              </a:spcBef>
              <a:spcAft>
                <a:spcPct val="0"/>
              </a:spcAft>
              <a:defRPr sz="2400" b="1">
                <a:solidFill>
                  <a:schemeClr val="accent1"/>
                </a:solidFill>
                <a:latin typeface="Arial" panose="020B0604020202020204" pitchFamily="34" charset="0"/>
              </a:defRPr>
            </a:lvl8pPr>
            <a:lvl9pPr marL="1828800" algn="l" rtl="0" fontAlgn="base">
              <a:lnSpc>
                <a:spcPct val="85000"/>
              </a:lnSpc>
              <a:spcBef>
                <a:spcPct val="0"/>
              </a:spcBef>
              <a:spcAft>
                <a:spcPct val="0"/>
              </a:spcAft>
              <a:defRPr sz="2400" b="1">
                <a:solidFill>
                  <a:schemeClr val="accent1"/>
                </a:solidFill>
                <a:latin typeface="Arial" panose="020B0604020202020204" pitchFamily="34" charset="0"/>
              </a:defRPr>
            </a:lvl9pPr>
          </a:lstStyle>
          <a:p>
            <a:pPr marL="12700">
              <a:lnSpc>
                <a:spcPct val="100000"/>
              </a:lnSpc>
              <a:spcBef>
                <a:spcPts val="100"/>
              </a:spcBef>
              <a:buClrTx/>
              <a:buSzTx/>
              <a:buNone/>
            </a:pPr>
            <a:r>
              <a:rPr lang="en-US" sz="2400" b="0" kern="0" spc="-25">
                <a:latin typeface="Calibri"/>
                <a:cs typeface="Calibri"/>
              </a:rPr>
              <a:t>t</a:t>
            </a:r>
            <a:r>
              <a:rPr lang="en-US" sz="2400" b="0" kern="0">
                <a:latin typeface="Calibri"/>
                <a:cs typeface="Calibri"/>
              </a:rPr>
              <a:t>ask</a:t>
            </a:r>
            <a:endParaRPr lang="en-US" sz="2400" kern="0">
              <a:latin typeface="Calibri"/>
              <a:cs typeface="Calibri"/>
            </a:endParaRPr>
          </a:p>
        </p:txBody>
      </p:sp>
    </p:spTree>
    <p:extLst>
      <p:ext uri="{BB962C8B-B14F-4D97-AF65-F5344CB8AC3E}">
        <p14:creationId xmlns:p14="http://schemas.microsoft.com/office/powerpoint/2010/main" val="15794256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36822" y="62363"/>
            <a:ext cx="7848600" cy="592022"/>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lang="en-US" altLang="zh-TW" sz="3200" spc="-5" dirty="0">
                <a:latin typeface="微软雅黑" panose="020B0503020204020204" pitchFamily="34" charset="-122"/>
                <a:ea typeface="微软雅黑" panose="020B0503020204020204" pitchFamily="34" charset="-122"/>
              </a:rPr>
              <a:t>Regression (</a:t>
            </a:r>
            <a:r>
              <a:rPr lang="zh-CN" altLang="en-US" sz="3200" spc="-5" dirty="0">
                <a:latin typeface="微软雅黑" panose="020B0503020204020204" pitchFamily="34" charset="-122"/>
                <a:ea typeface="微软雅黑" panose="020B0503020204020204" pitchFamily="34" charset="-122"/>
              </a:rPr>
              <a:t>回归</a:t>
            </a:r>
            <a:r>
              <a:rPr lang="en-US" altLang="zh-TW" sz="3200" spc="-5" dirty="0">
                <a:latin typeface="微软雅黑" panose="020B0503020204020204" pitchFamily="34" charset="-122"/>
                <a:ea typeface="微软雅黑" panose="020B0503020204020204" pitchFamily="34" charset="-122"/>
              </a:rPr>
              <a:t>)</a:t>
            </a:r>
            <a:endParaRPr lang="zh-TW" altLang="en-US" sz="3200" spc="-5"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34" name="文字方塊 30">
                <a:extLst>
                  <a:ext uri="{FF2B5EF4-FFF2-40B4-BE49-F238E27FC236}">
                    <a16:creationId xmlns:a16="http://schemas.microsoft.com/office/drawing/2014/main" xmlns="" id="{4A24EB98-ED15-4F5B-9EC3-BD1402C2212D}"/>
                  </a:ext>
                </a:extLst>
              </p:cNvPr>
              <p:cNvSpPr txBox="1"/>
              <p:nvPr/>
            </p:nvSpPr>
            <p:spPr>
              <a:xfrm>
                <a:off x="6172751" y="914400"/>
                <a:ext cx="3733249" cy="830997"/>
              </a:xfrm>
              <a:prstGeom prst="rect">
                <a:avLst/>
              </a:prstGeom>
              <a:noFill/>
            </p:spPr>
            <p:txBody>
              <a:bodyPr wrap="square" rtlCol="0">
                <a:spAutoFit/>
              </a:bodyPr>
              <a:lstStyle/>
              <a:p>
                <a:pPr algn="ctr">
                  <a:buNone/>
                </a:pPr>
                <a:r>
                  <a:rPr lang="en-US" altLang="zh-TW" sz="2400" dirty="0"/>
                  <a:t>The output of the target function </a:t>
                </a:r>
                <a14:m>
                  <m:oMath xmlns:m="http://schemas.openxmlformats.org/officeDocument/2006/math">
                    <m:r>
                      <a:rPr lang="en-US" altLang="zh-TW" sz="2400" b="0" i="1" smtClean="0">
                        <a:latin typeface="Cambria Math" panose="02040503050406030204" pitchFamily="18" charset="0"/>
                      </a:rPr>
                      <m:t>𝑓</m:t>
                    </m:r>
                  </m:oMath>
                </a14:m>
                <a:r>
                  <a:rPr lang="en-US" altLang="zh-TW" sz="2400" dirty="0"/>
                  <a:t> is “scalar”.</a:t>
                </a:r>
                <a:endParaRPr lang="zh-TW" altLang="en-US" sz="2400" dirty="0"/>
              </a:p>
            </p:txBody>
          </p:sp>
        </mc:Choice>
        <mc:Fallback xmlns="">
          <p:sp>
            <p:nvSpPr>
              <p:cNvPr id="34" name="文字方塊 30">
                <a:extLst>
                  <a:ext uri="{FF2B5EF4-FFF2-40B4-BE49-F238E27FC236}">
                    <a16:creationId xmlns:a16="http://schemas.microsoft.com/office/drawing/2014/main" id="{4A24EB98-ED15-4F5B-9EC3-BD1402C2212D}"/>
                  </a:ext>
                </a:extLst>
              </p:cNvPr>
              <p:cNvSpPr txBox="1">
                <a:spLocks noRot="1" noChangeAspect="1" noMove="1" noResize="1" noEditPoints="1" noAdjustHandles="1" noChangeArrowheads="1" noChangeShapeType="1" noTextEdit="1"/>
              </p:cNvSpPr>
              <p:nvPr/>
            </p:nvSpPr>
            <p:spPr>
              <a:xfrm>
                <a:off x="6172751" y="914400"/>
                <a:ext cx="3733249" cy="830997"/>
              </a:xfrm>
              <a:prstGeom prst="rect">
                <a:avLst/>
              </a:prstGeom>
              <a:blipFill>
                <a:blip r:embed="rId3"/>
                <a:stretch>
                  <a:fillRect t="-5147" b="-16912"/>
                </a:stretch>
              </a:blipFill>
            </p:spPr>
            <p:txBody>
              <a:bodyPr/>
              <a:lstStyle/>
              <a:p>
                <a:r>
                  <a:rPr lang="zh-CN" altLang="en-US">
                    <a:noFill/>
                  </a:rPr>
                  <a:t> </a:t>
                </a:r>
              </a:p>
            </p:txBody>
          </p:sp>
        </mc:Fallback>
      </mc:AlternateContent>
      <p:sp>
        <p:nvSpPr>
          <p:cNvPr id="35" name="矩形 34">
            <a:extLst>
              <a:ext uri="{FF2B5EF4-FFF2-40B4-BE49-F238E27FC236}">
                <a16:creationId xmlns:a16="http://schemas.microsoft.com/office/drawing/2014/main" xmlns="" id="{2F432682-DE99-47FB-8BC9-22997A9DDF21}"/>
              </a:ext>
            </a:extLst>
          </p:cNvPr>
          <p:cNvSpPr/>
          <p:nvPr/>
        </p:nvSpPr>
        <p:spPr>
          <a:xfrm>
            <a:off x="5982372" y="2273552"/>
            <a:ext cx="865946" cy="892095"/>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buNone/>
            </a:pPr>
            <a:r>
              <a:rPr lang="en-US" altLang="zh-TW" sz="4000" dirty="0"/>
              <a:t>f</a:t>
            </a:r>
            <a:endParaRPr lang="zh-TW" altLang="en-US" sz="4000" dirty="0"/>
          </a:p>
        </p:txBody>
      </p:sp>
      <p:sp>
        <p:nvSpPr>
          <p:cNvPr id="36" name="文字方塊 65">
            <a:extLst>
              <a:ext uri="{FF2B5EF4-FFF2-40B4-BE49-F238E27FC236}">
                <a16:creationId xmlns:a16="http://schemas.microsoft.com/office/drawing/2014/main" xmlns="" id="{4C2A6DF8-E43E-4744-AA9B-4D5ADCF1A888}"/>
              </a:ext>
            </a:extLst>
          </p:cNvPr>
          <p:cNvSpPr txBox="1"/>
          <p:nvPr/>
        </p:nvSpPr>
        <p:spPr>
          <a:xfrm>
            <a:off x="3434841" y="2198171"/>
            <a:ext cx="1946069" cy="400110"/>
          </a:xfrm>
          <a:prstGeom prst="rect">
            <a:avLst/>
          </a:prstGeom>
          <a:noFill/>
        </p:spPr>
        <p:txBody>
          <a:bodyPr wrap="square" rtlCol="0">
            <a:spAutoFit/>
          </a:bodyPr>
          <a:lstStyle/>
          <a:p>
            <a:pPr>
              <a:buNone/>
            </a:pPr>
            <a:r>
              <a:rPr lang="en-US" altLang="zh-TW" sz="2000" dirty="0"/>
              <a:t>PM2.5 today</a:t>
            </a:r>
            <a:endParaRPr lang="zh-TW" altLang="en-US" sz="2000" dirty="0"/>
          </a:p>
        </p:txBody>
      </p:sp>
      <p:sp>
        <p:nvSpPr>
          <p:cNvPr id="37" name="文字方塊 66">
            <a:extLst>
              <a:ext uri="{FF2B5EF4-FFF2-40B4-BE49-F238E27FC236}">
                <a16:creationId xmlns:a16="http://schemas.microsoft.com/office/drawing/2014/main" xmlns="" id="{D0A5C6C0-0B28-4741-B792-F17A4834DD41}"/>
              </a:ext>
            </a:extLst>
          </p:cNvPr>
          <p:cNvSpPr txBox="1"/>
          <p:nvPr/>
        </p:nvSpPr>
        <p:spPr>
          <a:xfrm>
            <a:off x="2942510" y="2524552"/>
            <a:ext cx="2167183" cy="400110"/>
          </a:xfrm>
          <a:prstGeom prst="rect">
            <a:avLst/>
          </a:prstGeom>
          <a:noFill/>
        </p:spPr>
        <p:txBody>
          <a:bodyPr wrap="square" rtlCol="0">
            <a:spAutoFit/>
          </a:bodyPr>
          <a:lstStyle/>
          <a:p>
            <a:pPr>
              <a:buNone/>
            </a:pPr>
            <a:r>
              <a:rPr lang="en-US" altLang="zh-TW" sz="2000" dirty="0"/>
              <a:t>PM2.5 yesterday</a:t>
            </a:r>
            <a:endParaRPr lang="zh-TW" altLang="en-US" sz="2000" dirty="0"/>
          </a:p>
        </p:txBody>
      </p:sp>
      <p:sp>
        <p:nvSpPr>
          <p:cNvPr id="38" name="文字方塊 67">
            <a:extLst>
              <a:ext uri="{FF2B5EF4-FFF2-40B4-BE49-F238E27FC236}">
                <a16:creationId xmlns:a16="http://schemas.microsoft.com/office/drawing/2014/main" xmlns="" id="{850775BE-4204-4C1A-BF93-9B8F33AC210A}"/>
              </a:ext>
            </a:extLst>
          </p:cNvPr>
          <p:cNvSpPr txBox="1"/>
          <p:nvPr/>
        </p:nvSpPr>
        <p:spPr>
          <a:xfrm>
            <a:off x="3843939" y="2695871"/>
            <a:ext cx="1265754" cy="523220"/>
          </a:xfrm>
          <a:prstGeom prst="rect">
            <a:avLst/>
          </a:prstGeom>
          <a:noFill/>
        </p:spPr>
        <p:txBody>
          <a:bodyPr wrap="square" rtlCol="0">
            <a:spAutoFit/>
          </a:bodyPr>
          <a:lstStyle/>
          <a:p>
            <a:pPr algn="ctr">
              <a:buNone/>
            </a:pPr>
            <a:r>
              <a:rPr lang="en-US" altLang="zh-TW" dirty="0"/>
              <a:t>…….</a:t>
            </a:r>
            <a:endParaRPr lang="zh-TW" altLang="en-US" dirty="0"/>
          </a:p>
        </p:txBody>
      </p:sp>
      <p:sp>
        <p:nvSpPr>
          <p:cNvPr id="39" name="文字方塊 68">
            <a:extLst>
              <a:ext uri="{FF2B5EF4-FFF2-40B4-BE49-F238E27FC236}">
                <a16:creationId xmlns:a16="http://schemas.microsoft.com/office/drawing/2014/main" xmlns="" id="{4BF88DBD-EFEF-47CE-845A-A6D6F162A68C}"/>
              </a:ext>
            </a:extLst>
          </p:cNvPr>
          <p:cNvSpPr txBox="1"/>
          <p:nvPr/>
        </p:nvSpPr>
        <p:spPr>
          <a:xfrm>
            <a:off x="7517848" y="2520631"/>
            <a:ext cx="2388152" cy="400110"/>
          </a:xfrm>
          <a:prstGeom prst="rect">
            <a:avLst/>
          </a:prstGeom>
          <a:noFill/>
        </p:spPr>
        <p:txBody>
          <a:bodyPr wrap="square" rtlCol="0">
            <a:spAutoFit/>
          </a:bodyPr>
          <a:lstStyle>
            <a:defPPr>
              <a:defRPr lang="en-US"/>
            </a:defPPr>
            <a:lvl1pPr>
              <a:buNone/>
              <a:defRPr sz="2000"/>
            </a:lvl1pPr>
          </a:lstStyle>
          <a:p>
            <a:r>
              <a:rPr lang="en-US" altLang="zh-TW" dirty="0"/>
              <a:t>PM2.5 tomorrow</a:t>
            </a:r>
            <a:endParaRPr lang="zh-TW" altLang="en-US" dirty="0"/>
          </a:p>
        </p:txBody>
      </p:sp>
      <p:cxnSp>
        <p:nvCxnSpPr>
          <p:cNvPr id="40" name="直線單箭頭接點 69">
            <a:extLst>
              <a:ext uri="{FF2B5EF4-FFF2-40B4-BE49-F238E27FC236}">
                <a16:creationId xmlns:a16="http://schemas.microsoft.com/office/drawing/2014/main" xmlns="" id="{6C37533E-C303-4740-921D-5E27904D5D44}"/>
              </a:ext>
            </a:extLst>
          </p:cNvPr>
          <p:cNvCxnSpPr/>
          <p:nvPr/>
        </p:nvCxnSpPr>
        <p:spPr>
          <a:xfrm>
            <a:off x="4976941" y="2384753"/>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70">
            <a:extLst>
              <a:ext uri="{FF2B5EF4-FFF2-40B4-BE49-F238E27FC236}">
                <a16:creationId xmlns:a16="http://schemas.microsoft.com/office/drawing/2014/main" xmlns="" id="{0D2BC65F-8A78-4ECD-AAD5-971E3B087628}"/>
              </a:ext>
            </a:extLst>
          </p:cNvPr>
          <p:cNvCxnSpPr>
            <a:cxnSpLocks/>
          </p:cNvCxnSpPr>
          <p:nvPr/>
        </p:nvCxnSpPr>
        <p:spPr>
          <a:xfrm flipV="1">
            <a:off x="4976941" y="2719600"/>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72">
            <a:extLst>
              <a:ext uri="{FF2B5EF4-FFF2-40B4-BE49-F238E27FC236}">
                <a16:creationId xmlns:a16="http://schemas.microsoft.com/office/drawing/2014/main" xmlns="" id="{EE98B780-E1E1-42DA-BB33-8E489DFC3003}"/>
              </a:ext>
            </a:extLst>
          </p:cNvPr>
          <p:cNvCxnSpPr/>
          <p:nvPr/>
        </p:nvCxnSpPr>
        <p:spPr>
          <a:xfrm>
            <a:off x="6864328" y="2740207"/>
            <a:ext cx="63751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文字方塊 74">
            <a:extLst>
              <a:ext uri="{FF2B5EF4-FFF2-40B4-BE49-F238E27FC236}">
                <a16:creationId xmlns:a16="http://schemas.microsoft.com/office/drawing/2014/main" xmlns="" id="{89FBFFEF-F2A4-4630-A36A-8C3AD467CF20}"/>
              </a:ext>
            </a:extLst>
          </p:cNvPr>
          <p:cNvSpPr txBox="1"/>
          <p:nvPr/>
        </p:nvSpPr>
        <p:spPr>
          <a:xfrm>
            <a:off x="7473934" y="2812585"/>
            <a:ext cx="1726454" cy="461665"/>
          </a:xfrm>
          <a:prstGeom prst="rect">
            <a:avLst/>
          </a:prstGeom>
          <a:noFill/>
        </p:spPr>
        <p:txBody>
          <a:bodyPr wrap="square" rtlCol="0">
            <a:spAutoFit/>
          </a:bodyPr>
          <a:lstStyle/>
          <a:p>
            <a:pPr algn="ctr">
              <a:buNone/>
            </a:pPr>
            <a:r>
              <a:rPr lang="en-US" altLang="zh-TW" sz="2400" b="1" dirty="0"/>
              <a:t>(scalar)</a:t>
            </a:r>
            <a:endParaRPr lang="zh-TW" altLang="en-US" sz="2400" b="1" dirty="0"/>
          </a:p>
        </p:txBody>
      </p:sp>
      <p:cxnSp>
        <p:nvCxnSpPr>
          <p:cNvPr id="44" name="直線單箭頭接點 86">
            <a:extLst>
              <a:ext uri="{FF2B5EF4-FFF2-40B4-BE49-F238E27FC236}">
                <a16:creationId xmlns:a16="http://schemas.microsoft.com/office/drawing/2014/main" xmlns="" id="{698E6731-BFC8-425F-BCFE-6BE5F6E003AA}"/>
              </a:ext>
            </a:extLst>
          </p:cNvPr>
          <p:cNvCxnSpPr/>
          <p:nvPr/>
        </p:nvCxnSpPr>
        <p:spPr>
          <a:xfrm flipV="1">
            <a:off x="4976941" y="3059760"/>
            <a:ext cx="650301"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接點 13">
            <a:extLst>
              <a:ext uri="{FF2B5EF4-FFF2-40B4-BE49-F238E27FC236}">
                <a16:creationId xmlns:a16="http://schemas.microsoft.com/office/drawing/2014/main" xmlns="" id="{4C9524C0-BCC0-479A-B35D-7A74965864F1}"/>
              </a:ext>
            </a:extLst>
          </p:cNvPr>
          <p:cNvCxnSpPr/>
          <p:nvPr/>
        </p:nvCxnSpPr>
        <p:spPr>
          <a:xfrm>
            <a:off x="1010706" y="3581400"/>
            <a:ext cx="9842500"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6" name="文字方塊 87">
            <a:extLst>
              <a:ext uri="{FF2B5EF4-FFF2-40B4-BE49-F238E27FC236}">
                <a16:creationId xmlns:a16="http://schemas.microsoft.com/office/drawing/2014/main" xmlns="" id="{98DBFEA3-A161-433B-8ED0-B605ABF65026}"/>
              </a:ext>
            </a:extLst>
          </p:cNvPr>
          <p:cNvSpPr txBox="1"/>
          <p:nvPr/>
        </p:nvSpPr>
        <p:spPr>
          <a:xfrm>
            <a:off x="2628394" y="4954711"/>
            <a:ext cx="2152411" cy="400110"/>
          </a:xfrm>
          <a:prstGeom prst="rect">
            <a:avLst/>
          </a:prstGeom>
          <a:noFill/>
        </p:spPr>
        <p:txBody>
          <a:bodyPr wrap="square" rtlCol="0">
            <a:spAutoFit/>
          </a:bodyPr>
          <a:lstStyle/>
          <a:p>
            <a:pPr>
              <a:buNone/>
            </a:pPr>
            <a:r>
              <a:rPr lang="en-US" altLang="zh-TW" sz="2000" dirty="0"/>
              <a:t>9/01 </a:t>
            </a:r>
            <a:r>
              <a:rPr lang="zh-TW" altLang="en-US" sz="2000" dirty="0"/>
              <a:t> </a:t>
            </a:r>
            <a:r>
              <a:rPr lang="en-US" altLang="zh-TW" sz="2000" dirty="0"/>
              <a:t>PM2.5 = 63 </a:t>
            </a:r>
            <a:endParaRPr lang="zh-TW" altLang="en-US" sz="2000" dirty="0"/>
          </a:p>
        </p:txBody>
      </p:sp>
      <p:sp>
        <p:nvSpPr>
          <p:cNvPr id="47" name="文字方塊 88">
            <a:extLst>
              <a:ext uri="{FF2B5EF4-FFF2-40B4-BE49-F238E27FC236}">
                <a16:creationId xmlns:a16="http://schemas.microsoft.com/office/drawing/2014/main" xmlns="" id="{1336ABA4-C3C4-42C0-8785-11F26F807FBD}"/>
              </a:ext>
            </a:extLst>
          </p:cNvPr>
          <p:cNvSpPr txBox="1"/>
          <p:nvPr/>
        </p:nvSpPr>
        <p:spPr>
          <a:xfrm>
            <a:off x="4932703" y="4954711"/>
            <a:ext cx="2322281" cy="400110"/>
          </a:xfrm>
          <a:prstGeom prst="rect">
            <a:avLst/>
          </a:prstGeom>
          <a:noFill/>
        </p:spPr>
        <p:txBody>
          <a:bodyPr wrap="square" rtlCol="0">
            <a:spAutoFit/>
          </a:bodyPr>
          <a:lstStyle/>
          <a:p>
            <a:pPr>
              <a:buNone/>
            </a:pPr>
            <a:r>
              <a:rPr lang="en-US" altLang="zh-TW" sz="2000" dirty="0"/>
              <a:t>9/02</a:t>
            </a:r>
            <a:r>
              <a:rPr lang="zh-TW" altLang="en-US" sz="2000" dirty="0"/>
              <a:t>  </a:t>
            </a:r>
            <a:r>
              <a:rPr lang="en-US" altLang="zh-TW" sz="2000" dirty="0"/>
              <a:t>PM2.5 = 65</a:t>
            </a:r>
            <a:endParaRPr lang="zh-TW" altLang="en-US" sz="2000" dirty="0"/>
          </a:p>
        </p:txBody>
      </p:sp>
      <p:sp>
        <p:nvSpPr>
          <p:cNvPr id="48" name="文字方塊 89">
            <a:extLst>
              <a:ext uri="{FF2B5EF4-FFF2-40B4-BE49-F238E27FC236}">
                <a16:creationId xmlns:a16="http://schemas.microsoft.com/office/drawing/2014/main" xmlns="" id="{710C8BF7-DF1A-4CB9-BD78-B33E6C94568D}"/>
              </a:ext>
            </a:extLst>
          </p:cNvPr>
          <p:cNvSpPr txBox="1"/>
          <p:nvPr/>
        </p:nvSpPr>
        <p:spPr>
          <a:xfrm>
            <a:off x="8013429" y="4954711"/>
            <a:ext cx="2642111" cy="400110"/>
          </a:xfrm>
          <a:prstGeom prst="rect">
            <a:avLst/>
          </a:prstGeom>
          <a:noFill/>
        </p:spPr>
        <p:txBody>
          <a:bodyPr wrap="square" rtlCol="0">
            <a:spAutoFit/>
          </a:bodyPr>
          <a:lstStyle/>
          <a:p>
            <a:pPr>
              <a:buNone/>
            </a:pPr>
            <a:r>
              <a:rPr lang="en-US" altLang="zh-TW" sz="2000" dirty="0"/>
              <a:t>9/03</a:t>
            </a:r>
            <a:r>
              <a:rPr lang="zh-TW" altLang="en-US" sz="2000" dirty="0"/>
              <a:t>  </a:t>
            </a:r>
            <a:r>
              <a:rPr lang="en-US" altLang="zh-TW" sz="2000" dirty="0"/>
              <a:t>PM2.5 = 100</a:t>
            </a:r>
            <a:endParaRPr lang="zh-TW" altLang="en-US" sz="2000" dirty="0"/>
          </a:p>
        </p:txBody>
      </p:sp>
      <p:sp>
        <p:nvSpPr>
          <p:cNvPr id="49" name="文字方塊 90">
            <a:extLst>
              <a:ext uri="{FF2B5EF4-FFF2-40B4-BE49-F238E27FC236}">
                <a16:creationId xmlns:a16="http://schemas.microsoft.com/office/drawing/2014/main" xmlns="" id="{16A223D8-1F27-4C35-BD6A-22F19C71C564}"/>
              </a:ext>
            </a:extLst>
          </p:cNvPr>
          <p:cNvSpPr txBox="1"/>
          <p:nvPr/>
        </p:nvSpPr>
        <p:spPr>
          <a:xfrm>
            <a:off x="1425881" y="3886200"/>
            <a:ext cx="2641471" cy="523220"/>
          </a:xfrm>
          <a:prstGeom prst="rect">
            <a:avLst/>
          </a:prstGeom>
          <a:noFill/>
        </p:spPr>
        <p:txBody>
          <a:bodyPr wrap="square" rtlCol="0">
            <a:spAutoFit/>
          </a:bodyPr>
          <a:lstStyle/>
          <a:p>
            <a:pPr algn="ctr">
              <a:buNone/>
            </a:pPr>
            <a:r>
              <a:rPr lang="en-US" altLang="zh-TW" sz="2800" dirty="0">
                <a:solidFill>
                  <a:srgbClr val="0070C0"/>
                </a:solidFill>
              </a:rPr>
              <a:t>Training Data:</a:t>
            </a:r>
            <a:endParaRPr lang="zh-TW" altLang="en-US" sz="2800" dirty="0">
              <a:solidFill>
                <a:srgbClr val="0070C0"/>
              </a:solidFill>
            </a:endParaRPr>
          </a:p>
        </p:txBody>
      </p:sp>
      <p:sp>
        <p:nvSpPr>
          <p:cNvPr id="50" name="文字方塊 91">
            <a:extLst>
              <a:ext uri="{FF2B5EF4-FFF2-40B4-BE49-F238E27FC236}">
                <a16:creationId xmlns:a16="http://schemas.microsoft.com/office/drawing/2014/main" xmlns="" id="{1F925D31-E7AF-46A8-9527-23900FD227CA}"/>
              </a:ext>
            </a:extLst>
          </p:cNvPr>
          <p:cNvSpPr txBox="1"/>
          <p:nvPr/>
        </p:nvSpPr>
        <p:spPr>
          <a:xfrm>
            <a:off x="2628394" y="5829011"/>
            <a:ext cx="2304309" cy="400110"/>
          </a:xfrm>
          <a:prstGeom prst="rect">
            <a:avLst/>
          </a:prstGeom>
          <a:noFill/>
        </p:spPr>
        <p:txBody>
          <a:bodyPr wrap="square" rtlCol="0">
            <a:spAutoFit/>
          </a:bodyPr>
          <a:lstStyle/>
          <a:p>
            <a:pPr>
              <a:buNone/>
            </a:pPr>
            <a:r>
              <a:rPr lang="en-US" altLang="zh-TW" sz="2000" dirty="0"/>
              <a:t>9/12</a:t>
            </a:r>
            <a:r>
              <a:rPr lang="zh-TW" altLang="en-US" sz="2000" dirty="0"/>
              <a:t>  </a:t>
            </a:r>
            <a:r>
              <a:rPr lang="en-US" altLang="zh-TW" sz="2000" dirty="0"/>
              <a:t>PM2.5 = 30</a:t>
            </a:r>
            <a:endParaRPr lang="zh-TW" altLang="en-US" sz="2000" dirty="0"/>
          </a:p>
        </p:txBody>
      </p:sp>
      <p:sp>
        <p:nvSpPr>
          <p:cNvPr id="51" name="文字方塊 92">
            <a:extLst>
              <a:ext uri="{FF2B5EF4-FFF2-40B4-BE49-F238E27FC236}">
                <a16:creationId xmlns:a16="http://schemas.microsoft.com/office/drawing/2014/main" xmlns="" id="{F5BA6910-D42B-446E-8C21-6D20C05B1770}"/>
              </a:ext>
            </a:extLst>
          </p:cNvPr>
          <p:cNvSpPr txBox="1"/>
          <p:nvPr/>
        </p:nvSpPr>
        <p:spPr>
          <a:xfrm>
            <a:off x="4972684" y="5830907"/>
            <a:ext cx="2495810" cy="400110"/>
          </a:xfrm>
          <a:prstGeom prst="rect">
            <a:avLst/>
          </a:prstGeom>
          <a:noFill/>
        </p:spPr>
        <p:txBody>
          <a:bodyPr wrap="square" rtlCol="0">
            <a:spAutoFit/>
          </a:bodyPr>
          <a:lstStyle/>
          <a:p>
            <a:pPr>
              <a:buNone/>
            </a:pPr>
            <a:r>
              <a:rPr lang="en-US" altLang="zh-TW" sz="2000" dirty="0"/>
              <a:t>9/13</a:t>
            </a:r>
            <a:r>
              <a:rPr lang="zh-TW" altLang="en-US" sz="2000" dirty="0"/>
              <a:t>  </a:t>
            </a:r>
            <a:r>
              <a:rPr lang="en-US" altLang="zh-TW" sz="2000" dirty="0"/>
              <a:t>PM2.5 = 25</a:t>
            </a:r>
            <a:endParaRPr lang="zh-TW" altLang="en-US" sz="2000" dirty="0"/>
          </a:p>
        </p:txBody>
      </p:sp>
      <p:sp>
        <p:nvSpPr>
          <p:cNvPr id="52" name="文字方塊 93">
            <a:extLst>
              <a:ext uri="{FF2B5EF4-FFF2-40B4-BE49-F238E27FC236}">
                <a16:creationId xmlns:a16="http://schemas.microsoft.com/office/drawing/2014/main" xmlns="" id="{E4DB5073-5911-4B78-ADF8-28C10634D2E4}"/>
              </a:ext>
            </a:extLst>
          </p:cNvPr>
          <p:cNvSpPr txBox="1"/>
          <p:nvPr/>
        </p:nvSpPr>
        <p:spPr>
          <a:xfrm>
            <a:off x="7993220" y="5830907"/>
            <a:ext cx="2247476" cy="400110"/>
          </a:xfrm>
          <a:prstGeom prst="rect">
            <a:avLst/>
          </a:prstGeom>
          <a:noFill/>
        </p:spPr>
        <p:txBody>
          <a:bodyPr wrap="square" rtlCol="0">
            <a:spAutoFit/>
          </a:bodyPr>
          <a:lstStyle/>
          <a:p>
            <a:pPr>
              <a:buNone/>
            </a:pPr>
            <a:r>
              <a:rPr lang="en-US" altLang="zh-TW" sz="2000" dirty="0"/>
              <a:t>9/14</a:t>
            </a:r>
            <a:r>
              <a:rPr lang="zh-TW" altLang="en-US" sz="2000" dirty="0"/>
              <a:t>  </a:t>
            </a:r>
            <a:r>
              <a:rPr lang="en-US" altLang="zh-TW" sz="2000" dirty="0"/>
              <a:t>PM2.5 = 20</a:t>
            </a:r>
            <a:endParaRPr lang="zh-TW" altLang="en-US" sz="2000" dirty="0"/>
          </a:p>
        </p:txBody>
      </p:sp>
      <p:sp>
        <p:nvSpPr>
          <p:cNvPr id="53" name="文字方塊 14">
            <a:extLst>
              <a:ext uri="{FF2B5EF4-FFF2-40B4-BE49-F238E27FC236}">
                <a16:creationId xmlns:a16="http://schemas.microsoft.com/office/drawing/2014/main" xmlns="" id="{DEBBD21B-ED14-4197-9C00-2C4AD7FDA560}"/>
              </a:ext>
            </a:extLst>
          </p:cNvPr>
          <p:cNvSpPr txBox="1"/>
          <p:nvPr/>
        </p:nvSpPr>
        <p:spPr>
          <a:xfrm>
            <a:off x="1571773" y="4493046"/>
            <a:ext cx="1637731" cy="461665"/>
          </a:xfrm>
          <a:prstGeom prst="rect">
            <a:avLst/>
          </a:prstGeom>
          <a:noFill/>
        </p:spPr>
        <p:txBody>
          <a:bodyPr wrap="square" rtlCol="0">
            <a:spAutoFit/>
          </a:bodyPr>
          <a:lstStyle/>
          <a:p>
            <a:pPr algn="ctr">
              <a:buNone/>
            </a:pPr>
            <a:r>
              <a:rPr lang="en-US" altLang="zh-TW" sz="2400" dirty="0"/>
              <a:t>Input:</a:t>
            </a:r>
            <a:endParaRPr lang="zh-TW" altLang="en-US" sz="2400" dirty="0"/>
          </a:p>
        </p:txBody>
      </p:sp>
      <p:sp>
        <p:nvSpPr>
          <p:cNvPr id="54" name="文字方塊 94">
            <a:extLst>
              <a:ext uri="{FF2B5EF4-FFF2-40B4-BE49-F238E27FC236}">
                <a16:creationId xmlns:a16="http://schemas.microsoft.com/office/drawing/2014/main" xmlns="" id="{FE748880-0AE4-4397-A678-F22F9C45F25C}"/>
              </a:ext>
            </a:extLst>
          </p:cNvPr>
          <p:cNvSpPr txBox="1"/>
          <p:nvPr/>
        </p:nvSpPr>
        <p:spPr>
          <a:xfrm>
            <a:off x="1571773" y="5367346"/>
            <a:ext cx="1637731" cy="461665"/>
          </a:xfrm>
          <a:prstGeom prst="rect">
            <a:avLst/>
          </a:prstGeom>
          <a:noFill/>
        </p:spPr>
        <p:txBody>
          <a:bodyPr wrap="square" rtlCol="0">
            <a:spAutoFit/>
          </a:bodyPr>
          <a:lstStyle/>
          <a:p>
            <a:pPr algn="ctr">
              <a:buNone/>
            </a:pPr>
            <a:r>
              <a:rPr lang="en-US" altLang="zh-TW" sz="2400" dirty="0"/>
              <a:t>Input:</a:t>
            </a:r>
            <a:endParaRPr lang="zh-TW" altLang="en-US" sz="2400" dirty="0"/>
          </a:p>
        </p:txBody>
      </p:sp>
      <p:sp>
        <p:nvSpPr>
          <p:cNvPr id="55" name="文字方塊 95">
            <a:extLst>
              <a:ext uri="{FF2B5EF4-FFF2-40B4-BE49-F238E27FC236}">
                <a16:creationId xmlns:a16="http://schemas.microsoft.com/office/drawing/2014/main" xmlns="" id="{73A59BE0-091E-4087-BE02-4F9DC3246EB8}"/>
              </a:ext>
            </a:extLst>
          </p:cNvPr>
          <p:cNvSpPr txBox="1"/>
          <p:nvPr/>
        </p:nvSpPr>
        <p:spPr>
          <a:xfrm>
            <a:off x="6899307" y="4493046"/>
            <a:ext cx="1637731" cy="461665"/>
          </a:xfrm>
          <a:prstGeom prst="rect">
            <a:avLst/>
          </a:prstGeom>
          <a:noFill/>
        </p:spPr>
        <p:txBody>
          <a:bodyPr wrap="square" rtlCol="0">
            <a:spAutoFit/>
          </a:bodyPr>
          <a:lstStyle/>
          <a:p>
            <a:pPr algn="ctr">
              <a:buNone/>
            </a:pPr>
            <a:r>
              <a:rPr lang="en-US" altLang="zh-TW" sz="2400" dirty="0"/>
              <a:t>Output:</a:t>
            </a:r>
            <a:endParaRPr lang="zh-TW" altLang="en-US" sz="2400" dirty="0"/>
          </a:p>
        </p:txBody>
      </p:sp>
      <p:sp>
        <p:nvSpPr>
          <p:cNvPr id="56" name="文字方塊 96">
            <a:extLst>
              <a:ext uri="{FF2B5EF4-FFF2-40B4-BE49-F238E27FC236}">
                <a16:creationId xmlns:a16="http://schemas.microsoft.com/office/drawing/2014/main" xmlns="" id="{170E2982-D812-4AD7-A570-B01AC2D2CDFC}"/>
              </a:ext>
            </a:extLst>
          </p:cNvPr>
          <p:cNvSpPr txBox="1"/>
          <p:nvPr/>
        </p:nvSpPr>
        <p:spPr>
          <a:xfrm>
            <a:off x="6899307" y="5367346"/>
            <a:ext cx="1637731" cy="461665"/>
          </a:xfrm>
          <a:prstGeom prst="rect">
            <a:avLst/>
          </a:prstGeom>
          <a:noFill/>
        </p:spPr>
        <p:txBody>
          <a:bodyPr wrap="square" rtlCol="0">
            <a:spAutoFit/>
          </a:bodyPr>
          <a:lstStyle/>
          <a:p>
            <a:pPr algn="ctr">
              <a:buNone/>
            </a:pPr>
            <a:r>
              <a:rPr lang="en-US" altLang="zh-TW" sz="2400" dirty="0"/>
              <a:t>Output:</a:t>
            </a:r>
            <a:endParaRPr lang="zh-TW" altLang="en-US" sz="2400" dirty="0"/>
          </a:p>
        </p:txBody>
      </p:sp>
      <p:sp>
        <p:nvSpPr>
          <p:cNvPr id="57" name="文字方塊 15">
            <a:extLst>
              <a:ext uri="{FF2B5EF4-FFF2-40B4-BE49-F238E27FC236}">
                <a16:creationId xmlns:a16="http://schemas.microsoft.com/office/drawing/2014/main" xmlns="" id="{DE84C784-0A09-42B3-A115-B66C6F5BF748}"/>
              </a:ext>
            </a:extLst>
          </p:cNvPr>
          <p:cNvSpPr txBox="1"/>
          <p:nvPr/>
        </p:nvSpPr>
        <p:spPr>
          <a:xfrm>
            <a:off x="1676400" y="2206185"/>
            <a:ext cx="1266375" cy="904863"/>
          </a:xfrm>
          <a:prstGeom prst="rect">
            <a:avLst/>
          </a:prstGeom>
          <a:noFill/>
        </p:spPr>
        <p:txBody>
          <a:bodyPr wrap="square" rtlCol="0">
            <a:spAutoFit/>
          </a:bodyPr>
          <a:lstStyle/>
          <a:p>
            <a:pPr>
              <a:buNone/>
            </a:pPr>
            <a:r>
              <a:rPr lang="en-US" altLang="zh-TW" sz="2400" dirty="0">
                <a:solidFill>
                  <a:srgbClr val="00B050"/>
                </a:solidFill>
              </a:rPr>
              <a:t>Predict</a:t>
            </a:r>
          </a:p>
          <a:p>
            <a:pPr>
              <a:buNone/>
            </a:pPr>
            <a:r>
              <a:rPr lang="en-US" altLang="zh-TW" sz="2400" dirty="0">
                <a:solidFill>
                  <a:srgbClr val="00B050"/>
                </a:solidFill>
              </a:rPr>
              <a:t>PM2.5</a:t>
            </a:r>
            <a:endParaRPr lang="zh-TW" altLang="en-US" sz="2400" dirty="0">
              <a:solidFill>
                <a:srgbClr val="00B050"/>
              </a:solidFill>
            </a:endParaRPr>
          </a:p>
        </p:txBody>
      </p:sp>
      <p:grpSp>
        <p:nvGrpSpPr>
          <p:cNvPr id="58" name="组合 57">
            <a:extLst>
              <a:ext uri="{FF2B5EF4-FFF2-40B4-BE49-F238E27FC236}">
                <a16:creationId xmlns:a16="http://schemas.microsoft.com/office/drawing/2014/main" xmlns="" id="{9489EBFC-2800-41BC-B94E-C5D1CEACD92F}"/>
              </a:ext>
            </a:extLst>
          </p:cNvPr>
          <p:cNvGrpSpPr/>
          <p:nvPr/>
        </p:nvGrpSpPr>
        <p:grpSpPr>
          <a:xfrm>
            <a:off x="2371010" y="1293050"/>
            <a:ext cx="2670175" cy="461772"/>
            <a:chOff x="1104900" y="1447800"/>
            <a:chExt cx="2670175" cy="461772"/>
          </a:xfrm>
        </p:grpSpPr>
        <p:sp>
          <p:nvSpPr>
            <p:cNvPr id="59" name="object 4">
              <a:extLst>
                <a:ext uri="{FF2B5EF4-FFF2-40B4-BE49-F238E27FC236}">
                  <a16:creationId xmlns:a16="http://schemas.microsoft.com/office/drawing/2014/main" xmlns="" id="{4FB62F28-75E5-48E1-9D95-946C89733013}"/>
                </a:ext>
              </a:extLst>
            </p:cNvPr>
            <p:cNvSpPr/>
            <p:nvPr/>
          </p:nvSpPr>
          <p:spPr>
            <a:xfrm>
              <a:off x="1104900" y="1447800"/>
              <a:ext cx="2670048" cy="461772"/>
            </a:xfrm>
            <a:prstGeom prst="rect">
              <a:avLst/>
            </a:prstGeom>
            <a:blipFill>
              <a:blip r:embed="rId4" cstate="print"/>
              <a:stretch>
                <a:fillRect/>
              </a:stretch>
            </a:blipFill>
            <a:ln>
              <a:noFill/>
            </a:ln>
          </p:spPr>
          <p:txBody>
            <a:bodyPr wrap="square" lIns="0" tIns="0" rIns="0" bIns="0" rtlCol="0"/>
            <a:lstStyle/>
            <a:p>
              <a:endParaRPr/>
            </a:p>
          </p:txBody>
        </p:sp>
        <p:sp>
          <p:nvSpPr>
            <p:cNvPr id="60" name="object 5">
              <a:extLst>
                <a:ext uri="{FF2B5EF4-FFF2-40B4-BE49-F238E27FC236}">
                  <a16:creationId xmlns:a16="http://schemas.microsoft.com/office/drawing/2014/main" xmlns="" id="{A29E7C12-0EC1-4ACD-B0AF-40E862FD737F}"/>
                </a:ext>
              </a:extLst>
            </p:cNvPr>
            <p:cNvSpPr txBox="1"/>
            <p:nvPr/>
          </p:nvSpPr>
          <p:spPr>
            <a:xfrm>
              <a:off x="1104900" y="1447800"/>
              <a:ext cx="2670175" cy="395620"/>
            </a:xfrm>
            <a:prstGeom prst="rect">
              <a:avLst/>
            </a:prstGeom>
            <a:ln w="6096">
              <a:noFill/>
            </a:ln>
          </p:spPr>
          <p:txBody>
            <a:bodyPr vert="horz" wrap="square" lIns="0" tIns="26034" rIns="0" bIns="0" rtlCol="0">
              <a:spAutoFit/>
            </a:bodyPr>
            <a:lstStyle/>
            <a:p>
              <a:pPr marL="665480">
                <a:lnSpc>
                  <a:spcPct val="100000"/>
                </a:lnSpc>
                <a:spcBef>
                  <a:spcPts val="204"/>
                </a:spcBef>
                <a:buNone/>
              </a:pPr>
              <a:r>
                <a:rPr sz="2400" spc="-10" dirty="0">
                  <a:latin typeface="Calibri"/>
                  <a:cs typeface="Calibri"/>
                </a:rPr>
                <a:t>Regression</a:t>
              </a:r>
              <a:endParaRPr sz="2400" dirty="0">
                <a:latin typeface="Calibri"/>
                <a:cs typeface="Calibri"/>
              </a:endParaRPr>
            </a:p>
          </p:txBody>
        </p:sp>
      </p:grpSp>
    </p:spTree>
    <p:extLst>
      <p:ext uri="{BB962C8B-B14F-4D97-AF65-F5344CB8AC3E}">
        <p14:creationId xmlns:p14="http://schemas.microsoft.com/office/powerpoint/2010/main" val="3684652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8"/>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49"/>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0"/>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1"/>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52"/>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53"/>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54"/>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animBg="1"/>
      <p:bldP spid="36" grpId="0"/>
      <p:bldP spid="37" grpId="0"/>
      <p:bldP spid="38" grpId="0"/>
      <p:bldP spid="39" grpId="0"/>
      <p:bldP spid="43" grpId="0"/>
      <p:bldP spid="46" grpId="0"/>
      <p:bldP spid="47" grpId="0"/>
      <p:bldP spid="48" grpId="0"/>
      <p:bldP spid="49" grpId="0"/>
      <p:bldP spid="50" grpId="0"/>
      <p:bldP spid="51" grpId="0"/>
      <p:bldP spid="52" grpId="0"/>
      <p:bldP spid="53" grpId="0"/>
      <p:bldP spid="54" grpId="0"/>
      <p:bldP spid="55" grpId="0"/>
      <p:bldP spid="56" grpId="0"/>
      <p:bldP spid="5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D51A95A1-8D8D-4889-89D1-A9953E01032D}"/>
              </a:ext>
            </a:extLst>
          </p:cNvPr>
          <p:cNvGrpSpPr/>
          <p:nvPr/>
        </p:nvGrpSpPr>
        <p:grpSpPr>
          <a:xfrm>
            <a:off x="2857500" y="1219200"/>
            <a:ext cx="5829300" cy="4724400"/>
            <a:chOff x="2628900" y="1447800"/>
            <a:chExt cx="5059680" cy="4256563"/>
          </a:xfrm>
        </p:grpSpPr>
        <p:sp>
          <p:nvSpPr>
            <p:cNvPr id="5" name="object 2">
              <a:extLst>
                <a:ext uri="{FF2B5EF4-FFF2-40B4-BE49-F238E27FC236}">
                  <a16:creationId xmlns:a16="http://schemas.microsoft.com/office/drawing/2014/main" xmlns="" id="{1F49F0B2-FF1B-4A9F-B593-BEABF3AB9E88}"/>
                </a:ext>
              </a:extLst>
            </p:cNvPr>
            <p:cNvSpPr/>
            <p:nvPr/>
          </p:nvSpPr>
          <p:spPr>
            <a:xfrm>
              <a:off x="2628900" y="2237232"/>
              <a:ext cx="5059680" cy="3467131"/>
            </a:xfrm>
            <a:prstGeom prst="rect">
              <a:avLst/>
            </a:prstGeom>
            <a:blipFill>
              <a:blip r:embed="rId3" cstate="print"/>
              <a:stretch>
                <a:fillRect/>
              </a:stretch>
            </a:blipFill>
            <a:ln>
              <a:noFill/>
            </a:ln>
          </p:spPr>
          <p:txBody>
            <a:bodyPr wrap="square" lIns="0" tIns="0" rIns="0" bIns="0" rtlCol="0"/>
            <a:lstStyle/>
            <a:p>
              <a:endParaRPr/>
            </a:p>
          </p:txBody>
        </p:sp>
        <p:sp>
          <p:nvSpPr>
            <p:cNvPr id="6" name="object 6">
              <a:extLst>
                <a:ext uri="{FF2B5EF4-FFF2-40B4-BE49-F238E27FC236}">
                  <a16:creationId xmlns:a16="http://schemas.microsoft.com/office/drawing/2014/main" xmlns="" id="{732FBE7F-370E-4DDC-B9FE-864770B77499}"/>
                </a:ext>
              </a:extLst>
            </p:cNvPr>
            <p:cNvSpPr txBox="1"/>
            <p:nvPr/>
          </p:nvSpPr>
          <p:spPr>
            <a:xfrm>
              <a:off x="4399026" y="5256644"/>
              <a:ext cx="1637664" cy="382156"/>
            </a:xfrm>
            <a:prstGeom prst="rect">
              <a:avLst/>
            </a:prstGeom>
            <a:ln>
              <a:noFill/>
            </a:ln>
          </p:spPr>
          <p:txBody>
            <a:bodyPr vert="horz" wrap="square" lIns="0" tIns="12700" rIns="0" bIns="0" rtlCol="0">
              <a:spAutoFit/>
            </a:bodyPr>
            <a:lstStyle/>
            <a:p>
              <a:pPr marL="12700">
                <a:spcBef>
                  <a:spcPts val="100"/>
                </a:spcBef>
                <a:buNone/>
              </a:pPr>
              <a:r>
                <a:rPr sz="2400" spc="-10" dirty="0">
                  <a:latin typeface="Calibri"/>
                  <a:cs typeface="Calibri"/>
                </a:rPr>
                <a:t>Classification</a:t>
              </a:r>
              <a:endParaRPr sz="2400" dirty="0">
                <a:latin typeface="Calibri"/>
                <a:cs typeface="Calibri"/>
              </a:endParaRPr>
            </a:p>
          </p:txBody>
        </p:sp>
        <p:sp>
          <p:nvSpPr>
            <p:cNvPr id="8" name="object 4">
              <a:extLst>
                <a:ext uri="{FF2B5EF4-FFF2-40B4-BE49-F238E27FC236}">
                  <a16:creationId xmlns:a16="http://schemas.microsoft.com/office/drawing/2014/main" xmlns="" id="{5007C3FA-F92E-438E-A38D-DA9084C05ED8}"/>
                </a:ext>
              </a:extLst>
            </p:cNvPr>
            <p:cNvSpPr/>
            <p:nvPr/>
          </p:nvSpPr>
          <p:spPr>
            <a:xfrm>
              <a:off x="2628900" y="1447800"/>
              <a:ext cx="2670048" cy="461772"/>
            </a:xfrm>
            <a:prstGeom prst="rect">
              <a:avLst/>
            </a:prstGeom>
            <a:blipFill>
              <a:blip r:embed="rId4" cstate="print"/>
              <a:stretch>
                <a:fillRect/>
              </a:stretch>
            </a:blipFill>
            <a:ln>
              <a:noFill/>
            </a:ln>
          </p:spPr>
          <p:txBody>
            <a:bodyPr wrap="square" lIns="0" tIns="0" rIns="0" bIns="0" rtlCol="0"/>
            <a:lstStyle/>
            <a:p>
              <a:endParaRPr/>
            </a:p>
          </p:txBody>
        </p:sp>
        <p:sp>
          <p:nvSpPr>
            <p:cNvPr id="9" name="object 5">
              <a:extLst>
                <a:ext uri="{FF2B5EF4-FFF2-40B4-BE49-F238E27FC236}">
                  <a16:creationId xmlns:a16="http://schemas.microsoft.com/office/drawing/2014/main" xmlns="" id="{0C7465FC-B023-4A71-A3BB-5FBB20666702}"/>
                </a:ext>
              </a:extLst>
            </p:cNvPr>
            <p:cNvSpPr txBox="1"/>
            <p:nvPr/>
          </p:nvSpPr>
          <p:spPr>
            <a:xfrm>
              <a:off x="2628901" y="1447800"/>
              <a:ext cx="2670175" cy="395620"/>
            </a:xfrm>
            <a:prstGeom prst="rect">
              <a:avLst/>
            </a:prstGeom>
            <a:ln w="6096">
              <a:noFill/>
            </a:ln>
          </p:spPr>
          <p:txBody>
            <a:bodyPr vert="horz" wrap="square" lIns="0" tIns="26034" rIns="0" bIns="0" rtlCol="0">
              <a:spAutoFit/>
            </a:bodyPr>
            <a:lstStyle/>
            <a:p>
              <a:pPr marL="665480">
                <a:spcBef>
                  <a:spcPts val="204"/>
                </a:spcBef>
                <a:buNone/>
              </a:pPr>
              <a:r>
                <a:rPr sz="2400" spc="-10" dirty="0">
                  <a:latin typeface="Calibri"/>
                  <a:cs typeface="Calibri"/>
                </a:rPr>
                <a:t>Regression</a:t>
              </a:r>
              <a:endParaRPr sz="2400" dirty="0">
                <a:latin typeface="Calibri"/>
                <a:cs typeface="Calibri"/>
              </a:endParaRPr>
            </a:p>
          </p:txBody>
        </p:sp>
        <p:sp>
          <p:nvSpPr>
            <p:cNvPr id="10" name="object 7">
              <a:extLst>
                <a:ext uri="{FF2B5EF4-FFF2-40B4-BE49-F238E27FC236}">
                  <a16:creationId xmlns:a16="http://schemas.microsoft.com/office/drawing/2014/main" xmlns="" id="{EF728E10-4764-481D-9BD4-B18BB819B432}"/>
                </a:ext>
              </a:extLst>
            </p:cNvPr>
            <p:cNvSpPr/>
            <p:nvPr/>
          </p:nvSpPr>
          <p:spPr>
            <a:xfrm>
              <a:off x="3886200" y="1916430"/>
              <a:ext cx="114300" cy="608965"/>
            </a:xfrm>
            <a:custGeom>
              <a:avLst/>
              <a:gdLst/>
              <a:ahLst/>
              <a:cxnLst/>
              <a:rect l="l" t="t" r="r" b="b"/>
              <a:pathLst>
                <a:path w="114300" h="608964">
                  <a:moveTo>
                    <a:pt x="38100" y="494665"/>
                  </a:moveTo>
                  <a:lnTo>
                    <a:pt x="0" y="494665"/>
                  </a:lnTo>
                  <a:lnTo>
                    <a:pt x="57150" y="608965"/>
                  </a:lnTo>
                  <a:lnTo>
                    <a:pt x="104775" y="513715"/>
                  </a:lnTo>
                  <a:lnTo>
                    <a:pt x="38100" y="513715"/>
                  </a:lnTo>
                  <a:lnTo>
                    <a:pt x="38100" y="494665"/>
                  </a:lnTo>
                  <a:close/>
                </a:path>
                <a:path w="114300" h="608964">
                  <a:moveTo>
                    <a:pt x="76200" y="0"/>
                  </a:moveTo>
                  <a:lnTo>
                    <a:pt x="38100" y="0"/>
                  </a:lnTo>
                  <a:lnTo>
                    <a:pt x="38100" y="513715"/>
                  </a:lnTo>
                  <a:lnTo>
                    <a:pt x="76200" y="513715"/>
                  </a:lnTo>
                  <a:lnTo>
                    <a:pt x="76200" y="0"/>
                  </a:lnTo>
                  <a:close/>
                </a:path>
                <a:path w="114300" h="608964">
                  <a:moveTo>
                    <a:pt x="114300" y="494665"/>
                  </a:moveTo>
                  <a:lnTo>
                    <a:pt x="76200" y="494665"/>
                  </a:lnTo>
                  <a:lnTo>
                    <a:pt x="76200" y="513715"/>
                  </a:lnTo>
                  <a:lnTo>
                    <a:pt x="104775" y="513715"/>
                  </a:lnTo>
                  <a:lnTo>
                    <a:pt x="114300" y="494665"/>
                  </a:lnTo>
                  <a:close/>
                </a:path>
              </a:pathLst>
            </a:custGeom>
            <a:solidFill>
              <a:srgbClr val="000000"/>
            </a:solidFill>
            <a:ln>
              <a:noFill/>
            </a:ln>
          </p:spPr>
          <p:txBody>
            <a:bodyPr wrap="square" lIns="0" tIns="0" rIns="0" bIns="0" rtlCol="0"/>
            <a:lstStyle/>
            <a:p>
              <a:endParaRPr/>
            </a:p>
          </p:txBody>
        </p:sp>
      </p:grpSp>
      <p:sp>
        <p:nvSpPr>
          <p:cNvPr id="11" name="标题 8">
            <a:extLst>
              <a:ext uri="{FF2B5EF4-FFF2-40B4-BE49-F238E27FC236}">
                <a16:creationId xmlns:a16="http://schemas.microsoft.com/office/drawing/2014/main" xmlns="" id="{CA1AD8EC-7148-48B0-A569-6ABA21F8953F}"/>
              </a:ext>
            </a:extLst>
          </p:cNvPr>
          <p:cNvSpPr>
            <a:spLocks noGrp="1"/>
          </p:cNvSpPr>
          <p:nvPr>
            <p:ph type="title"/>
          </p:nvPr>
        </p:nvSpPr>
        <p:spPr>
          <a:xfrm>
            <a:off x="838200" y="110315"/>
            <a:ext cx="7848600" cy="470898"/>
          </a:xfrm>
        </p:spPr>
        <p:txBody>
          <a:bodyPr>
            <a:noAutofit/>
          </a:bodyPr>
          <a:lstStyle/>
          <a:p>
            <a:r>
              <a:rPr lang="zh-CN" altLang="en-US" sz="3600" dirty="0">
                <a:latin typeface="微软雅黑" panose="020B0503020204020204" pitchFamily="34" charset="-122"/>
                <a:ea typeface="微软雅黑" panose="020B0503020204020204" pitchFamily="34" charset="-122"/>
              </a:rPr>
              <a:t>主要内容</a:t>
            </a:r>
          </a:p>
        </p:txBody>
      </p:sp>
    </p:spTree>
    <p:extLst>
      <p:ext uri="{BB962C8B-B14F-4D97-AF65-F5344CB8AC3E}">
        <p14:creationId xmlns:p14="http://schemas.microsoft.com/office/powerpoint/2010/main" val="42113505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0750" y="97923"/>
            <a:ext cx="10464800" cy="61645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lang="en-US" altLang="zh-TW" sz="3600" spc="-5" dirty="0">
                <a:latin typeface="微软雅黑" panose="020B0503020204020204" pitchFamily="34" charset="-122"/>
                <a:ea typeface="微软雅黑" panose="020B0503020204020204" pitchFamily="34" charset="-122"/>
              </a:rPr>
              <a:t>Classification (</a:t>
            </a:r>
            <a:r>
              <a:rPr lang="zh-CN" altLang="en-US" sz="3600" spc="-5" dirty="0">
                <a:latin typeface="微软雅黑" panose="020B0503020204020204" pitchFamily="34" charset="-122"/>
                <a:ea typeface="微软雅黑" panose="020B0503020204020204" pitchFamily="34" charset="-122"/>
              </a:rPr>
              <a:t>分类</a:t>
            </a:r>
            <a:r>
              <a:rPr lang="en-US" altLang="zh-TW" sz="3600" spc="-5" dirty="0">
                <a:latin typeface="微软雅黑" panose="020B0503020204020204" pitchFamily="34" charset="-122"/>
                <a:ea typeface="微软雅黑" panose="020B0503020204020204" pitchFamily="34" charset="-122"/>
              </a:rPr>
              <a:t>)</a:t>
            </a:r>
            <a:r>
              <a:rPr lang="zh-TW" altLang="en-US" sz="3600" spc="-5" dirty="0">
                <a:latin typeface="微软雅黑" panose="020B0503020204020204" pitchFamily="34" charset="-122"/>
                <a:ea typeface="微软雅黑" panose="020B0503020204020204" pitchFamily="34" charset="-122"/>
              </a:rPr>
              <a:t> </a:t>
            </a:r>
          </a:p>
        </p:txBody>
      </p:sp>
      <p:sp>
        <p:nvSpPr>
          <p:cNvPr id="3" name="內容版面配置區 2"/>
          <p:cNvSpPr>
            <a:spLocks noGrp="1"/>
          </p:cNvSpPr>
          <p:nvPr>
            <p:ph sz="half" idx="1"/>
          </p:nvPr>
        </p:nvSpPr>
        <p:spPr>
          <a:xfrm>
            <a:off x="2152650" y="1524000"/>
            <a:ext cx="3886200" cy="838200"/>
          </a:xfrm>
        </p:spPr>
        <p:txBody>
          <a:bodyPr>
            <a:normAutofit fontScale="85000" lnSpcReduction="10000"/>
          </a:bodyPr>
          <a:lstStyle/>
          <a:p>
            <a:pPr marL="0" indent="0">
              <a:buNone/>
            </a:pPr>
            <a:r>
              <a:rPr lang="en-US" altLang="zh-TW" dirty="0">
                <a:solidFill>
                  <a:schemeClr val="tx1"/>
                </a:solidFill>
                <a:latin typeface="微软雅黑" panose="020B0503020204020204" pitchFamily="34" charset="-122"/>
                <a:ea typeface="微软雅黑" panose="020B0503020204020204" pitchFamily="34" charset="-122"/>
              </a:rPr>
              <a:t>Binary Classification</a:t>
            </a:r>
            <a:br>
              <a:rPr lang="en-US" altLang="zh-TW" dirty="0">
                <a:solidFill>
                  <a:schemeClr val="tx1"/>
                </a:solidFill>
                <a:latin typeface="微软雅黑" panose="020B0503020204020204" pitchFamily="34" charset="-122"/>
                <a:ea typeface="微软雅黑" panose="020B0503020204020204" pitchFamily="34" charset="-122"/>
              </a:rPr>
            </a:br>
            <a:r>
              <a:rPr lang="zh-TW" altLang="en-US" dirty="0">
                <a:solidFill>
                  <a:schemeClr val="tx1"/>
                </a:solidFill>
                <a:latin typeface="微软雅黑" panose="020B0503020204020204" pitchFamily="34" charset="-122"/>
                <a:ea typeface="微软雅黑" panose="020B0503020204020204" pitchFamily="34" charset="-122"/>
              </a:rPr>
              <a:t> </a:t>
            </a:r>
            <a:r>
              <a:rPr lang="en-US" altLang="zh-TW"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二分类</a:t>
            </a:r>
            <a:r>
              <a:rPr lang="en-US" altLang="zh-TW" dirty="0">
                <a:solidFill>
                  <a:schemeClr val="tx1"/>
                </a:solidFill>
                <a:latin typeface="微软雅黑" panose="020B0503020204020204" pitchFamily="34" charset="-122"/>
                <a:ea typeface="微软雅黑" panose="020B0503020204020204" pitchFamily="34" charset="-122"/>
              </a:rPr>
              <a:t>)</a:t>
            </a:r>
            <a:endParaRPr lang="zh-TW" altLang="en-US" dirty="0">
              <a:solidFill>
                <a:schemeClr val="tx1"/>
              </a:solidFill>
              <a:latin typeface="微软雅黑" panose="020B0503020204020204" pitchFamily="34" charset="-122"/>
              <a:ea typeface="微软雅黑" panose="020B0503020204020204" pitchFamily="34" charset="-122"/>
            </a:endParaRPr>
          </a:p>
        </p:txBody>
      </p:sp>
      <p:sp>
        <p:nvSpPr>
          <p:cNvPr id="4" name="內容版面配置區 3"/>
          <p:cNvSpPr>
            <a:spLocks noGrp="1"/>
          </p:cNvSpPr>
          <p:nvPr>
            <p:ph sz="half" idx="2"/>
          </p:nvPr>
        </p:nvSpPr>
        <p:spPr>
          <a:xfrm>
            <a:off x="6153150" y="1524000"/>
            <a:ext cx="3886200" cy="691494"/>
          </a:xfrm>
        </p:spPr>
        <p:txBody>
          <a:bodyPr>
            <a:normAutofit fontScale="85000" lnSpcReduction="10000"/>
          </a:bodyPr>
          <a:lstStyle/>
          <a:p>
            <a:pPr marL="0" indent="0">
              <a:buNone/>
            </a:pPr>
            <a:r>
              <a:rPr lang="en-US" altLang="zh-TW" dirty="0">
                <a:solidFill>
                  <a:schemeClr val="tx1"/>
                </a:solidFill>
                <a:latin typeface="微软雅黑" panose="020B0503020204020204" pitchFamily="34" charset="-122"/>
                <a:ea typeface="微软雅黑" panose="020B0503020204020204" pitchFamily="34" charset="-122"/>
              </a:rPr>
              <a:t>Multi-class Classification</a:t>
            </a:r>
            <a:r>
              <a:rPr lang="zh-TW" altLang="en-US" dirty="0">
                <a:solidFill>
                  <a:schemeClr val="tx1"/>
                </a:solidFill>
                <a:latin typeface="微软雅黑" panose="020B0503020204020204" pitchFamily="34" charset="-122"/>
                <a:ea typeface="微软雅黑" panose="020B0503020204020204" pitchFamily="34" charset="-122"/>
              </a:rPr>
              <a:t> </a:t>
            </a:r>
            <a:r>
              <a:rPr lang="en-US" altLang="zh-TW" dirty="0">
                <a:solidFill>
                  <a:schemeClr val="tx1"/>
                </a:solidFill>
                <a:latin typeface="微软雅黑" panose="020B0503020204020204" pitchFamily="34" charset="-122"/>
                <a:ea typeface="微软雅黑" panose="020B0503020204020204" pitchFamily="34" charset="-122"/>
              </a:rPr>
              <a:t/>
            </a:r>
            <a:br>
              <a:rPr lang="en-US" altLang="zh-TW" dirty="0">
                <a:solidFill>
                  <a:schemeClr val="tx1"/>
                </a:solidFill>
                <a:latin typeface="微软雅黑" panose="020B0503020204020204" pitchFamily="34" charset="-122"/>
                <a:ea typeface="微软雅黑" panose="020B0503020204020204" pitchFamily="34" charset="-122"/>
              </a:rPr>
            </a:br>
            <a:r>
              <a:rPr lang="en-US" altLang="zh-TW" dirty="0">
                <a:solidFill>
                  <a:schemeClr val="tx1"/>
                </a:solidFill>
                <a:latin typeface="微软雅黑" panose="020B0503020204020204" pitchFamily="34" charset="-122"/>
                <a:ea typeface="微软雅黑" panose="020B0503020204020204" pitchFamily="34" charset="-122"/>
              </a:rPr>
              <a:t>(</a:t>
            </a:r>
            <a:r>
              <a:rPr lang="zh-TW" altLang="en-US" dirty="0">
                <a:solidFill>
                  <a:schemeClr val="tx1"/>
                </a:solidFill>
                <a:latin typeface="微软雅黑" panose="020B0503020204020204" pitchFamily="34" charset="-122"/>
                <a:ea typeface="微软雅黑" panose="020B0503020204020204" pitchFamily="34" charset="-122"/>
              </a:rPr>
              <a:t>多</a:t>
            </a:r>
            <a:r>
              <a:rPr lang="zh-CN" altLang="en-US" dirty="0">
                <a:solidFill>
                  <a:schemeClr val="tx1"/>
                </a:solidFill>
                <a:latin typeface="微软雅黑" panose="020B0503020204020204" pitchFamily="34" charset="-122"/>
                <a:ea typeface="微软雅黑" panose="020B0503020204020204" pitchFamily="34" charset="-122"/>
              </a:rPr>
              <a:t>分类</a:t>
            </a:r>
            <a:r>
              <a:rPr lang="en-US" altLang="zh-TW" dirty="0">
                <a:solidFill>
                  <a:schemeClr val="tx1"/>
                </a:solidFill>
                <a:latin typeface="微软雅黑" panose="020B0503020204020204" pitchFamily="34" charset="-122"/>
                <a:ea typeface="微软雅黑" panose="020B0503020204020204" pitchFamily="34" charset="-122"/>
              </a:rPr>
              <a:t>)</a:t>
            </a:r>
            <a:endParaRPr lang="zh-TW" altLang="en-US" dirty="0">
              <a:solidFill>
                <a:schemeClr val="tx1"/>
              </a:solidFill>
              <a:latin typeface="微软雅黑" panose="020B0503020204020204" pitchFamily="34" charset="-122"/>
              <a:ea typeface="微软雅黑" panose="020B0503020204020204" pitchFamily="34" charset="-122"/>
            </a:endParaRPr>
          </a:p>
          <a:p>
            <a:pPr marL="0" indent="0">
              <a:buNone/>
            </a:pPr>
            <a:endParaRPr lang="zh-TW"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3145528" y="4331494"/>
            <a:ext cx="1900445" cy="685006"/>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buNone/>
            </a:pPr>
            <a:r>
              <a:rPr lang="en-US" altLang="zh-TW" dirty="0"/>
              <a:t>Function f</a:t>
            </a:r>
            <a:endParaRPr lang="zh-TW" altLang="en-US" dirty="0"/>
          </a:p>
        </p:txBody>
      </p:sp>
      <p:sp>
        <p:nvSpPr>
          <p:cNvPr id="6" name="矩形 5"/>
          <p:cNvSpPr/>
          <p:nvPr/>
        </p:nvSpPr>
        <p:spPr>
          <a:xfrm>
            <a:off x="6975717" y="4331494"/>
            <a:ext cx="1900445" cy="685006"/>
          </a:xfrm>
          <a:prstGeom prst="rect">
            <a:avLst/>
          </a:prstGeom>
          <a:solidFill>
            <a:srgbClr val="0070C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buNone/>
            </a:pPr>
            <a:r>
              <a:rPr lang="en-US" altLang="zh-TW" dirty="0"/>
              <a:t>Function f</a:t>
            </a:r>
            <a:endParaRPr lang="zh-TW" altLang="en-US" dirty="0"/>
          </a:p>
        </p:txBody>
      </p:sp>
      <p:sp>
        <p:nvSpPr>
          <p:cNvPr id="7" name="文字方塊 6"/>
          <p:cNvSpPr txBox="1"/>
          <p:nvPr/>
        </p:nvSpPr>
        <p:spPr>
          <a:xfrm>
            <a:off x="2978149" y="5620406"/>
            <a:ext cx="2235200" cy="523220"/>
          </a:xfrm>
          <a:prstGeom prst="rect">
            <a:avLst/>
          </a:prstGeom>
          <a:noFill/>
        </p:spPr>
        <p:txBody>
          <a:bodyPr wrap="square" rtlCol="0">
            <a:spAutoFit/>
          </a:bodyPr>
          <a:lstStyle/>
          <a:p>
            <a:pPr algn="ctr">
              <a:buNone/>
            </a:pPr>
            <a:r>
              <a:rPr lang="en-US" altLang="zh-TW" dirty="0"/>
              <a:t>Input</a:t>
            </a:r>
            <a:endParaRPr lang="zh-TW" altLang="en-US" dirty="0"/>
          </a:p>
        </p:txBody>
      </p:sp>
      <p:sp>
        <p:nvSpPr>
          <p:cNvPr id="8" name="文字方塊 7"/>
          <p:cNvSpPr txBox="1"/>
          <p:nvPr/>
        </p:nvSpPr>
        <p:spPr>
          <a:xfrm>
            <a:off x="6800849" y="5620406"/>
            <a:ext cx="2235200" cy="523220"/>
          </a:xfrm>
          <a:prstGeom prst="rect">
            <a:avLst/>
          </a:prstGeom>
          <a:noFill/>
        </p:spPr>
        <p:txBody>
          <a:bodyPr wrap="square" rtlCol="0">
            <a:spAutoFit/>
          </a:bodyPr>
          <a:lstStyle/>
          <a:p>
            <a:pPr algn="ctr">
              <a:buNone/>
            </a:pPr>
            <a:r>
              <a:rPr lang="en-US" altLang="zh-TW" dirty="0"/>
              <a:t>Input</a:t>
            </a:r>
            <a:endParaRPr lang="zh-TW" altLang="en-US" dirty="0"/>
          </a:p>
        </p:txBody>
      </p:sp>
      <p:sp>
        <p:nvSpPr>
          <p:cNvPr id="9" name="向下箭號 8"/>
          <p:cNvSpPr/>
          <p:nvPr/>
        </p:nvSpPr>
        <p:spPr>
          <a:xfrm flipV="1">
            <a:off x="3851274"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None/>
            </a:pPr>
            <a:endParaRPr lang="zh-TW" altLang="en-US"/>
          </a:p>
        </p:txBody>
      </p:sp>
      <p:sp>
        <p:nvSpPr>
          <p:cNvPr id="10" name="向下箭號 9"/>
          <p:cNvSpPr/>
          <p:nvPr/>
        </p:nvSpPr>
        <p:spPr>
          <a:xfrm flipV="1">
            <a:off x="7649023" y="5016500"/>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None/>
            </a:pPr>
            <a:endParaRPr lang="zh-TW" altLang="en-US"/>
          </a:p>
        </p:txBody>
      </p:sp>
      <p:sp>
        <p:nvSpPr>
          <p:cNvPr id="11" name="向下箭號 10"/>
          <p:cNvSpPr/>
          <p:nvPr/>
        </p:nvSpPr>
        <p:spPr>
          <a:xfrm flipV="1">
            <a:off x="3851274"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None/>
            </a:pPr>
            <a:endParaRPr lang="zh-TW" altLang="en-US"/>
          </a:p>
        </p:txBody>
      </p:sp>
      <p:sp>
        <p:nvSpPr>
          <p:cNvPr id="12" name="向下箭號 11"/>
          <p:cNvSpPr/>
          <p:nvPr/>
        </p:nvSpPr>
        <p:spPr>
          <a:xfrm flipV="1">
            <a:off x="7649023" y="3694251"/>
            <a:ext cx="488950" cy="603906"/>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None/>
            </a:pPr>
            <a:endParaRPr lang="zh-TW" altLang="en-US"/>
          </a:p>
        </p:txBody>
      </p:sp>
      <p:sp>
        <p:nvSpPr>
          <p:cNvPr id="13" name="文字方塊 12"/>
          <p:cNvSpPr txBox="1"/>
          <p:nvPr/>
        </p:nvSpPr>
        <p:spPr>
          <a:xfrm>
            <a:off x="3109222" y="3162767"/>
            <a:ext cx="1936751" cy="523220"/>
          </a:xfrm>
          <a:prstGeom prst="rect">
            <a:avLst/>
          </a:prstGeom>
          <a:noFill/>
        </p:spPr>
        <p:txBody>
          <a:bodyPr wrap="square" rtlCol="0">
            <a:spAutoFit/>
          </a:bodyPr>
          <a:lstStyle/>
          <a:p>
            <a:pPr algn="ctr">
              <a:buNone/>
            </a:pPr>
            <a:r>
              <a:rPr lang="en-US" altLang="zh-TW" dirty="0"/>
              <a:t>Yes or No</a:t>
            </a:r>
            <a:endParaRPr lang="zh-TW" altLang="en-US" dirty="0"/>
          </a:p>
        </p:txBody>
      </p:sp>
      <p:sp>
        <p:nvSpPr>
          <p:cNvPr id="14" name="文字方塊 13"/>
          <p:cNvSpPr txBox="1"/>
          <p:nvPr/>
        </p:nvSpPr>
        <p:spPr>
          <a:xfrm>
            <a:off x="5926706" y="2819401"/>
            <a:ext cx="3933584" cy="954107"/>
          </a:xfrm>
          <a:prstGeom prst="rect">
            <a:avLst/>
          </a:prstGeom>
          <a:noFill/>
        </p:spPr>
        <p:txBody>
          <a:bodyPr wrap="square" rtlCol="0">
            <a:spAutoFit/>
          </a:bodyPr>
          <a:lstStyle/>
          <a:p>
            <a:pPr algn="ctr">
              <a:buNone/>
            </a:pPr>
            <a:r>
              <a:rPr lang="en-US" altLang="zh-TW" dirty="0"/>
              <a:t>Class 1, Class 2, … Class N</a:t>
            </a:r>
            <a:endParaRPr lang="zh-TW" altLang="en-US" dirty="0"/>
          </a:p>
        </p:txBody>
      </p:sp>
    </p:spTree>
    <p:extLst>
      <p:ext uri="{BB962C8B-B14F-4D97-AF65-F5344CB8AC3E}">
        <p14:creationId xmlns:p14="http://schemas.microsoft.com/office/powerpoint/2010/main" val="1848550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P spid="9" grpId="0" animBg="1"/>
      <p:bldP spid="10" grpId="0" animBg="1"/>
      <p:bldP spid="11" grpId="0" animBg="1"/>
      <p:bldP spid="12" grpId="0" animBg="1"/>
      <p:bldP spid="13" grpId="0"/>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923458" y="49165"/>
            <a:ext cx="7848600" cy="61645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lang="en-US" altLang="zh-TW" sz="3600" spc="-5" dirty="0">
                <a:latin typeface="微软雅黑" panose="020B0503020204020204" pitchFamily="34" charset="-122"/>
                <a:ea typeface="微软雅黑" panose="020B0503020204020204" pitchFamily="34" charset="-122"/>
              </a:rPr>
              <a:t>Binary Classification</a:t>
            </a:r>
            <a:r>
              <a:rPr lang="en-US" altLang="zh-CN" sz="3600" spc="-5" dirty="0">
                <a:latin typeface="微软雅黑" panose="020B0503020204020204" pitchFamily="34" charset="-122"/>
                <a:ea typeface="微软雅黑" panose="020B0503020204020204" pitchFamily="34" charset="-122"/>
              </a:rPr>
              <a:t>—</a:t>
            </a:r>
            <a:r>
              <a:rPr lang="zh-CN" altLang="en-US" sz="3600" spc="-5" dirty="0">
                <a:latin typeface="微软雅黑" panose="020B0503020204020204" pitchFamily="34" charset="-122"/>
                <a:ea typeface="微软雅黑" panose="020B0503020204020204" pitchFamily="34" charset="-122"/>
              </a:rPr>
              <a:t>二分类</a:t>
            </a:r>
            <a:endParaRPr lang="en-US" altLang="zh-TW" sz="3600" spc="-5" dirty="0">
              <a:latin typeface="微软雅黑" panose="020B0503020204020204" pitchFamily="34" charset="-122"/>
              <a:ea typeface="微软雅黑" panose="020B0503020204020204" pitchFamily="34" charset="-122"/>
            </a:endParaRPr>
          </a:p>
        </p:txBody>
      </p:sp>
      <p:sp>
        <p:nvSpPr>
          <p:cNvPr id="4" name="矩形 3"/>
          <p:cNvSpPr/>
          <p:nvPr/>
        </p:nvSpPr>
        <p:spPr>
          <a:xfrm>
            <a:off x="1600200" y="1186494"/>
            <a:ext cx="1826141" cy="1175706"/>
          </a:xfrm>
          <a:prstGeom prst="rect">
            <a:avLst/>
          </a:prstGeom>
        </p:spPr>
        <p:txBody>
          <a:bodyPr wrap="none">
            <a:spAutoFit/>
          </a:bodyPr>
          <a:lstStyle/>
          <a:p>
            <a:pPr>
              <a:buNone/>
            </a:pPr>
            <a:r>
              <a:rPr lang="zh-CN" altLang="en-US" sz="3200" b="1" u="sng" dirty="0">
                <a:solidFill>
                  <a:srgbClr val="00B0F0"/>
                </a:solidFill>
              </a:rPr>
              <a:t>垃圾邮件</a:t>
            </a:r>
            <a:endParaRPr lang="en-US" altLang="zh-CN" sz="3200" b="1" u="sng" dirty="0">
              <a:solidFill>
                <a:srgbClr val="00B0F0"/>
              </a:solidFill>
            </a:endParaRPr>
          </a:p>
          <a:p>
            <a:pPr>
              <a:buNone/>
            </a:pPr>
            <a:r>
              <a:rPr lang="zh-CN" altLang="en-US" sz="3200" b="1" u="sng" dirty="0">
                <a:solidFill>
                  <a:srgbClr val="00B0F0"/>
                </a:solidFill>
              </a:rPr>
              <a:t>过滤系统</a:t>
            </a:r>
            <a:endParaRPr lang="zh-TW" altLang="en-US" sz="3200" b="1" u="sng" dirty="0">
              <a:solidFill>
                <a:srgbClr val="00B0F0"/>
              </a:solidFill>
            </a:endParaRPr>
          </a:p>
        </p:txBody>
      </p:sp>
      <p:grpSp>
        <p:nvGrpSpPr>
          <p:cNvPr id="5" name="群組 4"/>
          <p:cNvGrpSpPr/>
          <p:nvPr/>
        </p:nvGrpSpPr>
        <p:grpSpPr>
          <a:xfrm>
            <a:off x="2502548" y="3008183"/>
            <a:ext cx="7816752" cy="3530146"/>
            <a:chOff x="628650" y="2236221"/>
            <a:chExt cx="7816752" cy="3530146"/>
          </a:xfrm>
        </p:grpSpPr>
        <p:pic>
          <p:nvPicPr>
            <p:cNvPr id="6" name="Picture 2" descr="http://cdn.toptenreviews.com/rev/site/cms/category_headers/139-h_main-w.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50" y="2236221"/>
              <a:ext cx="7816752" cy="353014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p:cNvSpPr/>
            <p:nvPr/>
          </p:nvSpPr>
          <p:spPr>
            <a:xfrm>
              <a:off x="2197318" y="5112936"/>
              <a:ext cx="4272195" cy="338554"/>
            </a:xfrm>
            <a:prstGeom prst="rect">
              <a:avLst/>
            </a:prstGeom>
          </p:spPr>
          <p:txBody>
            <a:bodyPr wrap="none">
              <a:spAutoFit/>
            </a:bodyPr>
            <a:lstStyle/>
            <a:p>
              <a:pPr>
                <a:buNone/>
              </a:pPr>
              <a:r>
                <a:rPr lang="en-US" altLang="zh-TW" sz="1600" dirty="0"/>
                <a:t>(</a:t>
              </a:r>
              <a:r>
                <a:rPr lang="zh-TW" altLang="en-US" sz="1600" dirty="0"/>
                <a:t>http://spam-filter-review.toptenreviews.com/</a:t>
              </a:r>
              <a:r>
                <a:rPr lang="en-US" altLang="zh-TW" sz="1600" dirty="0"/>
                <a:t>)</a:t>
              </a:r>
              <a:endParaRPr lang="zh-TW" altLang="en-US" sz="1600" dirty="0"/>
            </a:p>
          </p:txBody>
        </p:sp>
      </p:grpSp>
      <p:sp>
        <p:nvSpPr>
          <p:cNvPr id="12" name="矩形 11"/>
          <p:cNvSpPr/>
          <p:nvPr/>
        </p:nvSpPr>
        <p:spPr>
          <a:xfrm>
            <a:off x="7296008" y="1635663"/>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buNone/>
            </a:pPr>
            <a:r>
              <a:rPr lang="en-US" altLang="zh-TW" dirty="0"/>
              <a:t>Function</a:t>
            </a:r>
            <a:endParaRPr lang="zh-TW" altLang="en-US" dirty="0"/>
          </a:p>
        </p:txBody>
      </p:sp>
      <p:sp>
        <p:nvSpPr>
          <p:cNvPr id="15" name="向右箭號 14"/>
          <p:cNvSpPr/>
          <p:nvPr/>
        </p:nvSpPr>
        <p:spPr>
          <a:xfrm>
            <a:off x="9332510" y="2007431"/>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None/>
            </a:pPr>
            <a:endParaRPr lang="zh-TW" altLang="en-US"/>
          </a:p>
        </p:txBody>
      </p:sp>
      <p:sp>
        <p:nvSpPr>
          <p:cNvPr id="16" name="文字方塊 15"/>
          <p:cNvSpPr txBox="1"/>
          <p:nvPr/>
        </p:nvSpPr>
        <p:spPr>
          <a:xfrm>
            <a:off x="10072474" y="2045299"/>
            <a:ext cx="1445810" cy="523220"/>
          </a:xfrm>
          <a:prstGeom prst="rect">
            <a:avLst/>
          </a:prstGeom>
          <a:noFill/>
        </p:spPr>
        <p:txBody>
          <a:bodyPr wrap="square" rtlCol="0">
            <a:spAutoFit/>
          </a:bodyPr>
          <a:lstStyle/>
          <a:p>
            <a:pPr>
              <a:buNone/>
            </a:pPr>
            <a:r>
              <a:rPr lang="en-US" altLang="zh-TW" dirty="0">
                <a:solidFill>
                  <a:srgbClr val="FF0000"/>
                </a:solidFill>
              </a:rPr>
              <a:t>Yes</a:t>
            </a:r>
            <a:r>
              <a:rPr lang="en-US" altLang="zh-TW" dirty="0"/>
              <a:t>/</a:t>
            </a:r>
            <a:r>
              <a:rPr lang="en-US" altLang="zh-TW" dirty="0">
                <a:solidFill>
                  <a:srgbClr val="0000FF"/>
                </a:solidFill>
              </a:rPr>
              <a:t>No</a:t>
            </a:r>
            <a:endParaRPr lang="zh-TW" altLang="en-US" dirty="0"/>
          </a:p>
        </p:txBody>
      </p:sp>
      <p:grpSp>
        <p:nvGrpSpPr>
          <p:cNvPr id="3" name="组合 2">
            <a:extLst>
              <a:ext uri="{FF2B5EF4-FFF2-40B4-BE49-F238E27FC236}">
                <a16:creationId xmlns:a16="http://schemas.microsoft.com/office/drawing/2014/main" xmlns="" id="{3AF88439-A111-4792-940A-F21704BDE07C}"/>
              </a:ext>
            </a:extLst>
          </p:cNvPr>
          <p:cNvGrpSpPr/>
          <p:nvPr/>
        </p:nvGrpSpPr>
        <p:grpSpPr>
          <a:xfrm>
            <a:off x="4075943" y="1452827"/>
            <a:ext cx="1823617" cy="1784273"/>
            <a:chOff x="2856742" y="1452826"/>
            <a:chExt cx="1823617" cy="1784273"/>
          </a:xfrm>
        </p:grpSpPr>
        <p:pic>
          <p:nvPicPr>
            <p:cNvPr id="67586" name="Picture 2" descr="http://www.ceu.org.tw/images/CEU_knowledge21065_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56742" y="1452826"/>
              <a:ext cx="1784273" cy="1784273"/>
            </a:xfrm>
            <a:prstGeom prst="rect">
              <a:avLst/>
            </a:prstGeom>
            <a:noFill/>
            <a:extLst>
              <a:ext uri="{909E8E84-426E-40DD-AFC4-6F175D3DCCD1}">
                <a14:hiddenFill xmlns:a14="http://schemas.microsoft.com/office/drawing/2010/main">
                  <a:solidFill>
                    <a:srgbClr val="FFFFFF"/>
                  </a:solidFill>
                </a14:hiddenFill>
              </a:ext>
            </a:extLst>
          </p:spPr>
        </p:pic>
        <p:pic>
          <p:nvPicPr>
            <p:cNvPr id="26" name="圖片 25"/>
            <p:cNvPicPr>
              <a:picLocks noChangeAspect="1"/>
            </p:cNvPicPr>
            <p:nvPr/>
          </p:nvPicPr>
          <p:blipFill>
            <a:blip r:embed="rId5"/>
            <a:stretch>
              <a:fillRect/>
            </a:stretch>
          </p:blipFill>
          <p:spPr>
            <a:xfrm>
              <a:off x="4406052" y="1513489"/>
              <a:ext cx="274307" cy="1494693"/>
            </a:xfrm>
            <a:prstGeom prst="rect">
              <a:avLst/>
            </a:prstGeom>
          </p:spPr>
        </p:pic>
      </p:grpSp>
      <p:sp>
        <p:nvSpPr>
          <p:cNvPr id="28" name="向右箭號 27"/>
          <p:cNvSpPr/>
          <p:nvPr/>
        </p:nvSpPr>
        <p:spPr>
          <a:xfrm>
            <a:off x="6410924" y="2009534"/>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None/>
            </a:pPr>
            <a:endParaRPr lang="zh-TW" altLang="en-US"/>
          </a:p>
        </p:txBody>
      </p:sp>
      <p:sp>
        <p:nvSpPr>
          <p:cNvPr id="8" name="文字方塊 7"/>
          <p:cNvSpPr txBox="1"/>
          <p:nvPr/>
        </p:nvSpPr>
        <p:spPr>
          <a:xfrm>
            <a:off x="8015528" y="3125175"/>
            <a:ext cx="1308273" cy="461665"/>
          </a:xfrm>
          <a:prstGeom prst="rect">
            <a:avLst/>
          </a:prstGeom>
          <a:noFill/>
        </p:spPr>
        <p:txBody>
          <a:bodyPr wrap="square" rtlCol="0">
            <a:spAutoFit/>
          </a:bodyPr>
          <a:lstStyle/>
          <a:p>
            <a:pPr>
              <a:buNone/>
            </a:pPr>
            <a:r>
              <a:rPr lang="en-US" altLang="zh-TW" sz="2400" dirty="0">
                <a:solidFill>
                  <a:srgbClr val="FF0000"/>
                </a:solidFill>
              </a:rPr>
              <a:t>Yes</a:t>
            </a:r>
            <a:endParaRPr lang="zh-TW" altLang="en-US" sz="2400" dirty="0">
              <a:solidFill>
                <a:srgbClr val="FF0000"/>
              </a:solidFill>
            </a:endParaRPr>
          </a:p>
        </p:txBody>
      </p:sp>
      <p:sp>
        <p:nvSpPr>
          <p:cNvPr id="18" name="文字方塊 17"/>
          <p:cNvSpPr txBox="1"/>
          <p:nvPr/>
        </p:nvSpPr>
        <p:spPr>
          <a:xfrm>
            <a:off x="9779654" y="4680253"/>
            <a:ext cx="1308273" cy="461665"/>
          </a:xfrm>
          <a:prstGeom prst="rect">
            <a:avLst/>
          </a:prstGeom>
          <a:noFill/>
        </p:spPr>
        <p:txBody>
          <a:bodyPr wrap="square" rtlCol="0">
            <a:spAutoFit/>
          </a:bodyPr>
          <a:lstStyle/>
          <a:p>
            <a:pPr>
              <a:buNone/>
            </a:pPr>
            <a:r>
              <a:rPr lang="en-US" altLang="zh-TW" sz="2400" dirty="0">
                <a:solidFill>
                  <a:srgbClr val="0000FF"/>
                </a:solidFill>
              </a:rPr>
              <a:t>No</a:t>
            </a:r>
            <a:endParaRPr lang="zh-TW" altLang="en-US" sz="2400" dirty="0">
              <a:solidFill>
                <a:srgbClr val="0000FF"/>
              </a:solidFill>
            </a:endParaRPr>
          </a:p>
        </p:txBody>
      </p:sp>
      <p:sp>
        <p:nvSpPr>
          <p:cNvPr id="10" name="文字方塊 9"/>
          <p:cNvSpPr txBox="1"/>
          <p:nvPr/>
        </p:nvSpPr>
        <p:spPr>
          <a:xfrm>
            <a:off x="1600200" y="4171100"/>
            <a:ext cx="1480457" cy="1040285"/>
          </a:xfrm>
          <a:prstGeom prst="rect">
            <a:avLst/>
          </a:prstGeom>
          <a:noFill/>
        </p:spPr>
        <p:txBody>
          <a:bodyPr wrap="square" rtlCol="0">
            <a:spAutoFit/>
          </a:bodyPr>
          <a:lstStyle/>
          <a:p>
            <a:pPr algn="ctr">
              <a:buNone/>
            </a:pPr>
            <a:r>
              <a:rPr lang="en-US" altLang="zh-TW" dirty="0">
                <a:solidFill>
                  <a:srgbClr val="FF0000"/>
                </a:solidFill>
              </a:rPr>
              <a:t>Training</a:t>
            </a:r>
          </a:p>
          <a:p>
            <a:pPr algn="ctr">
              <a:buNone/>
            </a:pPr>
            <a:r>
              <a:rPr lang="en-US" altLang="zh-TW" dirty="0">
                <a:solidFill>
                  <a:srgbClr val="FF0000"/>
                </a:solidFill>
              </a:rPr>
              <a:t>Data</a:t>
            </a:r>
            <a:endParaRPr lang="zh-TW" altLang="en-US" dirty="0">
              <a:solidFill>
                <a:srgbClr val="FF0000"/>
              </a:solidFill>
            </a:endParaRPr>
          </a:p>
        </p:txBody>
      </p:sp>
    </p:spTree>
    <p:extLst>
      <p:ext uri="{BB962C8B-B14F-4D97-AF65-F5344CB8AC3E}">
        <p14:creationId xmlns:p14="http://schemas.microsoft.com/office/powerpoint/2010/main" val="796866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8" grpId="0"/>
      <p:bldP spid="18" grpId="0"/>
      <p:bldP spid="1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20649" y="109661"/>
            <a:ext cx="7859115" cy="567463"/>
          </a:xfrm>
          <a:prstGeom prst="rect">
            <a:avLst/>
          </a:prstGeom>
        </p:spPr>
        <p:txBody>
          <a:bodyPr vert="horz" wrap="square" lIns="0" tIns="13335" rIns="0" bIns="0" numCol="1" rtlCol="0" anchor="b" anchorCtr="0" compatLnSpc="1">
            <a:spAutoFit/>
          </a:bodyPr>
          <a:lstStyle/>
          <a:p>
            <a:pPr marL="12700">
              <a:lnSpc>
                <a:spcPct val="100000"/>
              </a:lnSpc>
              <a:spcBef>
                <a:spcPts val="105"/>
              </a:spcBef>
            </a:pPr>
            <a:r>
              <a:rPr sz="3600" dirty="0">
                <a:latin typeface="微软雅黑" panose="020B0503020204020204" pitchFamily="34" charset="-122"/>
                <a:ea typeface="微软雅黑" panose="020B0503020204020204" pitchFamily="34" charset="-122"/>
              </a:rPr>
              <a:t>Multi-class</a:t>
            </a:r>
            <a:r>
              <a:rPr sz="3600" spc="-55" dirty="0">
                <a:latin typeface="微软雅黑" panose="020B0503020204020204" pitchFamily="34" charset="-122"/>
                <a:ea typeface="微软雅黑" panose="020B0503020204020204" pitchFamily="34" charset="-122"/>
              </a:rPr>
              <a:t> </a:t>
            </a:r>
            <a:r>
              <a:rPr sz="3600" spc="-10" dirty="0">
                <a:latin typeface="微软雅黑" panose="020B0503020204020204" pitchFamily="34" charset="-122"/>
                <a:ea typeface="微软雅黑" panose="020B0503020204020204" pitchFamily="34" charset="-122"/>
              </a:rPr>
              <a:t>Classification</a:t>
            </a:r>
            <a:r>
              <a:rPr lang="en-US" altLang="zh-CN" sz="3600" spc="-10" dirty="0">
                <a:latin typeface="微软雅黑" panose="020B0503020204020204" pitchFamily="34" charset="-122"/>
                <a:ea typeface="微软雅黑" panose="020B0503020204020204" pitchFamily="34" charset="-122"/>
              </a:rPr>
              <a:t>—</a:t>
            </a:r>
            <a:r>
              <a:rPr lang="zh-CN" altLang="en-US" sz="3600" spc="-10" dirty="0">
                <a:latin typeface="微软雅黑" panose="020B0503020204020204" pitchFamily="34" charset="-122"/>
                <a:ea typeface="微软雅黑" panose="020B0503020204020204" pitchFamily="34" charset="-122"/>
              </a:rPr>
              <a:t>多分类</a:t>
            </a:r>
            <a:endParaRPr sz="3600" dirty="0">
              <a:latin typeface="微软雅黑" panose="020B0503020204020204" pitchFamily="34" charset="-122"/>
              <a:ea typeface="微软雅黑" panose="020B0503020204020204" pitchFamily="34" charset="-122"/>
            </a:endParaRPr>
          </a:p>
        </p:txBody>
      </p:sp>
      <p:sp>
        <p:nvSpPr>
          <p:cNvPr id="29" name="object 3">
            <a:extLst>
              <a:ext uri="{FF2B5EF4-FFF2-40B4-BE49-F238E27FC236}">
                <a16:creationId xmlns:a16="http://schemas.microsoft.com/office/drawing/2014/main" xmlns="" id="{A9D9AE9E-40C0-4887-AFBC-23B1A3513D4B}"/>
              </a:ext>
            </a:extLst>
          </p:cNvPr>
          <p:cNvSpPr/>
          <p:nvPr/>
        </p:nvSpPr>
        <p:spPr>
          <a:xfrm>
            <a:off x="1926972" y="2200550"/>
            <a:ext cx="5003292" cy="3718846"/>
          </a:xfrm>
          <a:prstGeom prst="rect">
            <a:avLst/>
          </a:prstGeom>
          <a:blipFill>
            <a:blip r:embed="rId3" cstate="print"/>
            <a:stretch>
              <a:fillRect/>
            </a:stretch>
          </a:blipFill>
        </p:spPr>
        <p:txBody>
          <a:bodyPr wrap="square" lIns="0" tIns="0" rIns="0" bIns="0" rtlCol="0"/>
          <a:lstStyle/>
          <a:p>
            <a:pPr>
              <a:buNone/>
            </a:pPr>
            <a:endParaRPr/>
          </a:p>
        </p:txBody>
      </p:sp>
      <p:sp>
        <p:nvSpPr>
          <p:cNvPr id="30" name="object 4">
            <a:extLst>
              <a:ext uri="{FF2B5EF4-FFF2-40B4-BE49-F238E27FC236}">
                <a16:creationId xmlns:a16="http://schemas.microsoft.com/office/drawing/2014/main" xmlns="" id="{87CA4506-CDBD-495F-B3CE-0783F51D5313}"/>
              </a:ext>
            </a:extLst>
          </p:cNvPr>
          <p:cNvSpPr txBox="1"/>
          <p:nvPr/>
        </p:nvSpPr>
        <p:spPr>
          <a:xfrm>
            <a:off x="1992783" y="5889323"/>
            <a:ext cx="2940685" cy="289823"/>
          </a:xfrm>
          <a:prstGeom prst="rect">
            <a:avLst/>
          </a:prstGeom>
        </p:spPr>
        <p:txBody>
          <a:bodyPr vert="horz" wrap="square" lIns="0" tIns="12700" rIns="0" bIns="0" rtlCol="0">
            <a:spAutoFit/>
          </a:bodyPr>
          <a:lstStyle/>
          <a:p>
            <a:pPr marL="12700">
              <a:lnSpc>
                <a:spcPct val="100000"/>
              </a:lnSpc>
              <a:spcBef>
                <a:spcPts val="100"/>
              </a:spcBef>
              <a:buNone/>
            </a:pPr>
            <a:r>
              <a:rPr sz="1800" spc="-10" dirty="0">
                <a:latin typeface="Calibri"/>
                <a:cs typeface="Calibri"/>
                <a:hlinkClick r:id="rId4"/>
              </a:rPr>
              <a:t>http://top-breaking-news.com/</a:t>
            </a:r>
            <a:endParaRPr sz="1800">
              <a:latin typeface="Calibri"/>
              <a:cs typeface="Calibri"/>
            </a:endParaRPr>
          </a:p>
        </p:txBody>
      </p:sp>
      <p:sp>
        <p:nvSpPr>
          <p:cNvPr id="31" name="object 5">
            <a:extLst>
              <a:ext uri="{FF2B5EF4-FFF2-40B4-BE49-F238E27FC236}">
                <a16:creationId xmlns:a16="http://schemas.microsoft.com/office/drawing/2014/main" xmlns="" id="{BDAD7C7F-5FAD-4A27-B008-BFCDA5BA8A06}"/>
              </a:ext>
            </a:extLst>
          </p:cNvPr>
          <p:cNvSpPr txBox="1"/>
          <p:nvPr/>
        </p:nvSpPr>
        <p:spPr>
          <a:xfrm>
            <a:off x="6520308" y="1742113"/>
            <a:ext cx="1719580" cy="836126"/>
          </a:xfrm>
          <a:prstGeom prst="rect">
            <a:avLst/>
          </a:prstGeom>
          <a:solidFill>
            <a:srgbClr val="4471C4"/>
          </a:solidFill>
          <a:ln w="12192">
            <a:solidFill>
              <a:srgbClr val="2E528F"/>
            </a:solidFill>
          </a:ln>
        </p:spPr>
        <p:txBody>
          <a:bodyPr vert="horz" wrap="square" lIns="0" tIns="5080" rIns="0" bIns="0" rtlCol="0">
            <a:spAutoFit/>
          </a:bodyPr>
          <a:lstStyle/>
          <a:p>
            <a:pPr>
              <a:lnSpc>
                <a:spcPct val="100000"/>
              </a:lnSpc>
              <a:spcBef>
                <a:spcPts val="40"/>
              </a:spcBef>
              <a:buNone/>
            </a:pPr>
            <a:endParaRPr sz="2600" dirty="0">
              <a:latin typeface="Times New Roman"/>
              <a:cs typeface="Times New Roman"/>
            </a:endParaRPr>
          </a:p>
          <a:p>
            <a:pPr marL="230504">
              <a:lnSpc>
                <a:spcPct val="100000"/>
              </a:lnSpc>
              <a:spcBef>
                <a:spcPts val="5"/>
              </a:spcBef>
              <a:buNone/>
            </a:pPr>
            <a:r>
              <a:rPr sz="2800" spc="-10" dirty="0">
                <a:solidFill>
                  <a:srgbClr val="FFFFFF"/>
                </a:solidFill>
                <a:latin typeface="Calibri"/>
                <a:cs typeface="Calibri"/>
              </a:rPr>
              <a:t>Function</a:t>
            </a:r>
            <a:endParaRPr sz="2800" dirty="0">
              <a:latin typeface="Calibri"/>
              <a:cs typeface="Calibri"/>
            </a:endParaRPr>
          </a:p>
        </p:txBody>
      </p:sp>
      <p:sp>
        <p:nvSpPr>
          <p:cNvPr id="32" name="object 6">
            <a:extLst>
              <a:ext uri="{FF2B5EF4-FFF2-40B4-BE49-F238E27FC236}">
                <a16:creationId xmlns:a16="http://schemas.microsoft.com/office/drawing/2014/main" xmlns="" id="{C137A018-C17A-4067-9517-A768A8FB6C0C}"/>
              </a:ext>
            </a:extLst>
          </p:cNvPr>
          <p:cNvSpPr/>
          <p:nvPr/>
        </p:nvSpPr>
        <p:spPr>
          <a:xfrm>
            <a:off x="8326248" y="2083489"/>
            <a:ext cx="424180" cy="561340"/>
          </a:xfrm>
          <a:custGeom>
            <a:avLst/>
            <a:gdLst/>
            <a:ahLst/>
            <a:cxnLst/>
            <a:rect l="l" t="t" r="r" b="b"/>
            <a:pathLst>
              <a:path w="424179" h="561339">
                <a:moveTo>
                  <a:pt x="211836" y="0"/>
                </a:moveTo>
                <a:lnTo>
                  <a:pt x="211836" y="140208"/>
                </a:lnTo>
                <a:lnTo>
                  <a:pt x="0" y="140208"/>
                </a:lnTo>
                <a:lnTo>
                  <a:pt x="0" y="420624"/>
                </a:lnTo>
                <a:lnTo>
                  <a:pt x="211836" y="420624"/>
                </a:lnTo>
                <a:lnTo>
                  <a:pt x="211836" y="560832"/>
                </a:lnTo>
                <a:lnTo>
                  <a:pt x="423671" y="280415"/>
                </a:lnTo>
                <a:lnTo>
                  <a:pt x="211836" y="0"/>
                </a:lnTo>
                <a:close/>
              </a:path>
            </a:pathLst>
          </a:custGeom>
          <a:solidFill>
            <a:srgbClr val="000000"/>
          </a:solidFill>
        </p:spPr>
        <p:txBody>
          <a:bodyPr wrap="square" lIns="0" tIns="0" rIns="0" bIns="0" rtlCol="0"/>
          <a:lstStyle/>
          <a:p>
            <a:pPr>
              <a:buNone/>
            </a:pPr>
            <a:endParaRPr/>
          </a:p>
        </p:txBody>
      </p:sp>
      <p:sp>
        <p:nvSpPr>
          <p:cNvPr id="33" name="object 7">
            <a:extLst>
              <a:ext uri="{FF2B5EF4-FFF2-40B4-BE49-F238E27FC236}">
                <a16:creationId xmlns:a16="http://schemas.microsoft.com/office/drawing/2014/main" xmlns="" id="{3E20037C-DB5B-4E39-A767-A199ED947107}"/>
              </a:ext>
            </a:extLst>
          </p:cNvPr>
          <p:cNvSpPr/>
          <p:nvPr/>
        </p:nvSpPr>
        <p:spPr>
          <a:xfrm>
            <a:off x="8326248" y="2083489"/>
            <a:ext cx="424180" cy="561340"/>
          </a:xfrm>
          <a:custGeom>
            <a:avLst/>
            <a:gdLst/>
            <a:ahLst/>
            <a:cxnLst/>
            <a:rect l="l" t="t" r="r" b="b"/>
            <a:pathLst>
              <a:path w="424179" h="561339">
                <a:moveTo>
                  <a:pt x="0" y="140208"/>
                </a:moveTo>
                <a:lnTo>
                  <a:pt x="211836" y="140208"/>
                </a:lnTo>
                <a:lnTo>
                  <a:pt x="211836" y="0"/>
                </a:lnTo>
                <a:lnTo>
                  <a:pt x="423671" y="280415"/>
                </a:lnTo>
                <a:lnTo>
                  <a:pt x="211836" y="560832"/>
                </a:lnTo>
                <a:lnTo>
                  <a:pt x="211836" y="420624"/>
                </a:lnTo>
                <a:lnTo>
                  <a:pt x="0" y="420624"/>
                </a:lnTo>
                <a:lnTo>
                  <a:pt x="0" y="140208"/>
                </a:lnTo>
                <a:close/>
              </a:path>
            </a:pathLst>
          </a:custGeom>
          <a:ln w="12191">
            <a:solidFill>
              <a:srgbClr val="000000"/>
            </a:solidFill>
          </a:ln>
        </p:spPr>
        <p:txBody>
          <a:bodyPr wrap="square" lIns="0" tIns="0" rIns="0" bIns="0" rtlCol="0"/>
          <a:lstStyle/>
          <a:p>
            <a:pPr>
              <a:buNone/>
            </a:pPr>
            <a:endParaRPr/>
          </a:p>
        </p:txBody>
      </p:sp>
      <p:sp>
        <p:nvSpPr>
          <p:cNvPr id="34" name="object 8">
            <a:extLst>
              <a:ext uri="{FF2B5EF4-FFF2-40B4-BE49-F238E27FC236}">
                <a16:creationId xmlns:a16="http://schemas.microsoft.com/office/drawing/2014/main" xmlns="" id="{C96BE067-3B84-4688-827B-F65E1925812F}"/>
              </a:ext>
            </a:extLst>
          </p:cNvPr>
          <p:cNvSpPr/>
          <p:nvPr/>
        </p:nvSpPr>
        <p:spPr>
          <a:xfrm>
            <a:off x="4889196" y="1615620"/>
            <a:ext cx="274320" cy="1495043"/>
          </a:xfrm>
          <a:prstGeom prst="rect">
            <a:avLst/>
          </a:prstGeom>
          <a:blipFill>
            <a:blip r:embed="rId5" cstate="print"/>
            <a:stretch>
              <a:fillRect/>
            </a:stretch>
          </a:blipFill>
        </p:spPr>
        <p:txBody>
          <a:bodyPr wrap="square" lIns="0" tIns="0" rIns="0" bIns="0" rtlCol="0"/>
          <a:lstStyle/>
          <a:p>
            <a:pPr>
              <a:buNone/>
            </a:pPr>
            <a:endParaRPr/>
          </a:p>
        </p:txBody>
      </p:sp>
      <p:sp>
        <p:nvSpPr>
          <p:cNvPr id="35" name="object 9">
            <a:extLst>
              <a:ext uri="{FF2B5EF4-FFF2-40B4-BE49-F238E27FC236}">
                <a16:creationId xmlns:a16="http://schemas.microsoft.com/office/drawing/2014/main" xmlns="" id="{84885F6F-601A-4872-A62D-766AE5410436}"/>
              </a:ext>
            </a:extLst>
          </p:cNvPr>
          <p:cNvSpPr/>
          <p:nvPr/>
        </p:nvSpPr>
        <p:spPr>
          <a:xfrm>
            <a:off x="5221427" y="2083489"/>
            <a:ext cx="424180" cy="561340"/>
          </a:xfrm>
          <a:custGeom>
            <a:avLst/>
            <a:gdLst/>
            <a:ahLst/>
            <a:cxnLst/>
            <a:rect l="l" t="t" r="r" b="b"/>
            <a:pathLst>
              <a:path w="424179" h="561339">
                <a:moveTo>
                  <a:pt x="211836" y="0"/>
                </a:moveTo>
                <a:lnTo>
                  <a:pt x="211836" y="140208"/>
                </a:lnTo>
                <a:lnTo>
                  <a:pt x="0" y="140208"/>
                </a:lnTo>
                <a:lnTo>
                  <a:pt x="0" y="420624"/>
                </a:lnTo>
                <a:lnTo>
                  <a:pt x="211836" y="420624"/>
                </a:lnTo>
                <a:lnTo>
                  <a:pt x="211836" y="560832"/>
                </a:lnTo>
                <a:lnTo>
                  <a:pt x="423672" y="280415"/>
                </a:lnTo>
                <a:lnTo>
                  <a:pt x="211836" y="0"/>
                </a:lnTo>
                <a:close/>
              </a:path>
            </a:pathLst>
          </a:custGeom>
          <a:solidFill>
            <a:srgbClr val="000000"/>
          </a:solidFill>
        </p:spPr>
        <p:txBody>
          <a:bodyPr wrap="square" lIns="0" tIns="0" rIns="0" bIns="0" rtlCol="0"/>
          <a:lstStyle/>
          <a:p>
            <a:pPr>
              <a:buNone/>
            </a:pPr>
            <a:endParaRPr/>
          </a:p>
        </p:txBody>
      </p:sp>
      <p:sp>
        <p:nvSpPr>
          <p:cNvPr id="36" name="object 10">
            <a:extLst>
              <a:ext uri="{FF2B5EF4-FFF2-40B4-BE49-F238E27FC236}">
                <a16:creationId xmlns:a16="http://schemas.microsoft.com/office/drawing/2014/main" xmlns="" id="{483E0007-2B6A-4729-81BA-59B42D278EFE}"/>
              </a:ext>
            </a:extLst>
          </p:cNvPr>
          <p:cNvSpPr/>
          <p:nvPr/>
        </p:nvSpPr>
        <p:spPr>
          <a:xfrm>
            <a:off x="5221427" y="2083489"/>
            <a:ext cx="424180" cy="561340"/>
          </a:xfrm>
          <a:custGeom>
            <a:avLst/>
            <a:gdLst/>
            <a:ahLst/>
            <a:cxnLst/>
            <a:rect l="l" t="t" r="r" b="b"/>
            <a:pathLst>
              <a:path w="424179" h="561339">
                <a:moveTo>
                  <a:pt x="0" y="140208"/>
                </a:moveTo>
                <a:lnTo>
                  <a:pt x="211836" y="140208"/>
                </a:lnTo>
                <a:lnTo>
                  <a:pt x="211836" y="0"/>
                </a:lnTo>
                <a:lnTo>
                  <a:pt x="423672" y="280415"/>
                </a:lnTo>
                <a:lnTo>
                  <a:pt x="211836" y="560832"/>
                </a:lnTo>
                <a:lnTo>
                  <a:pt x="211836" y="420624"/>
                </a:lnTo>
                <a:lnTo>
                  <a:pt x="0" y="420624"/>
                </a:lnTo>
                <a:lnTo>
                  <a:pt x="0" y="140208"/>
                </a:lnTo>
                <a:close/>
              </a:path>
            </a:pathLst>
          </a:custGeom>
          <a:ln w="12192">
            <a:solidFill>
              <a:srgbClr val="000000"/>
            </a:solidFill>
          </a:ln>
        </p:spPr>
        <p:txBody>
          <a:bodyPr wrap="square" lIns="0" tIns="0" rIns="0" bIns="0" rtlCol="0"/>
          <a:lstStyle/>
          <a:p>
            <a:pPr>
              <a:buNone/>
            </a:pPr>
            <a:endParaRPr/>
          </a:p>
        </p:txBody>
      </p:sp>
      <p:sp>
        <p:nvSpPr>
          <p:cNvPr id="37" name="object 11">
            <a:extLst>
              <a:ext uri="{FF2B5EF4-FFF2-40B4-BE49-F238E27FC236}">
                <a16:creationId xmlns:a16="http://schemas.microsoft.com/office/drawing/2014/main" xmlns="" id="{B4895128-0AE7-4CC4-A4F4-5C09415E93D3}"/>
              </a:ext>
            </a:extLst>
          </p:cNvPr>
          <p:cNvSpPr/>
          <p:nvPr/>
        </p:nvSpPr>
        <p:spPr>
          <a:xfrm>
            <a:off x="9058081" y="1653720"/>
            <a:ext cx="287087" cy="1510284"/>
          </a:xfrm>
          <a:prstGeom prst="rect">
            <a:avLst/>
          </a:prstGeom>
          <a:blipFill>
            <a:blip r:embed="rId6" cstate="print"/>
            <a:stretch>
              <a:fillRect/>
            </a:stretch>
          </a:blipFill>
        </p:spPr>
        <p:txBody>
          <a:bodyPr wrap="square" lIns="0" tIns="0" rIns="0" bIns="0" rtlCol="0"/>
          <a:lstStyle/>
          <a:p>
            <a:pPr>
              <a:buNone/>
            </a:pPr>
            <a:endParaRPr/>
          </a:p>
        </p:txBody>
      </p:sp>
      <p:sp>
        <p:nvSpPr>
          <p:cNvPr id="38" name="object 12">
            <a:extLst>
              <a:ext uri="{FF2B5EF4-FFF2-40B4-BE49-F238E27FC236}">
                <a16:creationId xmlns:a16="http://schemas.microsoft.com/office/drawing/2014/main" xmlns="" id="{23BE5D63-3799-4817-B757-6236D8CE4A31}"/>
              </a:ext>
            </a:extLst>
          </p:cNvPr>
          <p:cNvSpPr txBox="1"/>
          <p:nvPr/>
        </p:nvSpPr>
        <p:spPr>
          <a:xfrm>
            <a:off x="9823832" y="1101778"/>
            <a:ext cx="635000" cy="382156"/>
          </a:xfrm>
          <a:prstGeom prst="rect">
            <a:avLst/>
          </a:prstGeom>
        </p:spPr>
        <p:txBody>
          <a:bodyPr vert="horz" wrap="square" lIns="0" tIns="12700" rIns="0" bIns="0" rtlCol="0">
            <a:spAutoFit/>
          </a:bodyPr>
          <a:lstStyle/>
          <a:p>
            <a:pPr marL="12700">
              <a:lnSpc>
                <a:spcPct val="100000"/>
              </a:lnSpc>
              <a:spcBef>
                <a:spcPts val="100"/>
              </a:spcBef>
              <a:buNone/>
            </a:pPr>
            <a:r>
              <a:rPr sz="2400" dirty="0">
                <a:latin typeface="微软雅黑" panose="020B0503020204020204" pitchFamily="34" charset="-122"/>
                <a:ea typeface="微软雅黑" panose="020B0503020204020204" pitchFamily="34" charset="-122"/>
                <a:cs typeface="PMingLiU"/>
              </a:rPr>
              <a:t>政治</a:t>
            </a:r>
          </a:p>
        </p:txBody>
      </p:sp>
      <p:sp>
        <p:nvSpPr>
          <p:cNvPr id="39" name="object 13">
            <a:extLst>
              <a:ext uri="{FF2B5EF4-FFF2-40B4-BE49-F238E27FC236}">
                <a16:creationId xmlns:a16="http://schemas.microsoft.com/office/drawing/2014/main" xmlns="" id="{655FAC08-602A-47A7-9C6F-7AB1D7C35092}"/>
              </a:ext>
            </a:extLst>
          </p:cNvPr>
          <p:cNvSpPr/>
          <p:nvPr/>
        </p:nvSpPr>
        <p:spPr>
          <a:xfrm>
            <a:off x="9208898" y="1406070"/>
            <a:ext cx="471170" cy="475615"/>
          </a:xfrm>
          <a:custGeom>
            <a:avLst/>
            <a:gdLst/>
            <a:ahLst/>
            <a:cxnLst/>
            <a:rect l="l" t="t" r="r" b="b"/>
            <a:pathLst>
              <a:path w="471170" h="475614">
                <a:moveTo>
                  <a:pt x="376811" y="67820"/>
                </a:moveTo>
                <a:lnTo>
                  <a:pt x="0" y="448309"/>
                </a:lnTo>
                <a:lnTo>
                  <a:pt x="27177" y="475106"/>
                </a:lnTo>
                <a:lnTo>
                  <a:pt x="403864" y="94619"/>
                </a:lnTo>
                <a:lnTo>
                  <a:pt x="376811" y="67820"/>
                </a:lnTo>
                <a:close/>
              </a:path>
              <a:path w="471170" h="475614">
                <a:moveTo>
                  <a:pt x="452977" y="54228"/>
                </a:moveTo>
                <a:lnTo>
                  <a:pt x="390271" y="54228"/>
                </a:lnTo>
                <a:lnTo>
                  <a:pt x="417322" y="81025"/>
                </a:lnTo>
                <a:lnTo>
                  <a:pt x="403864" y="94619"/>
                </a:lnTo>
                <a:lnTo>
                  <a:pt x="430910" y="121412"/>
                </a:lnTo>
                <a:lnTo>
                  <a:pt x="452977" y="54228"/>
                </a:lnTo>
                <a:close/>
              </a:path>
              <a:path w="471170" h="475614">
                <a:moveTo>
                  <a:pt x="390271" y="54228"/>
                </a:moveTo>
                <a:lnTo>
                  <a:pt x="376811" y="67820"/>
                </a:lnTo>
                <a:lnTo>
                  <a:pt x="403864" y="94619"/>
                </a:lnTo>
                <a:lnTo>
                  <a:pt x="417322" y="81025"/>
                </a:lnTo>
                <a:lnTo>
                  <a:pt x="390271" y="54228"/>
                </a:lnTo>
                <a:close/>
              </a:path>
              <a:path w="471170" h="475614">
                <a:moveTo>
                  <a:pt x="470788" y="0"/>
                </a:moveTo>
                <a:lnTo>
                  <a:pt x="349757" y="41020"/>
                </a:lnTo>
                <a:lnTo>
                  <a:pt x="376811" y="67820"/>
                </a:lnTo>
                <a:lnTo>
                  <a:pt x="390271" y="54228"/>
                </a:lnTo>
                <a:lnTo>
                  <a:pt x="452977" y="54228"/>
                </a:lnTo>
                <a:lnTo>
                  <a:pt x="470788" y="0"/>
                </a:lnTo>
                <a:close/>
              </a:path>
            </a:pathLst>
          </a:custGeom>
          <a:solidFill>
            <a:srgbClr val="0000FF"/>
          </a:solidFill>
        </p:spPr>
        <p:txBody>
          <a:bodyPr wrap="square" lIns="0" tIns="0" rIns="0" bIns="0" rtlCol="0"/>
          <a:lstStyle/>
          <a:p>
            <a:pPr>
              <a:buNone/>
            </a:pPr>
            <a:endParaRPr/>
          </a:p>
        </p:txBody>
      </p:sp>
      <p:sp>
        <p:nvSpPr>
          <p:cNvPr id="40" name="object 14">
            <a:extLst>
              <a:ext uri="{FF2B5EF4-FFF2-40B4-BE49-F238E27FC236}">
                <a16:creationId xmlns:a16="http://schemas.microsoft.com/office/drawing/2014/main" xmlns="" id="{8226084F-B4A3-4864-8DF6-4075DA8A3C14}"/>
              </a:ext>
            </a:extLst>
          </p:cNvPr>
          <p:cNvSpPr/>
          <p:nvPr/>
        </p:nvSpPr>
        <p:spPr>
          <a:xfrm>
            <a:off x="9204580" y="1978841"/>
            <a:ext cx="690245" cy="254000"/>
          </a:xfrm>
          <a:custGeom>
            <a:avLst/>
            <a:gdLst/>
            <a:ahLst/>
            <a:cxnLst/>
            <a:rect l="l" t="t" r="r" b="b"/>
            <a:pathLst>
              <a:path w="690245" h="254000">
                <a:moveTo>
                  <a:pt x="575109" y="36356"/>
                </a:moveTo>
                <a:lnTo>
                  <a:pt x="0" y="217678"/>
                </a:lnTo>
                <a:lnTo>
                  <a:pt x="11429" y="254000"/>
                </a:lnTo>
                <a:lnTo>
                  <a:pt x="586577" y="72666"/>
                </a:lnTo>
                <a:lnTo>
                  <a:pt x="575109" y="36356"/>
                </a:lnTo>
                <a:close/>
              </a:path>
              <a:path w="690245" h="254000">
                <a:moveTo>
                  <a:pt x="678976" y="30607"/>
                </a:moveTo>
                <a:lnTo>
                  <a:pt x="593344" y="30607"/>
                </a:lnTo>
                <a:lnTo>
                  <a:pt x="604774" y="66929"/>
                </a:lnTo>
                <a:lnTo>
                  <a:pt x="586577" y="72666"/>
                </a:lnTo>
                <a:lnTo>
                  <a:pt x="598043" y="108966"/>
                </a:lnTo>
                <a:lnTo>
                  <a:pt x="678976" y="30607"/>
                </a:lnTo>
                <a:close/>
              </a:path>
              <a:path w="690245" h="254000">
                <a:moveTo>
                  <a:pt x="593344" y="30607"/>
                </a:moveTo>
                <a:lnTo>
                  <a:pt x="575109" y="36356"/>
                </a:lnTo>
                <a:lnTo>
                  <a:pt x="586577" y="72666"/>
                </a:lnTo>
                <a:lnTo>
                  <a:pt x="604774" y="66929"/>
                </a:lnTo>
                <a:lnTo>
                  <a:pt x="593344" y="30607"/>
                </a:lnTo>
                <a:close/>
              </a:path>
              <a:path w="690245" h="254000">
                <a:moveTo>
                  <a:pt x="563626" y="0"/>
                </a:moveTo>
                <a:lnTo>
                  <a:pt x="575109" y="36356"/>
                </a:lnTo>
                <a:lnTo>
                  <a:pt x="593344" y="30607"/>
                </a:lnTo>
                <a:lnTo>
                  <a:pt x="678976" y="30607"/>
                </a:lnTo>
                <a:lnTo>
                  <a:pt x="689864" y="20066"/>
                </a:lnTo>
                <a:lnTo>
                  <a:pt x="563626" y="0"/>
                </a:lnTo>
                <a:close/>
              </a:path>
            </a:pathLst>
          </a:custGeom>
          <a:solidFill>
            <a:srgbClr val="0000FF"/>
          </a:solidFill>
        </p:spPr>
        <p:txBody>
          <a:bodyPr wrap="square" lIns="0" tIns="0" rIns="0" bIns="0" rtlCol="0"/>
          <a:lstStyle/>
          <a:p>
            <a:pPr>
              <a:buNone/>
            </a:pPr>
            <a:endParaRPr/>
          </a:p>
        </p:txBody>
      </p:sp>
      <p:sp>
        <p:nvSpPr>
          <p:cNvPr id="41" name="object 15">
            <a:extLst>
              <a:ext uri="{FF2B5EF4-FFF2-40B4-BE49-F238E27FC236}">
                <a16:creationId xmlns:a16="http://schemas.microsoft.com/office/drawing/2014/main" xmlns="" id="{E40CDDEB-C39E-4AA5-A31C-498651145047}"/>
              </a:ext>
            </a:extLst>
          </p:cNvPr>
          <p:cNvSpPr/>
          <p:nvPr/>
        </p:nvSpPr>
        <p:spPr>
          <a:xfrm>
            <a:off x="9213470" y="2969695"/>
            <a:ext cx="506730" cy="286385"/>
          </a:xfrm>
          <a:custGeom>
            <a:avLst/>
            <a:gdLst/>
            <a:ahLst/>
            <a:cxnLst/>
            <a:rect l="l" t="t" r="r" b="b"/>
            <a:pathLst>
              <a:path w="506729" h="286385">
                <a:moveTo>
                  <a:pt x="396609" y="248221"/>
                </a:moveTo>
                <a:lnTo>
                  <a:pt x="378459" y="281685"/>
                </a:lnTo>
                <a:lnTo>
                  <a:pt x="506221" y="285876"/>
                </a:lnTo>
                <a:lnTo>
                  <a:pt x="486212" y="257301"/>
                </a:lnTo>
                <a:lnTo>
                  <a:pt x="413384" y="257301"/>
                </a:lnTo>
                <a:lnTo>
                  <a:pt x="396609" y="248221"/>
                </a:lnTo>
                <a:close/>
              </a:path>
              <a:path w="506729" h="286385">
                <a:moveTo>
                  <a:pt x="414787" y="214704"/>
                </a:moveTo>
                <a:lnTo>
                  <a:pt x="396609" y="248221"/>
                </a:lnTo>
                <a:lnTo>
                  <a:pt x="413384" y="257301"/>
                </a:lnTo>
                <a:lnTo>
                  <a:pt x="431545" y="223774"/>
                </a:lnTo>
                <a:lnTo>
                  <a:pt x="414787" y="214704"/>
                </a:lnTo>
                <a:close/>
              </a:path>
              <a:path w="506729" h="286385">
                <a:moveTo>
                  <a:pt x="432942" y="181228"/>
                </a:moveTo>
                <a:lnTo>
                  <a:pt x="414787" y="214704"/>
                </a:lnTo>
                <a:lnTo>
                  <a:pt x="431545" y="223774"/>
                </a:lnTo>
                <a:lnTo>
                  <a:pt x="413384" y="257301"/>
                </a:lnTo>
                <a:lnTo>
                  <a:pt x="486212" y="257301"/>
                </a:lnTo>
                <a:lnTo>
                  <a:pt x="432942" y="181228"/>
                </a:lnTo>
                <a:close/>
              </a:path>
              <a:path w="506729" h="286385">
                <a:moveTo>
                  <a:pt x="18033" y="0"/>
                </a:moveTo>
                <a:lnTo>
                  <a:pt x="0" y="33527"/>
                </a:lnTo>
                <a:lnTo>
                  <a:pt x="396609" y="248221"/>
                </a:lnTo>
                <a:lnTo>
                  <a:pt x="414787" y="214704"/>
                </a:lnTo>
                <a:lnTo>
                  <a:pt x="18033" y="0"/>
                </a:lnTo>
                <a:close/>
              </a:path>
            </a:pathLst>
          </a:custGeom>
          <a:solidFill>
            <a:srgbClr val="0000FF"/>
          </a:solidFill>
        </p:spPr>
        <p:txBody>
          <a:bodyPr wrap="square" lIns="0" tIns="0" rIns="0" bIns="0" rtlCol="0"/>
          <a:lstStyle/>
          <a:p>
            <a:pPr>
              <a:buNone/>
            </a:pPr>
            <a:endParaRPr/>
          </a:p>
        </p:txBody>
      </p:sp>
      <p:sp>
        <p:nvSpPr>
          <p:cNvPr id="42" name="object 16">
            <a:extLst>
              <a:ext uri="{FF2B5EF4-FFF2-40B4-BE49-F238E27FC236}">
                <a16:creationId xmlns:a16="http://schemas.microsoft.com/office/drawing/2014/main" xmlns="" id="{199AC5A1-AE37-4738-A286-F8CFDAB67F22}"/>
              </a:ext>
            </a:extLst>
          </p:cNvPr>
          <p:cNvSpPr txBox="1"/>
          <p:nvPr/>
        </p:nvSpPr>
        <p:spPr>
          <a:xfrm>
            <a:off x="10021062" y="1756286"/>
            <a:ext cx="635000" cy="382156"/>
          </a:xfrm>
          <a:prstGeom prst="rect">
            <a:avLst/>
          </a:prstGeom>
        </p:spPr>
        <p:txBody>
          <a:bodyPr vert="horz" wrap="square" lIns="0" tIns="12700" rIns="0" bIns="0" rtlCol="0">
            <a:spAutoFit/>
          </a:bodyPr>
          <a:lstStyle/>
          <a:p>
            <a:pPr marL="12700">
              <a:lnSpc>
                <a:spcPct val="100000"/>
              </a:lnSpc>
              <a:spcBef>
                <a:spcPts val="100"/>
              </a:spcBef>
              <a:buNone/>
            </a:pPr>
            <a:r>
              <a:rPr sz="2400" spc="-5" dirty="0" err="1">
                <a:latin typeface="微软雅黑" panose="020B0503020204020204" pitchFamily="34" charset="-122"/>
                <a:ea typeface="微软雅黑" panose="020B0503020204020204" pitchFamily="34" charset="-122"/>
                <a:cs typeface="PMingLiU"/>
              </a:rPr>
              <a:t>经济</a:t>
            </a:r>
            <a:endParaRPr sz="2400" dirty="0">
              <a:latin typeface="微软雅黑" panose="020B0503020204020204" pitchFamily="34" charset="-122"/>
              <a:ea typeface="微软雅黑" panose="020B0503020204020204" pitchFamily="34" charset="-122"/>
              <a:cs typeface="PMingLiU"/>
            </a:endParaRPr>
          </a:p>
        </p:txBody>
      </p:sp>
      <p:sp>
        <p:nvSpPr>
          <p:cNvPr id="43" name="object 17">
            <a:extLst>
              <a:ext uri="{FF2B5EF4-FFF2-40B4-BE49-F238E27FC236}">
                <a16:creationId xmlns:a16="http://schemas.microsoft.com/office/drawing/2014/main" xmlns="" id="{EDC37641-083B-4939-9E62-E84E98FA562E}"/>
              </a:ext>
            </a:extLst>
          </p:cNvPr>
          <p:cNvSpPr/>
          <p:nvPr/>
        </p:nvSpPr>
        <p:spPr>
          <a:xfrm>
            <a:off x="3908375" y="2097585"/>
            <a:ext cx="934719" cy="725170"/>
          </a:xfrm>
          <a:custGeom>
            <a:avLst/>
            <a:gdLst/>
            <a:ahLst/>
            <a:cxnLst/>
            <a:rect l="l" t="t" r="r" b="b"/>
            <a:pathLst>
              <a:path w="934720" h="725169">
                <a:moveTo>
                  <a:pt x="704151" y="73632"/>
                </a:moveTo>
                <a:lnTo>
                  <a:pt x="559181" y="116586"/>
                </a:lnTo>
                <a:lnTo>
                  <a:pt x="442086" y="153542"/>
                </a:lnTo>
                <a:lnTo>
                  <a:pt x="364617" y="179324"/>
                </a:lnTo>
                <a:lnTo>
                  <a:pt x="290322" y="205612"/>
                </a:lnTo>
                <a:lnTo>
                  <a:pt x="221233" y="231901"/>
                </a:lnTo>
                <a:lnTo>
                  <a:pt x="173989" y="251460"/>
                </a:lnTo>
                <a:lnTo>
                  <a:pt x="131318" y="270763"/>
                </a:lnTo>
                <a:lnTo>
                  <a:pt x="94487" y="289687"/>
                </a:lnTo>
                <a:lnTo>
                  <a:pt x="54229" y="315213"/>
                </a:lnTo>
                <a:lnTo>
                  <a:pt x="20700" y="349885"/>
                </a:lnTo>
                <a:lnTo>
                  <a:pt x="1905" y="394462"/>
                </a:lnTo>
                <a:lnTo>
                  <a:pt x="0" y="410210"/>
                </a:lnTo>
                <a:lnTo>
                  <a:pt x="635" y="425830"/>
                </a:lnTo>
                <a:lnTo>
                  <a:pt x="13588" y="469391"/>
                </a:lnTo>
                <a:lnTo>
                  <a:pt x="39243" y="507873"/>
                </a:lnTo>
                <a:lnTo>
                  <a:pt x="73913" y="542925"/>
                </a:lnTo>
                <a:lnTo>
                  <a:pt x="115697" y="576199"/>
                </a:lnTo>
                <a:lnTo>
                  <a:pt x="147066" y="597915"/>
                </a:lnTo>
                <a:lnTo>
                  <a:pt x="180720" y="619505"/>
                </a:lnTo>
                <a:lnTo>
                  <a:pt x="216281" y="640714"/>
                </a:lnTo>
                <a:lnTo>
                  <a:pt x="253364" y="661924"/>
                </a:lnTo>
                <a:lnTo>
                  <a:pt x="291719" y="683133"/>
                </a:lnTo>
                <a:lnTo>
                  <a:pt x="370078" y="725042"/>
                </a:lnTo>
                <a:lnTo>
                  <a:pt x="405892" y="657860"/>
                </a:lnTo>
                <a:lnTo>
                  <a:pt x="366649" y="636904"/>
                </a:lnTo>
                <a:lnTo>
                  <a:pt x="328041" y="616076"/>
                </a:lnTo>
                <a:lnTo>
                  <a:pt x="290449" y="595376"/>
                </a:lnTo>
                <a:lnTo>
                  <a:pt x="255046" y="575055"/>
                </a:lnTo>
                <a:lnTo>
                  <a:pt x="220218" y="554354"/>
                </a:lnTo>
                <a:lnTo>
                  <a:pt x="204870" y="544576"/>
                </a:lnTo>
                <a:lnTo>
                  <a:pt x="189629" y="534669"/>
                </a:lnTo>
                <a:lnTo>
                  <a:pt x="189483" y="534669"/>
                </a:lnTo>
                <a:lnTo>
                  <a:pt x="174117" y="524255"/>
                </a:lnTo>
                <a:lnTo>
                  <a:pt x="174333" y="524255"/>
                </a:lnTo>
                <a:lnTo>
                  <a:pt x="160147" y="514350"/>
                </a:lnTo>
                <a:lnTo>
                  <a:pt x="147193" y="504571"/>
                </a:lnTo>
                <a:lnTo>
                  <a:pt x="135000" y="494791"/>
                </a:lnTo>
                <a:lnTo>
                  <a:pt x="125179" y="486410"/>
                </a:lnTo>
                <a:lnTo>
                  <a:pt x="123825" y="485266"/>
                </a:lnTo>
                <a:lnTo>
                  <a:pt x="113792" y="475996"/>
                </a:lnTo>
                <a:lnTo>
                  <a:pt x="113919" y="475996"/>
                </a:lnTo>
                <a:lnTo>
                  <a:pt x="106171" y="468249"/>
                </a:lnTo>
                <a:lnTo>
                  <a:pt x="104775" y="466851"/>
                </a:lnTo>
                <a:lnTo>
                  <a:pt x="98707" y="459993"/>
                </a:lnTo>
                <a:lnTo>
                  <a:pt x="98551" y="459993"/>
                </a:lnTo>
                <a:lnTo>
                  <a:pt x="96900" y="457962"/>
                </a:lnTo>
                <a:lnTo>
                  <a:pt x="92131" y="451738"/>
                </a:lnTo>
                <a:lnTo>
                  <a:pt x="90550" y="449706"/>
                </a:lnTo>
                <a:lnTo>
                  <a:pt x="90695" y="449706"/>
                </a:lnTo>
                <a:lnTo>
                  <a:pt x="87073" y="444373"/>
                </a:lnTo>
                <a:lnTo>
                  <a:pt x="86868" y="444373"/>
                </a:lnTo>
                <a:lnTo>
                  <a:pt x="85089" y="441451"/>
                </a:lnTo>
                <a:lnTo>
                  <a:pt x="85245" y="441451"/>
                </a:lnTo>
                <a:lnTo>
                  <a:pt x="83057" y="437514"/>
                </a:lnTo>
                <a:lnTo>
                  <a:pt x="82804" y="437514"/>
                </a:lnTo>
                <a:lnTo>
                  <a:pt x="81153" y="434086"/>
                </a:lnTo>
                <a:lnTo>
                  <a:pt x="81346" y="434086"/>
                </a:lnTo>
                <a:lnTo>
                  <a:pt x="80105" y="431164"/>
                </a:lnTo>
                <a:lnTo>
                  <a:pt x="79882" y="431164"/>
                </a:lnTo>
                <a:lnTo>
                  <a:pt x="78486" y="427354"/>
                </a:lnTo>
                <a:lnTo>
                  <a:pt x="78707" y="427354"/>
                </a:lnTo>
                <a:lnTo>
                  <a:pt x="78236" y="425830"/>
                </a:lnTo>
                <a:lnTo>
                  <a:pt x="77850" y="425830"/>
                </a:lnTo>
                <a:lnTo>
                  <a:pt x="76707" y="420877"/>
                </a:lnTo>
                <a:lnTo>
                  <a:pt x="77046" y="420877"/>
                </a:lnTo>
                <a:lnTo>
                  <a:pt x="76984" y="420497"/>
                </a:lnTo>
                <a:lnTo>
                  <a:pt x="76707" y="420497"/>
                </a:lnTo>
                <a:lnTo>
                  <a:pt x="76280" y="416433"/>
                </a:lnTo>
                <a:lnTo>
                  <a:pt x="76073" y="416433"/>
                </a:lnTo>
                <a:lnTo>
                  <a:pt x="76326" y="410337"/>
                </a:lnTo>
                <a:lnTo>
                  <a:pt x="76530" y="410337"/>
                </a:lnTo>
                <a:lnTo>
                  <a:pt x="77266" y="406653"/>
                </a:lnTo>
                <a:lnTo>
                  <a:pt x="77088" y="406653"/>
                </a:lnTo>
                <a:lnTo>
                  <a:pt x="78993" y="401065"/>
                </a:lnTo>
                <a:lnTo>
                  <a:pt x="79463" y="401065"/>
                </a:lnTo>
                <a:lnTo>
                  <a:pt x="79679" y="400558"/>
                </a:lnTo>
                <a:lnTo>
                  <a:pt x="79375" y="400558"/>
                </a:lnTo>
                <a:lnTo>
                  <a:pt x="81406" y="396493"/>
                </a:lnTo>
                <a:lnTo>
                  <a:pt x="81792" y="396493"/>
                </a:lnTo>
                <a:lnTo>
                  <a:pt x="82926" y="394588"/>
                </a:lnTo>
                <a:lnTo>
                  <a:pt x="82550" y="394588"/>
                </a:lnTo>
                <a:lnTo>
                  <a:pt x="85343" y="390525"/>
                </a:lnTo>
                <a:lnTo>
                  <a:pt x="85688" y="390525"/>
                </a:lnTo>
                <a:lnTo>
                  <a:pt x="88041" y="387476"/>
                </a:lnTo>
                <a:lnTo>
                  <a:pt x="87883" y="387476"/>
                </a:lnTo>
                <a:lnTo>
                  <a:pt x="90297" y="384555"/>
                </a:lnTo>
                <a:lnTo>
                  <a:pt x="92582" y="382397"/>
                </a:lnTo>
                <a:lnTo>
                  <a:pt x="92846" y="382397"/>
                </a:lnTo>
                <a:lnTo>
                  <a:pt x="94983" y="380491"/>
                </a:lnTo>
                <a:lnTo>
                  <a:pt x="94742" y="380491"/>
                </a:lnTo>
                <a:lnTo>
                  <a:pt x="99710" y="376554"/>
                </a:lnTo>
                <a:lnTo>
                  <a:pt x="99441" y="376554"/>
                </a:lnTo>
                <a:lnTo>
                  <a:pt x="106153" y="371855"/>
                </a:lnTo>
                <a:lnTo>
                  <a:pt x="114554" y="366267"/>
                </a:lnTo>
                <a:lnTo>
                  <a:pt x="122681" y="361314"/>
                </a:lnTo>
                <a:lnTo>
                  <a:pt x="131825" y="356108"/>
                </a:lnTo>
                <a:lnTo>
                  <a:pt x="142112" y="350519"/>
                </a:lnTo>
                <a:lnTo>
                  <a:pt x="152529" y="345313"/>
                </a:lnTo>
                <a:lnTo>
                  <a:pt x="152400" y="345313"/>
                </a:lnTo>
                <a:lnTo>
                  <a:pt x="164845" y="339216"/>
                </a:lnTo>
                <a:lnTo>
                  <a:pt x="176752" y="333628"/>
                </a:lnTo>
                <a:lnTo>
                  <a:pt x="190373" y="327405"/>
                </a:lnTo>
                <a:lnTo>
                  <a:pt x="204343" y="321310"/>
                </a:lnTo>
                <a:lnTo>
                  <a:pt x="218694" y="315213"/>
                </a:lnTo>
                <a:lnTo>
                  <a:pt x="249187" y="302767"/>
                </a:lnTo>
                <a:lnTo>
                  <a:pt x="249047" y="302767"/>
                </a:lnTo>
                <a:lnTo>
                  <a:pt x="281991" y="290067"/>
                </a:lnTo>
                <a:lnTo>
                  <a:pt x="316738" y="276987"/>
                </a:lnTo>
                <a:lnTo>
                  <a:pt x="316942" y="276987"/>
                </a:lnTo>
                <a:lnTo>
                  <a:pt x="352551" y="264287"/>
                </a:lnTo>
                <a:lnTo>
                  <a:pt x="389147" y="251460"/>
                </a:lnTo>
                <a:lnTo>
                  <a:pt x="427228" y="238633"/>
                </a:lnTo>
                <a:lnTo>
                  <a:pt x="465708" y="225933"/>
                </a:lnTo>
                <a:lnTo>
                  <a:pt x="543306" y="201294"/>
                </a:lnTo>
                <a:lnTo>
                  <a:pt x="543458" y="201294"/>
                </a:lnTo>
                <a:lnTo>
                  <a:pt x="581659" y="189356"/>
                </a:lnTo>
                <a:lnTo>
                  <a:pt x="619632" y="177800"/>
                </a:lnTo>
                <a:lnTo>
                  <a:pt x="619379" y="177800"/>
                </a:lnTo>
                <a:lnTo>
                  <a:pt x="656717" y="166750"/>
                </a:lnTo>
                <a:lnTo>
                  <a:pt x="692911" y="156083"/>
                </a:lnTo>
                <a:lnTo>
                  <a:pt x="724602" y="147055"/>
                </a:lnTo>
                <a:lnTo>
                  <a:pt x="704151" y="73632"/>
                </a:lnTo>
                <a:close/>
              </a:path>
              <a:path w="934720" h="725169">
                <a:moveTo>
                  <a:pt x="328064" y="616076"/>
                </a:moveTo>
                <a:lnTo>
                  <a:pt x="328294" y="616203"/>
                </a:lnTo>
                <a:lnTo>
                  <a:pt x="328064" y="616076"/>
                </a:lnTo>
                <a:close/>
              </a:path>
              <a:path w="934720" h="725169">
                <a:moveTo>
                  <a:pt x="290513" y="595376"/>
                </a:moveTo>
                <a:lnTo>
                  <a:pt x="290956" y="595629"/>
                </a:lnTo>
                <a:lnTo>
                  <a:pt x="290513" y="595376"/>
                </a:lnTo>
                <a:close/>
              </a:path>
              <a:path w="934720" h="725169">
                <a:moveTo>
                  <a:pt x="254381" y="574675"/>
                </a:moveTo>
                <a:lnTo>
                  <a:pt x="255016" y="575055"/>
                </a:lnTo>
                <a:lnTo>
                  <a:pt x="254381" y="574675"/>
                </a:lnTo>
                <a:close/>
              </a:path>
              <a:path w="934720" h="725169">
                <a:moveTo>
                  <a:pt x="220305" y="554354"/>
                </a:moveTo>
                <a:lnTo>
                  <a:pt x="221106" y="554863"/>
                </a:lnTo>
                <a:lnTo>
                  <a:pt x="220305" y="554354"/>
                </a:lnTo>
                <a:close/>
              </a:path>
              <a:path w="934720" h="725169">
                <a:moveTo>
                  <a:pt x="204469" y="544322"/>
                </a:moveTo>
                <a:lnTo>
                  <a:pt x="204850" y="544576"/>
                </a:lnTo>
                <a:lnTo>
                  <a:pt x="204469" y="544322"/>
                </a:lnTo>
                <a:close/>
              </a:path>
              <a:path w="934720" h="725169">
                <a:moveTo>
                  <a:pt x="188849" y="534162"/>
                </a:moveTo>
                <a:lnTo>
                  <a:pt x="189483" y="534669"/>
                </a:lnTo>
                <a:lnTo>
                  <a:pt x="189629" y="534669"/>
                </a:lnTo>
                <a:lnTo>
                  <a:pt x="188849" y="534162"/>
                </a:lnTo>
                <a:close/>
              </a:path>
              <a:path w="934720" h="725169">
                <a:moveTo>
                  <a:pt x="174333" y="524255"/>
                </a:moveTo>
                <a:lnTo>
                  <a:pt x="174117" y="524255"/>
                </a:lnTo>
                <a:lnTo>
                  <a:pt x="174879" y="524637"/>
                </a:lnTo>
                <a:lnTo>
                  <a:pt x="174333" y="524255"/>
                </a:lnTo>
                <a:close/>
              </a:path>
              <a:path w="934720" h="725169">
                <a:moveTo>
                  <a:pt x="160772" y="514786"/>
                </a:moveTo>
                <a:lnTo>
                  <a:pt x="161036" y="514985"/>
                </a:lnTo>
                <a:lnTo>
                  <a:pt x="160772" y="514786"/>
                </a:lnTo>
                <a:close/>
              </a:path>
              <a:path w="934720" h="725169">
                <a:moveTo>
                  <a:pt x="160191" y="514350"/>
                </a:moveTo>
                <a:lnTo>
                  <a:pt x="160772" y="514786"/>
                </a:lnTo>
                <a:lnTo>
                  <a:pt x="160191" y="514350"/>
                </a:lnTo>
                <a:close/>
              </a:path>
              <a:path w="934720" h="725169">
                <a:moveTo>
                  <a:pt x="147284" y="504571"/>
                </a:moveTo>
                <a:lnTo>
                  <a:pt x="148081" y="505205"/>
                </a:lnTo>
                <a:lnTo>
                  <a:pt x="147284" y="504571"/>
                </a:lnTo>
                <a:close/>
              </a:path>
              <a:path w="934720" h="725169">
                <a:moveTo>
                  <a:pt x="135113" y="494791"/>
                </a:moveTo>
                <a:lnTo>
                  <a:pt x="136017" y="495553"/>
                </a:lnTo>
                <a:lnTo>
                  <a:pt x="135113" y="494791"/>
                </a:lnTo>
                <a:close/>
              </a:path>
              <a:path w="934720" h="725169">
                <a:moveTo>
                  <a:pt x="123825" y="485266"/>
                </a:moveTo>
                <a:lnTo>
                  <a:pt x="125094" y="486410"/>
                </a:lnTo>
                <a:lnTo>
                  <a:pt x="124174" y="485561"/>
                </a:lnTo>
                <a:lnTo>
                  <a:pt x="123825" y="485266"/>
                </a:lnTo>
                <a:close/>
              </a:path>
              <a:path w="934720" h="725169">
                <a:moveTo>
                  <a:pt x="124174" y="485561"/>
                </a:moveTo>
                <a:lnTo>
                  <a:pt x="125094" y="486410"/>
                </a:lnTo>
                <a:lnTo>
                  <a:pt x="124174" y="485561"/>
                </a:lnTo>
                <a:close/>
              </a:path>
              <a:path w="934720" h="725169">
                <a:moveTo>
                  <a:pt x="123854" y="485266"/>
                </a:moveTo>
                <a:lnTo>
                  <a:pt x="124174" y="485561"/>
                </a:lnTo>
                <a:lnTo>
                  <a:pt x="123854" y="485266"/>
                </a:lnTo>
                <a:close/>
              </a:path>
              <a:path w="934720" h="725169">
                <a:moveTo>
                  <a:pt x="113919" y="475996"/>
                </a:moveTo>
                <a:lnTo>
                  <a:pt x="113792" y="475996"/>
                </a:lnTo>
                <a:lnTo>
                  <a:pt x="115062" y="477138"/>
                </a:lnTo>
                <a:lnTo>
                  <a:pt x="113919" y="475996"/>
                </a:lnTo>
                <a:close/>
              </a:path>
              <a:path w="934720" h="725169">
                <a:moveTo>
                  <a:pt x="104775" y="466851"/>
                </a:moveTo>
                <a:lnTo>
                  <a:pt x="106044" y="468249"/>
                </a:lnTo>
                <a:lnTo>
                  <a:pt x="105028" y="467105"/>
                </a:lnTo>
                <a:lnTo>
                  <a:pt x="104775" y="466851"/>
                </a:lnTo>
                <a:close/>
              </a:path>
              <a:path w="934720" h="725169">
                <a:moveTo>
                  <a:pt x="105028" y="467105"/>
                </a:moveTo>
                <a:lnTo>
                  <a:pt x="106044" y="468249"/>
                </a:lnTo>
                <a:lnTo>
                  <a:pt x="105028" y="467105"/>
                </a:lnTo>
                <a:close/>
              </a:path>
              <a:path w="934720" h="725169">
                <a:moveTo>
                  <a:pt x="104803" y="466851"/>
                </a:moveTo>
                <a:lnTo>
                  <a:pt x="105028" y="467105"/>
                </a:lnTo>
                <a:lnTo>
                  <a:pt x="104803" y="466851"/>
                </a:lnTo>
                <a:close/>
              </a:path>
              <a:path w="934720" h="725169">
                <a:moveTo>
                  <a:pt x="96900" y="457962"/>
                </a:moveTo>
                <a:lnTo>
                  <a:pt x="98551" y="459993"/>
                </a:lnTo>
                <a:lnTo>
                  <a:pt x="97465" y="458597"/>
                </a:lnTo>
                <a:lnTo>
                  <a:pt x="96900" y="457962"/>
                </a:lnTo>
                <a:close/>
              </a:path>
              <a:path w="934720" h="725169">
                <a:moveTo>
                  <a:pt x="97465" y="458597"/>
                </a:moveTo>
                <a:lnTo>
                  <a:pt x="98551" y="459993"/>
                </a:lnTo>
                <a:lnTo>
                  <a:pt x="98707" y="459993"/>
                </a:lnTo>
                <a:lnTo>
                  <a:pt x="97465" y="458597"/>
                </a:lnTo>
                <a:close/>
              </a:path>
              <a:path w="934720" h="725169">
                <a:moveTo>
                  <a:pt x="96971" y="457962"/>
                </a:moveTo>
                <a:lnTo>
                  <a:pt x="97465" y="458597"/>
                </a:lnTo>
                <a:lnTo>
                  <a:pt x="96971" y="457962"/>
                </a:lnTo>
                <a:close/>
              </a:path>
              <a:path w="934720" h="725169">
                <a:moveTo>
                  <a:pt x="90550" y="449706"/>
                </a:moveTo>
                <a:lnTo>
                  <a:pt x="92075" y="451738"/>
                </a:lnTo>
                <a:lnTo>
                  <a:pt x="91686" y="451167"/>
                </a:lnTo>
                <a:lnTo>
                  <a:pt x="90550" y="449706"/>
                </a:lnTo>
                <a:close/>
              </a:path>
              <a:path w="934720" h="725169">
                <a:moveTo>
                  <a:pt x="91686" y="451167"/>
                </a:moveTo>
                <a:lnTo>
                  <a:pt x="92075" y="451738"/>
                </a:lnTo>
                <a:lnTo>
                  <a:pt x="91686" y="451167"/>
                </a:lnTo>
                <a:close/>
              </a:path>
              <a:path w="934720" h="725169">
                <a:moveTo>
                  <a:pt x="90695" y="449706"/>
                </a:moveTo>
                <a:lnTo>
                  <a:pt x="90550" y="449706"/>
                </a:lnTo>
                <a:lnTo>
                  <a:pt x="91686" y="451167"/>
                </a:lnTo>
                <a:lnTo>
                  <a:pt x="90695" y="449706"/>
                </a:lnTo>
                <a:close/>
              </a:path>
              <a:path w="934720" h="725169">
                <a:moveTo>
                  <a:pt x="85089" y="441451"/>
                </a:moveTo>
                <a:lnTo>
                  <a:pt x="86868" y="444373"/>
                </a:lnTo>
                <a:lnTo>
                  <a:pt x="85943" y="442709"/>
                </a:lnTo>
                <a:lnTo>
                  <a:pt x="85089" y="441451"/>
                </a:lnTo>
                <a:close/>
              </a:path>
              <a:path w="934720" h="725169">
                <a:moveTo>
                  <a:pt x="85943" y="442709"/>
                </a:moveTo>
                <a:lnTo>
                  <a:pt x="86868" y="444373"/>
                </a:lnTo>
                <a:lnTo>
                  <a:pt x="87073" y="444373"/>
                </a:lnTo>
                <a:lnTo>
                  <a:pt x="85943" y="442709"/>
                </a:lnTo>
                <a:close/>
              </a:path>
              <a:path w="934720" h="725169">
                <a:moveTo>
                  <a:pt x="85245" y="441451"/>
                </a:moveTo>
                <a:lnTo>
                  <a:pt x="85089" y="441451"/>
                </a:lnTo>
                <a:lnTo>
                  <a:pt x="85943" y="442709"/>
                </a:lnTo>
                <a:lnTo>
                  <a:pt x="85245" y="441451"/>
                </a:lnTo>
                <a:close/>
              </a:path>
              <a:path w="934720" h="725169">
                <a:moveTo>
                  <a:pt x="81153" y="434086"/>
                </a:moveTo>
                <a:lnTo>
                  <a:pt x="82804" y="437514"/>
                </a:lnTo>
                <a:lnTo>
                  <a:pt x="81977" y="435569"/>
                </a:lnTo>
                <a:lnTo>
                  <a:pt x="81153" y="434086"/>
                </a:lnTo>
                <a:close/>
              </a:path>
              <a:path w="934720" h="725169">
                <a:moveTo>
                  <a:pt x="81977" y="435569"/>
                </a:moveTo>
                <a:lnTo>
                  <a:pt x="82804" y="437514"/>
                </a:lnTo>
                <a:lnTo>
                  <a:pt x="83057" y="437514"/>
                </a:lnTo>
                <a:lnTo>
                  <a:pt x="81977" y="435569"/>
                </a:lnTo>
                <a:close/>
              </a:path>
              <a:path w="934720" h="725169">
                <a:moveTo>
                  <a:pt x="81346" y="434086"/>
                </a:moveTo>
                <a:lnTo>
                  <a:pt x="81153" y="434086"/>
                </a:lnTo>
                <a:lnTo>
                  <a:pt x="81977" y="435569"/>
                </a:lnTo>
                <a:lnTo>
                  <a:pt x="81346" y="434086"/>
                </a:lnTo>
                <a:close/>
              </a:path>
              <a:path w="934720" h="725169">
                <a:moveTo>
                  <a:pt x="78486" y="427354"/>
                </a:moveTo>
                <a:lnTo>
                  <a:pt x="79882" y="431164"/>
                </a:lnTo>
                <a:lnTo>
                  <a:pt x="79293" y="429254"/>
                </a:lnTo>
                <a:lnTo>
                  <a:pt x="78486" y="427354"/>
                </a:lnTo>
                <a:close/>
              </a:path>
              <a:path w="934720" h="725169">
                <a:moveTo>
                  <a:pt x="79293" y="429254"/>
                </a:moveTo>
                <a:lnTo>
                  <a:pt x="79882" y="431164"/>
                </a:lnTo>
                <a:lnTo>
                  <a:pt x="80105" y="431164"/>
                </a:lnTo>
                <a:lnTo>
                  <a:pt x="79293" y="429254"/>
                </a:lnTo>
                <a:close/>
              </a:path>
              <a:path w="934720" h="725169">
                <a:moveTo>
                  <a:pt x="78707" y="427354"/>
                </a:moveTo>
                <a:lnTo>
                  <a:pt x="78486" y="427354"/>
                </a:lnTo>
                <a:lnTo>
                  <a:pt x="79293" y="429254"/>
                </a:lnTo>
                <a:lnTo>
                  <a:pt x="78707" y="427354"/>
                </a:lnTo>
                <a:close/>
              </a:path>
              <a:path w="934720" h="725169">
                <a:moveTo>
                  <a:pt x="76707" y="420877"/>
                </a:moveTo>
                <a:lnTo>
                  <a:pt x="77850" y="425830"/>
                </a:lnTo>
                <a:lnTo>
                  <a:pt x="77422" y="423191"/>
                </a:lnTo>
                <a:lnTo>
                  <a:pt x="76707" y="420877"/>
                </a:lnTo>
                <a:close/>
              </a:path>
              <a:path w="934720" h="725169">
                <a:moveTo>
                  <a:pt x="77422" y="423191"/>
                </a:moveTo>
                <a:lnTo>
                  <a:pt x="77850" y="425830"/>
                </a:lnTo>
                <a:lnTo>
                  <a:pt x="78236" y="425830"/>
                </a:lnTo>
                <a:lnTo>
                  <a:pt x="77422" y="423191"/>
                </a:lnTo>
                <a:close/>
              </a:path>
              <a:path w="934720" h="725169">
                <a:moveTo>
                  <a:pt x="77046" y="420877"/>
                </a:moveTo>
                <a:lnTo>
                  <a:pt x="76707" y="420877"/>
                </a:lnTo>
                <a:lnTo>
                  <a:pt x="77422" y="423191"/>
                </a:lnTo>
                <a:lnTo>
                  <a:pt x="77046" y="420877"/>
                </a:lnTo>
                <a:close/>
              </a:path>
              <a:path w="934720" h="725169">
                <a:moveTo>
                  <a:pt x="76200" y="415671"/>
                </a:moveTo>
                <a:lnTo>
                  <a:pt x="76707" y="420497"/>
                </a:lnTo>
                <a:lnTo>
                  <a:pt x="76625" y="418287"/>
                </a:lnTo>
                <a:lnTo>
                  <a:pt x="76200" y="415671"/>
                </a:lnTo>
                <a:close/>
              </a:path>
              <a:path w="934720" h="725169">
                <a:moveTo>
                  <a:pt x="76625" y="418287"/>
                </a:moveTo>
                <a:lnTo>
                  <a:pt x="76707" y="420497"/>
                </a:lnTo>
                <a:lnTo>
                  <a:pt x="76984" y="420497"/>
                </a:lnTo>
                <a:lnTo>
                  <a:pt x="76625" y="418287"/>
                </a:lnTo>
                <a:close/>
              </a:path>
              <a:path w="934720" h="725169">
                <a:moveTo>
                  <a:pt x="76527" y="415671"/>
                </a:moveTo>
                <a:lnTo>
                  <a:pt x="76200" y="415671"/>
                </a:lnTo>
                <a:lnTo>
                  <a:pt x="76625" y="418287"/>
                </a:lnTo>
                <a:lnTo>
                  <a:pt x="76527" y="415671"/>
                </a:lnTo>
                <a:close/>
              </a:path>
              <a:path w="934720" h="725169">
                <a:moveTo>
                  <a:pt x="76365" y="411352"/>
                </a:moveTo>
                <a:lnTo>
                  <a:pt x="76073" y="416433"/>
                </a:lnTo>
                <a:lnTo>
                  <a:pt x="76444" y="413463"/>
                </a:lnTo>
                <a:lnTo>
                  <a:pt x="76365" y="411352"/>
                </a:lnTo>
                <a:close/>
              </a:path>
              <a:path w="934720" h="725169">
                <a:moveTo>
                  <a:pt x="76444" y="413463"/>
                </a:moveTo>
                <a:lnTo>
                  <a:pt x="76073" y="416433"/>
                </a:lnTo>
                <a:lnTo>
                  <a:pt x="76280" y="416433"/>
                </a:lnTo>
                <a:lnTo>
                  <a:pt x="76200" y="415671"/>
                </a:lnTo>
                <a:lnTo>
                  <a:pt x="76527" y="415671"/>
                </a:lnTo>
                <a:lnTo>
                  <a:pt x="76444" y="413463"/>
                </a:lnTo>
                <a:close/>
              </a:path>
              <a:path w="934720" h="725169">
                <a:moveTo>
                  <a:pt x="77062" y="408515"/>
                </a:moveTo>
                <a:lnTo>
                  <a:pt x="76368" y="411192"/>
                </a:lnTo>
                <a:lnTo>
                  <a:pt x="76444" y="413463"/>
                </a:lnTo>
                <a:lnTo>
                  <a:pt x="77062" y="408515"/>
                </a:lnTo>
                <a:close/>
              </a:path>
              <a:path w="934720" h="725169">
                <a:moveTo>
                  <a:pt x="76326" y="410337"/>
                </a:moveTo>
                <a:lnTo>
                  <a:pt x="76284" y="411352"/>
                </a:lnTo>
                <a:lnTo>
                  <a:pt x="76326" y="410337"/>
                </a:lnTo>
                <a:close/>
              </a:path>
              <a:path w="934720" h="725169">
                <a:moveTo>
                  <a:pt x="76360" y="411224"/>
                </a:moveTo>
                <a:lnTo>
                  <a:pt x="76326" y="411352"/>
                </a:lnTo>
                <a:lnTo>
                  <a:pt x="76360" y="411224"/>
                </a:lnTo>
                <a:close/>
              </a:path>
              <a:path w="934720" h="725169">
                <a:moveTo>
                  <a:pt x="77343" y="406273"/>
                </a:moveTo>
                <a:lnTo>
                  <a:pt x="76360" y="411224"/>
                </a:lnTo>
                <a:lnTo>
                  <a:pt x="77062" y="408515"/>
                </a:lnTo>
                <a:lnTo>
                  <a:pt x="77343" y="406273"/>
                </a:lnTo>
                <a:close/>
              </a:path>
              <a:path w="934720" h="725169">
                <a:moveTo>
                  <a:pt x="76530" y="410337"/>
                </a:moveTo>
                <a:lnTo>
                  <a:pt x="76326" y="410337"/>
                </a:lnTo>
                <a:lnTo>
                  <a:pt x="76359" y="411192"/>
                </a:lnTo>
                <a:lnTo>
                  <a:pt x="76530" y="410337"/>
                </a:lnTo>
                <a:close/>
              </a:path>
              <a:path w="934720" h="725169">
                <a:moveTo>
                  <a:pt x="77644" y="406273"/>
                </a:moveTo>
                <a:lnTo>
                  <a:pt x="77343" y="406273"/>
                </a:lnTo>
                <a:lnTo>
                  <a:pt x="77062" y="408515"/>
                </a:lnTo>
                <a:lnTo>
                  <a:pt x="77644" y="406273"/>
                </a:lnTo>
                <a:close/>
              </a:path>
              <a:path w="934720" h="725169">
                <a:moveTo>
                  <a:pt x="78993" y="401065"/>
                </a:moveTo>
                <a:lnTo>
                  <a:pt x="77088" y="406653"/>
                </a:lnTo>
                <a:lnTo>
                  <a:pt x="78258" y="403901"/>
                </a:lnTo>
                <a:lnTo>
                  <a:pt x="78993" y="401065"/>
                </a:lnTo>
                <a:close/>
              </a:path>
              <a:path w="934720" h="725169">
                <a:moveTo>
                  <a:pt x="78258" y="403901"/>
                </a:moveTo>
                <a:lnTo>
                  <a:pt x="77088" y="406653"/>
                </a:lnTo>
                <a:lnTo>
                  <a:pt x="77266" y="406653"/>
                </a:lnTo>
                <a:lnTo>
                  <a:pt x="77343" y="406273"/>
                </a:lnTo>
                <a:lnTo>
                  <a:pt x="77644" y="406273"/>
                </a:lnTo>
                <a:lnTo>
                  <a:pt x="78258" y="403901"/>
                </a:lnTo>
                <a:close/>
              </a:path>
              <a:path w="934720" h="725169">
                <a:moveTo>
                  <a:pt x="79463" y="401065"/>
                </a:moveTo>
                <a:lnTo>
                  <a:pt x="78993" y="401065"/>
                </a:lnTo>
                <a:lnTo>
                  <a:pt x="78258" y="403901"/>
                </a:lnTo>
                <a:lnTo>
                  <a:pt x="79463" y="401065"/>
                </a:lnTo>
                <a:close/>
              </a:path>
              <a:path w="934720" h="725169">
                <a:moveTo>
                  <a:pt x="81406" y="396493"/>
                </a:moveTo>
                <a:lnTo>
                  <a:pt x="79375" y="400558"/>
                </a:lnTo>
                <a:lnTo>
                  <a:pt x="80442" y="398764"/>
                </a:lnTo>
                <a:lnTo>
                  <a:pt x="81406" y="396493"/>
                </a:lnTo>
                <a:close/>
              </a:path>
              <a:path w="934720" h="725169">
                <a:moveTo>
                  <a:pt x="80442" y="398764"/>
                </a:moveTo>
                <a:lnTo>
                  <a:pt x="79375" y="400558"/>
                </a:lnTo>
                <a:lnTo>
                  <a:pt x="79679" y="400558"/>
                </a:lnTo>
                <a:lnTo>
                  <a:pt x="80442" y="398764"/>
                </a:lnTo>
                <a:close/>
              </a:path>
              <a:path w="934720" h="725169">
                <a:moveTo>
                  <a:pt x="81792" y="396493"/>
                </a:moveTo>
                <a:lnTo>
                  <a:pt x="81406" y="396493"/>
                </a:lnTo>
                <a:lnTo>
                  <a:pt x="80442" y="398764"/>
                </a:lnTo>
                <a:lnTo>
                  <a:pt x="81792" y="396493"/>
                </a:lnTo>
                <a:close/>
              </a:path>
              <a:path w="934720" h="725169">
                <a:moveTo>
                  <a:pt x="85343" y="390525"/>
                </a:moveTo>
                <a:lnTo>
                  <a:pt x="82550" y="394588"/>
                </a:lnTo>
                <a:lnTo>
                  <a:pt x="84189" y="392466"/>
                </a:lnTo>
                <a:lnTo>
                  <a:pt x="85343" y="390525"/>
                </a:lnTo>
                <a:close/>
              </a:path>
              <a:path w="934720" h="725169">
                <a:moveTo>
                  <a:pt x="84189" y="392466"/>
                </a:moveTo>
                <a:lnTo>
                  <a:pt x="82550" y="394588"/>
                </a:lnTo>
                <a:lnTo>
                  <a:pt x="82926" y="394588"/>
                </a:lnTo>
                <a:lnTo>
                  <a:pt x="84189" y="392466"/>
                </a:lnTo>
                <a:close/>
              </a:path>
              <a:path w="934720" h="725169">
                <a:moveTo>
                  <a:pt x="85688" y="390525"/>
                </a:moveTo>
                <a:lnTo>
                  <a:pt x="85343" y="390525"/>
                </a:lnTo>
                <a:lnTo>
                  <a:pt x="84189" y="392466"/>
                </a:lnTo>
                <a:lnTo>
                  <a:pt x="85688" y="390525"/>
                </a:lnTo>
                <a:close/>
              </a:path>
              <a:path w="934720" h="725169">
                <a:moveTo>
                  <a:pt x="90297" y="384555"/>
                </a:moveTo>
                <a:lnTo>
                  <a:pt x="87883" y="387476"/>
                </a:lnTo>
                <a:lnTo>
                  <a:pt x="88837" y="386446"/>
                </a:lnTo>
                <a:lnTo>
                  <a:pt x="90297" y="384555"/>
                </a:lnTo>
                <a:close/>
              </a:path>
              <a:path w="934720" h="725169">
                <a:moveTo>
                  <a:pt x="88837" y="386446"/>
                </a:moveTo>
                <a:lnTo>
                  <a:pt x="87883" y="387476"/>
                </a:lnTo>
                <a:lnTo>
                  <a:pt x="88041" y="387476"/>
                </a:lnTo>
                <a:lnTo>
                  <a:pt x="88837" y="386446"/>
                </a:lnTo>
                <a:close/>
              </a:path>
              <a:path w="934720" h="725169">
                <a:moveTo>
                  <a:pt x="91346" y="383733"/>
                </a:moveTo>
                <a:lnTo>
                  <a:pt x="90424" y="384555"/>
                </a:lnTo>
                <a:lnTo>
                  <a:pt x="88837" y="386446"/>
                </a:lnTo>
                <a:lnTo>
                  <a:pt x="91346" y="383733"/>
                </a:lnTo>
                <a:close/>
              </a:path>
              <a:path w="934720" h="725169">
                <a:moveTo>
                  <a:pt x="92582" y="382397"/>
                </a:moveTo>
                <a:lnTo>
                  <a:pt x="90424" y="384555"/>
                </a:lnTo>
                <a:lnTo>
                  <a:pt x="91346" y="383733"/>
                </a:lnTo>
                <a:lnTo>
                  <a:pt x="92582" y="382397"/>
                </a:lnTo>
                <a:close/>
              </a:path>
              <a:path w="934720" h="725169">
                <a:moveTo>
                  <a:pt x="92846" y="382397"/>
                </a:moveTo>
                <a:lnTo>
                  <a:pt x="92582" y="382397"/>
                </a:lnTo>
                <a:lnTo>
                  <a:pt x="91346" y="383733"/>
                </a:lnTo>
                <a:lnTo>
                  <a:pt x="92846" y="382397"/>
                </a:lnTo>
                <a:close/>
              </a:path>
              <a:path w="934720" h="725169">
                <a:moveTo>
                  <a:pt x="96266" y="379349"/>
                </a:moveTo>
                <a:lnTo>
                  <a:pt x="94742" y="380491"/>
                </a:lnTo>
                <a:lnTo>
                  <a:pt x="94983" y="380491"/>
                </a:lnTo>
                <a:lnTo>
                  <a:pt x="96266" y="379349"/>
                </a:lnTo>
                <a:close/>
              </a:path>
              <a:path w="934720" h="725169">
                <a:moveTo>
                  <a:pt x="101473" y="375158"/>
                </a:moveTo>
                <a:lnTo>
                  <a:pt x="99441" y="376554"/>
                </a:lnTo>
                <a:lnTo>
                  <a:pt x="99710" y="376554"/>
                </a:lnTo>
                <a:lnTo>
                  <a:pt x="101473" y="375158"/>
                </a:lnTo>
                <a:close/>
              </a:path>
              <a:path w="934720" h="725169">
                <a:moveTo>
                  <a:pt x="107061" y="371221"/>
                </a:moveTo>
                <a:lnTo>
                  <a:pt x="106044" y="371855"/>
                </a:lnTo>
                <a:lnTo>
                  <a:pt x="107061" y="371221"/>
                </a:lnTo>
                <a:close/>
              </a:path>
              <a:path w="934720" h="725169">
                <a:moveTo>
                  <a:pt x="114647" y="366267"/>
                </a:moveTo>
                <a:lnTo>
                  <a:pt x="113411" y="367029"/>
                </a:lnTo>
                <a:lnTo>
                  <a:pt x="114647" y="366267"/>
                </a:lnTo>
                <a:close/>
              </a:path>
              <a:path w="934720" h="725169">
                <a:moveTo>
                  <a:pt x="122770" y="361314"/>
                </a:moveTo>
                <a:lnTo>
                  <a:pt x="121666" y="361950"/>
                </a:lnTo>
                <a:lnTo>
                  <a:pt x="122770" y="361314"/>
                </a:lnTo>
                <a:close/>
              </a:path>
              <a:path w="934720" h="725169">
                <a:moveTo>
                  <a:pt x="131888" y="356108"/>
                </a:moveTo>
                <a:lnTo>
                  <a:pt x="131191" y="356488"/>
                </a:lnTo>
                <a:lnTo>
                  <a:pt x="131888" y="356108"/>
                </a:lnTo>
                <a:close/>
              </a:path>
              <a:path w="934720" h="725169">
                <a:moveTo>
                  <a:pt x="142226" y="350519"/>
                </a:moveTo>
                <a:lnTo>
                  <a:pt x="140969" y="351154"/>
                </a:lnTo>
                <a:lnTo>
                  <a:pt x="142226" y="350519"/>
                </a:lnTo>
                <a:close/>
              </a:path>
              <a:path w="934720" h="725169">
                <a:moveTo>
                  <a:pt x="152781" y="345186"/>
                </a:moveTo>
                <a:lnTo>
                  <a:pt x="152400" y="345313"/>
                </a:lnTo>
                <a:lnTo>
                  <a:pt x="152529" y="345313"/>
                </a:lnTo>
                <a:lnTo>
                  <a:pt x="152781" y="345186"/>
                </a:lnTo>
                <a:close/>
              </a:path>
              <a:path w="934720" h="725169">
                <a:moveTo>
                  <a:pt x="164877" y="339216"/>
                </a:moveTo>
                <a:lnTo>
                  <a:pt x="164337" y="339471"/>
                </a:lnTo>
                <a:lnTo>
                  <a:pt x="164877" y="339216"/>
                </a:lnTo>
                <a:close/>
              </a:path>
              <a:path w="934720" h="725169">
                <a:moveTo>
                  <a:pt x="177292" y="333375"/>
                </a:moveTo>
                <a:lnTo>
                  <a:pt x="176656" y="333628"/>
                </a:lnTo>
                <a:lnTo>
                  <a:pt x="177292" y="333375"/>
                </a:lnTo>
                <a:close/>
              </a:path>
              <a:path w="934720" h="725169">
                <a:moveTo>
                  <a:pt x="190409" y="327405"/>
                </a:moveTo>
                <a:lnTo>
                  <a:pt x="190119" y="327533"/>
                </a:lnTo>
                <a:lnTo>
                  <a:pt x="190409" y="327405"/>
                </a:lnTo>
                <a:close/>
              </a:path>
              <a:path w="934720" h="725169">
                <a:moveTo>
                  <a:pt x="204429" y="321310"/>
                </a:moveTo>
                <a:lnTo>
                  <a:pt x="203835" y="321563"/>
                </a:lnTo>
                <a:lnTo>
                  <a:pt x="204429" y="321310"/>
                </a:lnTo>
                <a:close/>
              </a:path>
              <a:path w="934720" h="725169">
                <a:moveTo>
                  <a:pt x="218750" y="315213"/>
                </a:moveTo>
                <a:lnTo>
                  <a:pt x="218439" y="315340"/>
                </a:lnTo>
                <a:lnTo>
                  <a:pt x="218750" y="315213"/>
                </a:lnTo>
                <a:close/>
              </a:path>
              <a:path w="934720" h="725169">
                <a:moveTo>
                  <a:pt x="249808" y="302513"/>
                </a:moveTo>
                <a:lnTo>
                  <a:pt x="249047" y="302767"/>
                </a:lnTo>
                <a:lnTo>
                  <a:pt x="249187" y="302767"/>
                </a:lnTo>
                <a:lnTo>
                  <a:pt x="249808" y="302513"/>
                </a:lnTo>
                <a:close/>
              </a:path>
              <a:path w="934720" h="725169">
                <a:moveTo>
                  <a:pt x="282320" y="289940"/>
                </a:moveTo>
                <a:lnTo>
                  <a:pt x="281939" y="290067"/>
                </a:lnTo>
                <a:lnTo>
                  <a:pt x="282320" y="289940"/>
                </a:lnTo>
                <a:close/>
              </a:path>
              <a:path w="934720" h="725169">
                <a:moveTo>
                  <a:pt x="316942" y="276987"/>
                </a:moveTo>
                <a:lnTo>
                  <a:pt x="316738" y="276987"/>
                </a:lnTo>
                <a:lnTo>
                  <a:pt x="316230" y="277240"/>
                </a:lnTo>
                <a:lnTo>
                  <a:pt x="316942" y="276987"/>
                </a:lnTo>
                <a:close/>
              </a:path>
              <a:path w="934720" h="725169">
                <a:moveTo>
                  <a:pt x="352659" y="264287"/>
                </a:moveTo>
                <a:lnTo>
                  <a:pt x="352298" y="264413"/>
                </a:lnTo>
                <a:lnTo>
                  <a:pt x="352659" y="264287"/>
                </a:lnTo>
                <a:close/>
              </a:path>
              <a:path w="934720" h="725169">
                <a:moveTo>
                  <a:pt x="918465" y="63246"/>
                </a:moveTo>
                <a:lnTo>
                  <a:pt x="740536" y="63246"/>
                </a:lnTo>
                <a:lnTo>
                  <a:pt x="761492" y="136525"/>
                </a:lnTo>
                <a:lnTo>
                  <a:pt x="724602" y="147055"/>
                </a:lnTo>
                <a:lnTo>
                  <a:pt x="744982" y="220217"/>
                </a:lnTo>
                <a:lnTo>
                  <a:pt x="918465" y="63246"/>
                </a:lnTo>
                <a:close/>
              </a:path>
              <a:path w="934720" h="725169">
                <a:moveTo>
                  <a:pt x="543458" y="201294"/>
                </a:moveTo>
                <a:lnTo>
                  <a:pt x="543306" y="201294"/>
                </a:lnTo>
                <a:lnTo>
                  <a:pt x="543052" y="201422"/>
                </a:lnTo>
                <a:lnTo>
                  <a:pt x="543458" y="201294"/>
                </a:lnTo>
                <a:close/>
              </a:path>
              <a:path w="934720" h="725169">
                <a:moveTo>
                  <a:pt x="692975" y="156083"/>
                </a:moveTo>
                <a:lnTo>
                  <a:pt x="692531" y="156210"/>
                </a:lnTo>
                <a:lnTo>
                  <a:pt x="692975" y="156083"/>
                </a:lnTo>
                <a:close/>
              </a:path>
              <a:path w="934720" h="725169">
                <a:moveTo>
                  <a:pt x="740536" y="63246"/>
                </a:moveTo>
                <a:lnTo>
                  <a:pt x="704151" y="73632"/>
                </a:lnTo>
                <a:lnTo>
                  <a:pt x="724602" y="147055"/>
                </a:lnTo>
                <a:lnTo>
                  <a:pt x="761492" y="136525"/>
                </a:lnTo>
                <a:lnTo>
                  <a:pt x="740536" y="63246"/>
                </a:lnTo>
                <a:close/>
              </a:path>
              <a:path w="934720" h="725169">
                <a:moveTo>
                  <a:pt x="683641" y="0"/>
                </a:moveTo>
                <a:lnTo>
                  <a:pt x="704151" y="73632"/>
                </a:lnTo>
                <a:lnTo>
                  <a:pt x="740536" y="63246"/>
                </a:lnTo>
                <a:lnTo>
                  <a:pt x="918465" y="63246"/>
                </a:lnTo>
                <a:lnTo>
                  <a:pt x="934466" y="48767"/>
                </a:lnTo>
                <a:lnTo>
                  <a:pt x="683641" y="0"/>
                </a:lnTo>
                <a:close/>
              </a:path>
            </a:pathLst>
          </a:custGeom>
          <a:solidFill>
            <a:srgbClr val="FF0000"/>
          </a:solidFill>
        </p:spPr>
        <p:txBody>
          <a:bodyPr wrap="square" lIns="0" tIns="0" rIns="0" bIns="0" rtlCol="0"/>
          <a:lstStyle/>
          <a:p>
            <a:pPr>
              <a:buNone/>
            </a:pPr>
            <a:endParaRPr/>
          </a:p>
        </p:txBody>
      </p:sp>
      <p:sp>
        <p:nvSpPr>
          <p:cNvPr id="44" name="object 18">
            <a:extLst>
              <a:ext uri="{FF2B5EF4-FFF2-40B4-BE49-F238E27FC236}">
                <a16:creationId xmlns:a16="http://schemas.microsoft.com/office/drawing/2014/main" xmlns="" id="{424A5343-83CA-4999-90C2-095C0F759201}"/>
              </a:ext>
            </a:extLst>
          </p:cNvPr>
          <p:cNvSpPr/>
          <p:nvPr/>
        </p:nvSpPr>
        <p:spPr>
          <a:xfrm>
            <a:off x="6674231" y="4480740"/>
            <a:ext cx="1094232" cy="1094232"/>
          </a:xfrm>
          <a:prstGeom prst="rect">
            <a:avLst/>
          </a:prstGeom>
          <a:blipFill>
            <a:blip r:embed="rId7" cstate="print"/>
            <a:stretch>
              <a:fillRect/>
            </a:stretch>
          </a:blipFill>
        </p:spPr>
        <p:txBody>
          <a:bodyPr wrap="square" lIns="0" tIns="0" rIns="0" bIns="0" rtlCol="0"/>
          <a:lstStyle/>
          <a:p>
            <a:pPr>
              <a:buNone/>
            </a:pPr>
            <a:endParaRPr/>
          </a:p>
        </p:txBody>
      </p:sp>
      <p:sp>
        <p:nvSpPr>
          <p:cNvPr id="45" name="object 19">
            <a:extLst>
              <a:ext uri="{FF2B5EF4-FFF2-40B4-BE49-F238E27FC236}">
                <a16:creationId xmlns:a16="http://schemas.microsoft.com/office/drawing/2014/main" xmlns="" id="{F07E63EB-D17D-4F7F-8525-B1571F19FBB4}"/>
              </a:ext>
            </a:extLst>
          </p:cNvPr>
          <p:cNvSpPr/>
          <p:nvPr/>
        </p:nvSpPr>
        <p:spPr>
          <a:xfrm>
            <a:off x="8087424" y="4534274"/>
            <a:ext cx="1092707" cy="1092708"/>
          </a:xfrm>
          <a:prstGeom prst="rect">
            <a:avLst/>
          </a:prstGeom>
          <a:blipFill>
            <a:blip r:embed="rId7" cstate="print"/>
            <a:stretch>
              <a:fillRect/>
            </a:stretch>
          </a:blipFill>
        </p:spPr>
        <p:txBody>
          <a:bodyPr wrap="square" lIns="0" tIns="0" rIns="0" bIns="0" rtlCol="0"/>
          <a:lstStyle/>
          <a:p>
            <a:pPr>
              <a:buNone/>
            </a:pPr>
            <a:endParaRPr/>
          </a:p>
        </p:txBody>
      </p:sp>
      <p:sp>
        <p:nvSpPr>
          <p:cNvPr id="46" name="object 20">
            <a:extLst>
              <a:ext uri="{FF2B5EF4-FFF2-40B4-BE49-F238E27FC236}">
                <a16:creationId xmlns:a16="http://schemas.microsoft.com/office/drawing/2014/main" xmlns="" id="{5FD6BDC2-B594-4773-834D-11D6480671F2}"/>
              </a:ext>
            </a:extLst>
          </p:cNvPr>
          <p:cNvSpPr/>
          <p:nvPr/>
        </p:nvSpPr>
        <p:spPr>
          <a:xfrm>
            <a:off x="9573769" y="4551861"/>
            <a:ext cx="1094231" cy="1094231"/>
          </a:xfrm>
          <a:prstGeom prst="rect">
            <a:avLst/>
          </a:prstGeom>
          <a:blipFill>
            <a:blip r:embed="rId7" cstate="print"/>
            <a:stretch>
              <a:fillRect/>
            </a:stretch>
          </a:blipFill>
        </p:spPr>
        <p:txBody>
          <a:bodyPr wrap="square" lIns="0" tIns="0" rIns="0" bIns="0" rtlCol="0"/>
          <a:lstStyle/>
          <a:p>
            <a:pPr>
              <a:buNone/>
            </a:pPr>
            <a:endParaRPr/>
          </a:p>
        </p:txBody>
      </p:sp>
      <p:sp>
        <p:nvSpPr>
          <p:cNvPr id="47" name="object 21">
            <a:extLst>
              <a:ext uri="{FF2B5EF4-FFF2-40B4-BE49-F238E27FC236}">
                <a16:creationId xmlns:a16="http://schemas.microsoft.com/office/drawing/2014/main" xmlns="" id="{863E5EF4-90C7-4666-8BE4-F596FA267231}"/>
              </a:ext>
            </a:extLst>
          </p:cNvPr>
          <p:cNvSpPr txBox="1"/>
          <p:nvPr/>
        </p:nvSpPr>
        <p:spPr>
          <a:xfrm>
            <a:off x="6916802" y="5591533"/>
            <a:ext cx="622300" cy="382156"/>
          </a:xfrm>
          <a:prstGeom prst="rect">
            <a:avLst/>
          </a:prstGeom>
        </p:spPr>
        <p:txBody>
          <a:bodyPr vert="horz" wrap="square" lIns="0" tIns="12700" rIns="0" bIns="0" rtlCol="0">
            <a:spAutoFit/>
          </a:bodyPr>
          <a:lstStyle/>
          <a:p>
            <a:pPr>
              <a:lnSpc>
                <a:spcPct val="100000"/>
              </a:lnSpc>
              <a:spcBef>
                <a:spcPts val="100"/>
              </a:spcBef>
              <a:buNone/>
            </a:pPr>
            <a:r>
              <a:rPr sz="2400" dirty="0" err="1">
                <a:latin typeface="微软雅黑" panose="020B0503020204020204" pitchFamily="34" charset="-122"/>
                <a:ea typeface="微软雅黑" panose="020B0503020204020204" pitchFamily="34" charset="-122"/>
                <a:cs typeface="PMingLiU"/>
              </a:rPr>
              <a:t>体育</a:t>
            </a:r>
            <a:endParaRPr sz="2400" dirty="0">
              <a:latin typeface="微软雅黑" panose="020B0503020204020204" pitchFamily="34" charset="-122"/>
              <a:ea typeface="微软雅黑" panose="020B0503020204020204" pitchFamily="34" charset="-122"/>
              <a:cs typeface="PMingLiU"/>
            </a:endParaRPr>
          </a:p>
        </p:txBody>
      </p:sp>
      <p:sp>
        <p:nvSpPr>
          <p:cNvPr id="48" name="object 22">
            <a:extLst>
              <a:ext uri="{FF2B5EF4-FFF2-40B4-BE49-F238E27FC236}">
                <a16:creationId xmlns:a16="http://schemas.microsoft.com/office/drawing/2014/main" xmlns="" id="{F11FDE5B-FE3C-48CD-8412-990C191C5803}"/>
              </a:ext>
            </a:extLst>
          </p:cNvPr>
          <p:cNvSpPr txBox="1"/>
          <p:nvPr/>
        </p:nvSpPr>
        <p:spPr>
          <a:xfrm>
            <a:off x="8207629" y="5634612"/>
            <a:ext cx="622300" cy="382156"/>
          </a:xfrm>
          <a:prstGeom prst="rect">
            <a:avLst/>
          </a:prstGeom>
        </p:spPr>
        <p:txBody>
          <a:bodyPr vert="horz" wrap="square" lIns="0" tIns="12700" rIns="0" bIns="0" rtlCol="0">
            <a:spAutoFit/>
          </a:bodyPr>
          <a:lstStyle/>
          <a:p>
            <a:pPr>
              <a:lnSpc>
                <a:spcPct val="100000"/>
              </a:lnSpc>
              <a:spcBef>
                <a:spcPts val="100"/>
              </a:spcBef>
              <a:buNone/>
            </a:pPr>
            <a:r>
              <a:rPr sz="2400" dirty="0">
                <a:latin typeface="微软雅黑" panose="020B0503020204020204" pitchFamily="34" charset="-122"/>
                <a:ea typeface="微软雅黑" panose="020B0503020204020204" pitchFamily="34" charset="-122"/>
                <a:cs typeface="PMingLiU"/>
              </a:rPr>
              <a:t>政治</a:t>
            </a:r>
          </a:p>
        </p:txBody>
      </p:sp>
      <p:sp>
        <p:nvSpPr>
          <p:cNvPr id="49" name="object 23">
            <a:extLst>
              <a:ext uri="{FF2B5EF4-FFF2-40B4-BE49-F238E27FC236}">
                <a16:creationId xmlns:a16="http://schemas.microsoft.com/office/drawing/2014/main" xmlns="" id="{88AF866B-387C-4879-944B-4BAE6F134BF8}"/>
              </a:ext>
            </a:extLst>
          </p:cNvPr>
          <p:cNvSpPr txBox="1"/>
          <p:nvPr/>
        </p:nvSpPr>
        <p:spPr>
          <a:xfrm>
            <a:off x="9816973" y="5659910"/>
            <a:ext cx="622300" cy="382156"/>
          </a:xfrm>
          <a:prstGeom prst="rect">
            <a:avLst/>
          </a:prstGeom>
        </p:spPr>
        <p:txBody>
          <a:bodyPr vert="horz" wrap="square" lIns="0" tIns="12700" rIns="0" bIns="0" rtlCol="0">
            <a:spAutoFit/>
          </a:bodyPr>
          <a:lstStyle/>
          <a:p>
            <a:pPr>
              <a:lnSpc>
                <a:spcPct val="100000"/>
              </a:lnSpc>
              <a:spcBef>
                <a:spcPts val="100"/>
              </a:spcBef>
              <a:buNone/>
            </a:pPr>
            <a:r>
              <a:rPr sz="2400">
                <a:latin typeface="微软雅黑" panose="020B0503020204020204" pitchFamily="34" charset="-122"/>
                <a:ea typeface="微软雅黑" panose="020B0503020204020204" pitchFamily="34" charset="-122"/>
                <a:cs typeface="PMingLiU"/>
              </a:rPr>
              <a:t>财经</a:t>
            </a:r>
          </a:p>
        </p:txBody>
      </p:sp>
      <p:sp>
        <p:nvSpPr>
          <p:cNvPr id="50" name="object 24">
            <a:extLst>
              <a:ext uri="{FF2B5EF4-FFF2-40B4-BE49-F238E27FC236}">
                <a16:creationId xmlns:a16="http://schemas.microsoft.com/office/drawing/2014/main" xmlns="" id="{7D9DE657-8070-4A80-BB2D-28D24CA5F958}"/>
              </a:ext>
            </a:extLst>
          </p:cNvPr>
          <p:cNvSpPr txBox="1"/>
          <p:nvPr/>
        </p:nvSpPr>
        <p:spPr>
          <a:xfrm>
            <a:off x="7566406" y="3947114"/>
            <a:ext cx="2628265" cy="443711"/>
          </a:xfrm>
          <a:prstGeom prst="rect">
            <a:avLst/>
          </a:prstGeom>
        </p:spPr>
        <p:txBody>
          <a:bodyPr vert="horz" wrap="square" lIns="0" tIns="12700" rIns="0" bIns="0" rtlCol="0">
            <a:spAutoFit/>
          </a:bodyPr>
          <a:lstStyle/>
          <a:p>
            <a:pPr>
              <a:lnSpc>
                <a:spcPct val="100000"/>
              </a:lnSpc>
              <a:buNone/>
            </a:pPr>
            <a:r>
              <a:rPr sz="2800" spc="-35" dirty="0">
                <a:solidFill>
                  <a:srgbClr val="006FC0"/>
                </a:solidFill>
                <a:latin typeface="Calibri"/>
                <a:cs typeface="Calibri"/>
              </a:rPr>
              <a:t>Training</a:t>
            </a:r>
            <a:r>
              <a:rPr sz="2800" spc="5" dirty="0">
                <a:solidFill>
                  <a:srgbClr val="006FC0"/>
                </a:solidFill>
                <a:latin typeface="Calibri"/>
                <a:cs typeface="Calibri"/>
              </a:rPr>
              <a:t> </a:t>
            </a:r>
            <a:r>
              <a:rPr sz="2800" spc="-20" dirty="0">
                <a:solidFill>
                  <a:srgbClr val="006FC0"/>
                </a:solidFill>
                <a:latin typeface="Calibri"/>
                <a:cs typeface="Calibri"/>
              </a:rPr>
              <a:t>Data</a:t>
            </a:r>
            <a:endParaRPr sz="2800" dirty="0">
              <a:latin typeface="Calibri"/>
              <a:cs typeface="Calibri"/>
            </a:endParaRPr>
          </a:p>
        </p:txBody>
      </p:sp>
      <p:sp>
        <p:nvSpPr>
          <p:cNvPr id="51" name="object 25">
            <a:extLst>
              <a:ext uri="{FF2B5EF4-FFF2-40B4-BE49-F238E27FC236}">
                <a16:creationId xmlns:a16="http://schemas.microsoft.com/office/drawing/2014/main" xmlns="" id="{EFD204AF-7E89-426C-AF24-916895B5E652}"/>
              </a:ext>
            </a:extLst>
          </p:cNvPr>
          <p:cNvSpPr/>
          <p:nvPr/>
        </p:nvSpPr>
        <p:spPr>
          <a:xfrm>
            <a:off x="6496685" y="3903907"/>
            <a:ext cx="4095115" cy="2249805"/>
          </a:xfrm>
          <a:custGeom>
            <a:avLst/>
            <a:gdLst/>
            <a:ahLst/>
            <a:cxnLst/>
            <a:rect l="l" t="t" r="r" b="b"/>
            <a:pathLst>
              <a:path w="4095115" h="2249804">
                <a:moveTo>
                  <a:pt x="0" y="2249424"/>
                </a:moveTo>
                <a:lnTo>
                  <a:pt x="4094987" y="2249424"/>
                </a:lnTo>
                <a:lnTo>
                  <a:pt x="4094987" y="0"/>
                </a:lnTo>
                <a:lnTo>
                  <a:pt x="0" y="0"/>
                </a:lnTo>
                <a:lnTo>
                  <a:pt x="0" y="2249424"/>
                </a:lnTo>
                <a:close/>
              </a:path>
            </a:pathLst>
          </a:custGeom>
          <a:ln w="38100">
            <a:solidFill>
              <a:srgbClr val="41709C"/>
            </a:solidFill>
          </a:ln>
        </p:spPr>
        <p:txBody>
          <a:bodyPr wrap="square" lIns="0" tIns="0" rIns="0" bIns="0" rtlCol="0"/>
          <a:lstStyle/>
          <a:p>
            <a:pPr>
              <a:buNone/>
            </a:pPr>
            <a:endParaRPr/>
          </a:p>
        </p:txBody>
      </p:sp>
      <p:sp>
        <p:nvSpPr>
          <p:cNvPr id="52" name="object 26">
            <a:extLst>
              <a:ext uri="{FF2B5EF4-FFF2-40B4-BE49-F238E27FC236}">
                <a16:creationId xmlns:a16="http://schemas.microsoft.com/office/drawing/2014/main" xmlns="" id="{FD355A1D-A288-43A6-BD4E-314E373BF491}"/>
              </a:ext>
            </a:extLst>
          </p:cNvPr>
          <p:cNvSpPr txBox="1"/>
          <p:nvPr/>
        </p:nvSpPr>
        <p:spPr>
          <a:xfrm>
            <a:off x="1524000" y="990600"/>
            <a:ext cx="1967864" cy="504625"/>
          </a:xfrm>
          <a:prstGeom prst="rect">
            <a:avLst/>
          </a:prstGeom>
        </p:spPr>
        <p:txBody>
          <a:bodyPr wrap="none">
            <a:spAutoFit/>
          </a:bodyPr>
          <a:lstStyle>
            <a:defPPr>
              <a:defRPr lang="en-US"/>
            </a:defPPr>
            <a:lvl1pPr>
              <a:buNone/>
              <a:defRPr sz="3200" b="1" u="sng">
                <a:solidFill>
                  <a:srgbClr val="00B0F0"/>
                </a:solidFill>
              </a:defRPr>
            </a:lvl1pPr>
          </a:lstStyle>
          <a:p>
            <a:r>
              <a:rPr lang="zh-CN" altLang="en-US" dirty="0"/>
              <a:t>文本分类</a:t>
            </a:r>
            <a:endParaRPr dirty="0"/>
          </a:p>
        </p:txBody>
      </p:sp>
      <p:sp>
        <p:nvSpPr>
          <p:cNvPr id="53" name="object 16">
            <a:extLst>
              <a:ext uri="{FF2B5EF4-FFF2-40B4-BE49-F238E27FC236}">
                <a16:creationId xmlns:a16="http://schemas.microsoft.com/office/drawing/2014/main" xmlns="" id="{E0D638C1-50BD-43B9-876A-C344468BB642}"/>
              </a:ext>
            </a:extLst>
          </p:cNvPr>
          <p:cNvSpPr txBox="1"/>
          <p:nvPr/>
        </p:nvSpPr>
        <p:spPr>
          <a:xfrm>
            <a:off x="9861805" y="3018069"/>
            <a:ext cx="635000" cy="382156"/>
          </a:xfrm>
          <a:prstGeom prst="rect">
            <a:avLst/>
          </a:prstGeom>
        </p:spPr>
        <p:txBody>
          <a:bodyPr vert="horz" wrap="square" lIns="0" tIns="12700" rIns="0" bIns="0" rtlCol="0">
            <a:spAutoFit/>
          </a:bodyPr>
          <a:lstStyle/>
          <a:p>
            <a:pPr marL="12700">
              <a:lnSpc>
                <a:spcPct val="100000"/>
              </a:lnSpc>
              <a:spcBef>
                <a:spcPts val="100"/>
              </a:spcBef>
              <a:buNone/>
            </a:pPr>
            <a:r>
              <a:rPr lang="zh-CN" altLang="en-US" sz="2400" spc="-5" dirty="0">
                <a:latin typeface="微软雅黑" panose="020B0503020204020204" pitchFamily="34" charset="-122"/>
                <a:ea typeface="微软雅黑" panose="020B0503020204020204" pitchFamily="34" charset="-122"/>
                <a:cs typeface="PMingLiU"/>
              </a:rPr>
              <a:t>体育</a:t>
            </a:r>
            <a:endParaRPr sz="2400" dirty="0">
              <a:latin typeface="微软雅黑" panose="020B0503020204020204" pitchFamily="34" charset="-122"/>
              <a:ea typeface="微软雅黑" panose="020B0503020204020204" pitchFamily="34" charset="-122"/>
              <a:cs typeface="PMingLiU"/>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5"/>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7"/>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45"/>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2" grpId="0" animBg="1"/>
      <p:bldP spid="33" grpId="0" animBg="1"/>
      <p:bldP spid="34" grpId="0" animBg="1"/>
      <p:bldP spid="35" grpId="0" animBg="1"/>
      <p:bldP spid="37" grpId="0" animBg="1"/>
      <p:bldP spid="38" grpId="0"/>
      <p:bldP spid="39" grpId="0" animBg="1"/>
      <p:bldP spid="40" grpId="0" animBg="1"/>
      <p:bldP spid="41" grpId="0" animBg="1"/>
      <p:bldP spid="42" grpId="0"/>
      <p:bldP spid="43" grpId="0" animBg="1"/>
      <p:bldP spid="44" grpId="0" animBg="1"/>
      <p:bldP spid="45" grpId="0" animBg="1"/>
      <p:bldP spid="46" grpId="0" animBg="1"/>
      <p:bldP spid="47" grpId="0"/>
      <p:bldP spid="48" grpId="0"/>
      <p:bldP spid="49" grpId="0"/>
      <p:bldP spid="50" grpId="0"/>
      <p:bldP spid="51" grpId="0" animBg="1"/>
      <p:bldP spid="5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152400"/>
            <a:ext cx="7772400" cy="470898"/>
          </a:xfrm>
        </p:spPr>
        <p:txBody>
          <a:bodyPr>
            <a:normAutofit fontScale="90000"/>
          </a:bodyPr>
          <a:lstStyle/>
          <a:p>
            <a:r>
              <a:rPr lang="zh-CN" altLang="en-US" sz="4000" dirty="0">
                <a:latin typeface="微软雅黑" panose="020B0503020204020204" pitchFamily="34" charset="-122"/>
                <a:ea typeface="微软雅黑" panose="020B0503020204020204" pitchFamily="34" charset="-122"/>
              </a:rPr>
              <a:t>目录</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6" name="内容占位符 2"/>
          <p:cNvSpPr>
            <a:spLocks noGrp="1"/>
          </p:cNvSpPr>
          <p:nvPr>
            <p:ph idx="4294967295"/>
          </p:nvPr>
        </p:nvSpPr>
        <p:spPr>
          <a:xfrm>
            <a:off x="304800" y="104775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人工智能与机器学习</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机器学习定义</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机器学习主要框架</a:t>
            </a:r>
            <a:endParaRPr lang="en-US" altLang="zh-CN" sz="2400"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西瓜书引言部分</a:t>
            </a: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8">
            <a:extLst>
              <a:ext uri="{FF2B5EF4-FFF2-40B4-BE49-F238E27FC236}">
                <a16:creationId xmlns:a16="http://schemas.microsoft.com/office/drawing/2014/main" xmlns="" id="{CA1AD8EC-7148-48B0-A569-6ABA21F8953F}"/>
              </a:ext>
            </a:extLst>
          </p:cNvPr>
          <p:cNvSpPr>
            <a:spLocks noGrp="1"/>
          </p:cNvSpPr>
          <p:nvPr>
            <p:ph type="title"/>
          </p:nvPr>
        </p:nvSpPr>
        <p:spPr>
          <a:xfrm>
            <a:off x="762000" y="152400"/>
            <a:ext cx="7848600" cy="470898"/>
          </a:xfrm>
        </p:spPr>
        <p:txBody>
          <a:bodyPr>
            <a:noAutofit/>
          </a:bodyPr>
          <a:lstStyle/>
          <a:p>
            <a:r>
              <a:rPr lang="zh-CN" altLang="en-US" sz="3600" dirty="0">
                <a:latin typeface="微软雅黑" panose="020B0503020204020204" pitchFamily="34" charset="-122"/>
                <a:ea typeface="微软雅黑" panose="020B0503020204020204" pitchFamily="34" charset="-122"/>
              </a:rPr>
              <a:t>主要内容</a:t>
            </a:r>
          </a:p>
        </p:txBody>
      </p:sp>
      <p:sp>
        <p:nvSpPr>
          <p:cNvPr id="16" name="object 2">
            <a:extLst>
              <a:ext uri="{FF2B5EF4-FFF2-40B4-BE49-F238E27FC236}">
                <a16:creationId xmlns:a16="http://schemas.microsoft.com/office/drawing/2014/main" xmlns="" id="{E1E26B25-790F-40D9-BEEA-25B2467BFA60}"/>
              </a:ext>
            </a:extLst>
          </p:cNvPr>
          <p:cNvSpPr/>
          <p:nvPr/>
        </p:nvSpPr>
        <p:spPr>
          <a:xfrm>
            <a:off x="2362200" y="2120909"/>
            <a:ext cx="5943600" cy="4011169"/>
          </a:xfrm>
          <a:prstGeom prst="rect">
            <a:avLst/>
          </a:prstGeom>
          <a:blipFill>
            <a:blip r:embed="rId3" cstate="print"/>
            <a:stretch>
              <a:fillRect/>
            </a:stretch>
          </a:blipFill>
          <a:ln>
            <a:noFill/>
          </a:ln>
        </p:spPr>
        <p:txBody>
          <a:bodyPr wrap="square" lIns="0" tIns="0" rIns="0" bIns="0" rtlCol="0"/>
          <a:lstStyle/>
          <a:p>
            <a:endParaRPr dirty="0"/>
          </a:p>
        </p:txBody>
      </p:sp>
      <p:sp>
        <p:nvSpPr>
          <p:cNvPr id="18" name="object 6">
            <a:extLst>
              <a:ext uri="{FF2B5EF4-FFF2-40B4-BE49-F238E27FC236}">
                <a16:creationId xmlns:a16="http://schemas.microsoft.com/office/drawing/2014/main" xmlns="" id="{F0730F02-82EC-4F7F-A37D-6B85C8971405}"/>
              </a:ext>
            </a:extLst>
          </p:cNvPr>
          <p:cNvSpPr txBox="1"/>
          <p:nvPr/>
        </p:nvSpPr>
        <p:spPr>
          <a:xfrm>
            <a:off x="4400837" y="5495552"/>
            <a:ext cx="1923762" cy="382156"/>
          </a:xfrm>
          <a:prstGeom prst="rect">
            <a:avLst/>
          </a:prstGeom>
          <a:ln>
            <a:noFill/>
          </a:ln>
        </p:spPr>
        <p:txBody>
          <a:bodyPr vert="horz" wrap="square" lIns="0" tIns="12700" rIns="0" bIns="0" rtlCol="0">
            <a:spAutoFit/>
          </a:bodyPr>
          <a:lstStyle/>
          <a:p>
            <a:pPr marL="12700">
              <a:lnSpc>
                <a:spcPct val="100000"/>
              </a:lnSpc>
              <a:spcBef>
                <a:spcPts val="100"/>
              </a:spcBef>
              <a:buNone/>
            </a:pPr>
            <a:r>
              <a:rPr sz="2400" spc="-10" dirty="0">
                <a:latin typeface="Calibri"/>
                <a:cs typeface="Calibri"/>
              </a:rPr>
              <a:t>Classification</a:t>
            </a:r>
            <a:endParaRPr sz="2400" dirty="0">
              <a:latin typeface="Calibri"/>
              <a:cs typeface="Calibri"/>
            </a:endParaRPr>
          </a:p>
        </p:txBody>
      </p:sp>
      <p:sp>
        <p:nvSpPr>
          <p:cNvPr id="19" name="object 4">
            <a:extLst>
              <a:ext uri="{FF2B5EF4-FFF2-40B4-BE49-F238E27FC236}">
                <a16:creationId xmlns:a16="http://schemas.microsoft.com/office/drawing/2014/main" xmlns="" id="{3D66829F-E9E7-4BE5-87D0-A26ED6625026}"/>
              </a:ext>
            </a:extLst>
          </p:cNvPr>
          <p:cNvSpPr/>
          <p:nvPr/>
        </p:nvSpPr>
        <p:spPr>
          <a:xfrm>
            <a:off x="2362200" y="1143000"/>
            <a:ext cx="3136650" cy="722708"/>
          </a:xfrm>
          <a:prstGeom prst="rect">
            <a:avLst/>
          </a:prstGeom>
          <a:blipFill>
            <a:blip r:embed="rId4" cstate="print"/>
            <a:stretch>
              <a:fillRect/>
            </a:stretch>
          </a:blipFill>
          <a:ln>
            <a:noFill/>
          </a:ln>
        </p:spPr>
        <p:txBody>
          <a:bodyPr wrap="square" lIns="0" tIns="0" rIns="0" bIns="0" rtlCol="0"/>
          <a:lstStyle/>
          <a:p>
            <a:endParaRPr/>
          </a:p>
        </p:txBody>
      </p:sp>
      <p:sp>
        <p:nvSpPr>
          <p:cNvPr id="20" name="object 5">
            <a:extLst>
              <a:ext uri="{FF2B5EF4-FFF2-40B4-BE49-F238E27FC236}">
                <a16:creationId xmlns:a16="http://schemas.microsoft.com/office/drawing/2014/main" xmlns="" id="{B7CDC69B-2833-401C-BA49-A0AD31A13B92}"/>
              </a:ext>
            </a:extLst>
          </p:cNvPr>
          <p:cNvSpPr txBox="1"/>
          <p:nvPr/>
        </p:nvSpPr>
        <p:spPr>
          <a:xfrm>
            <a:off x="2362200" y="1273036"/>
            <a:ext cx="3136651" cy="395620"/>
          </a:xfrm>
          <a:prstGeom prst="rect">
            <a:avLst/>
          </a:prstGeom>
          <a:ln w="6096">
            <a:noFill/>
          </a:ln>
        </p:spPr>
        <p:txBody>
          <a:bodyPr vert="horz" wrap="square" lIns="0" tIns="26034" rIns="0" bIns="0" rtlCol="0">
            <a:spAutoFit/>
          </a:bodyPr>
          <a:lstStyle/>
          <a:p>
            <a:pPr marL="665480">
              <a:lnSpc>
                <a:spcPct val="100000"/>
              </a:lnSpc>
              <a:spcBef>
                <a:spcPts val="204"/>
              </a:spcBef>
              <a:buNone/>
            </a:pPr>
            <a:r>
              <a:rPr sz="2400" spc="-10" dirty="0">
                <a:latin typeface="Calibri"/>
                <a:cs typeface="Calibri"/>
              </a:rPr>
              <a:t>Regression</a:t>
            </a:r>
            <a:endParaRPr sz="2400" dirty="0">
              <a:latin typeface="Calibri"/>
              <a:cs typeface="Calibri"/>
            </a:endParaRPr>
          </a:p>
        </p:txBody>
      </p:sp>
      <p:sp>
        <p:nvSpPr>
          <p:cNvPr id="21" name="object 7">
            <a:extLst>
              <a:ext uri="{FF2B5EF4-FFF2-40B4-BE49-F238E27FC236}">
                <a16:creationId xmlns:a16="http://schemas.microsoft.com/office/drawing/2014/main" xmlns="" id="{25B3B8C3-815C-4AAD-8FBE-50549184F61D}"/>
              </a:ext>
            </a:extLst>
          </p:cNvPr>
          <p:cNvSpPr/>
          <p:nvPr/>
        </p:nvSpPr>
        <p:spPr>
          <a:xfrm>
            <a:off x="3619500" y="1800107"/>
            <a:ext cx="134268" cy="704520"/>
          </a:xfrm>
          <a:custGeom>
            <a:avLst/>
            <a:gdLst/>
            <a:ahLst/>
            <a:cxnLst/>
            <a:rect l="l" t="t" r="r" b="b"/>
            <a:pathLst>
              <a:path w="114300" h="608964">
                <a:moveTo>
                  <a:pt x="38100" y="494665"/>
                </a:moveTo>
                <a:lnTo>
                  <a:pt x="0" y="494665"/>
                </a:lnTo>
                <a:lnTo>
                  <a:pt x="57150" y="608965"/>
                </a:lnTo>
                <a:lnTo>
                  <a:pt x="104775" y="513715"/>
                </a:lnTo>
                <a:lnTo>
                  <a:pt x="38100" y="513715"/>
                </a:lnTo>
                <a:lnTo>
                  <a:pt x="38100" y="494665"/>
                </a:lnTo>
                <a:close/>
              </a:path>
              <a:path w="114300" h="608964">
                <a:moveTo>
                  <a:pt x="76200" y="0"/>
                </a:moveTo>
                <a:lnTo>
                  <a:pt x="38100" y="0"/>
                </a:lnTo>
                <a:lnTo>
                  <a:pt x="38100" y="513715"/>
                </a:lnTo>
                <a:lnTo>
                  <a:pt x="76200" y="513715"/>
                </a:lnTo>
                <a:lnTo>
                  <a:pt x="76200" y="0"/>
                </a:lnTo>
                <a:close/>
              </a:path>
              <a:path w="114300" h="608964">
                <a:moveTo>
                  <a:pt x="114300" y="494665"/>
                </a:moveTo>
                <a:lnTo>
                  <a:pt x="76200" y="494665"/>
                </a:lnTo>
                <a:lnTo>
                  <a:pt x="76200" y="513715"/>
                </a:lnTo>
                <a:lnTo>
                  <a:pt x="104775" y="513715"/>
                </a:lnTo>
                <a:lnTo>
                  <a:pt x="114300" y="494665"/>
                </a:lnTo>
                <a:close/>
              </a:path>
            </a:pathLst>
          </a:custGeom>
          <a:solidFill>
            <a:srgbClr val="000000"/>
          </a:solidFill>
          <a:ln>
            <a:noFill/>
          </a:ln>
        </p:spPr>
        <p:txBody>
          <a:bodyPr wrap="square" lIns="0" tIns="0" rIns="0" bIns="0" rtlCol="0"/>
          <a:lstStyle/>
          <a:p>
            <a:endParaRPr/>
          </a:p>
        </p:txBody>
      </p:sp>
      <p:sp>
        <p:nvSpPr>
          <p:cNvPr id="22" name="object 10">
            <a:extLst>
              <a:ext uri="{FF2B5EF4-FFF2-40B4-BE49-F238E27FC236}">
                <a16:creationId xmlns:a16="http://schemas.microsoft.com/office/drawing/2014/main" xmlns="" id="{3BE45273-0598-4C07-84B9-7EC8B8170BAE}"/>
              </a:ext>
            </a:extLst>
          </p:cNvPr>
          <p:cNvSpPr/>
          <p:nvPr/>
        </p:nvSpPr>
        <p:spPr>
          <a:xfrm>
            <a:off x="2593819" y="3800547"/>
            <a:ext cx="5328205" cy="1691141"/>
          </a:xfrm>
          <a:custGeom>
            <a:avLst/>
            <a:gdLst/>
            <a:ahLst/>
            <a:cxnLst/>
            <a:rect l="l" t="t" r="r" b="b"/>
            <a:pathLst>
              <a:path w="4535805" h="1461770">
                <a:moveTo>
                  <a:pt x="0" y="1461516"/>
                </a:moveTo>
                <a:lnTo>
                  <a:pt x="4535424" y="1461516"/>
                </a:lnTo>
                <a:lnTo>
                  <a:pt x="4535424" y="0"/>
                </a:lnTo>
                <a:lnTo>
                  <a:pt x="0" y="0"/>
                </a:lnTo>
                <a:lnTo>
                  <a:pt x="0" y="1461516"/>
                </a:lnTo>
                <a:close/>
              </a:path>
            </a:pathLst>
          </a:custGeom>
          <a:solidFill>
            <a:srgbClr val="BAE18F"/>
          </a:solidFill>
          <a:ln w="6096">
            <a:solidFill>
              <a:srgbClr val="6FAC46"/>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23" name="object 8">
            <a:extLst>
              <a:ext uri="{FF2B5EF4-FFF2-40B4-BE49-F238E27FC236}">
                <a16:creationId xmlns:a16="http://schemas.microsoft.com/office/drawing/2014/main" xmlns="" id="{51E2A8E9-E14B-4448-BEC8-C80D5B0DB429}"/>
              </a:ext>
            </a:extLst>
          </p:cNvPr>
          <p:cNvSpPr/>
          <p:nvPr/>
        </p:nvSpPr>
        <p:spPr>
          <a:xfrm>
            <a:off x="2779774" y="2408945"/>
            <a:ext cx="2105323" cy="807515"/>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Linear</a:t>
            </a:r>
            <a:br>
              <a:rPr lang="en-US" altLang="zh-CN" sz="2400" spc="-5" dirty="0">
                <a:solidFill>
                  <a:srgbClr val="FFFFFF"/>
                </a:solidFill>
                <a:latin typeface="Calibri"/>
                <a:cs typeface="Calibri"/>
              </a:rPr>
            </a:br>
            <a:r>
              <a:rPr lang="en-US" altLang="zh-CN" sz="2400" spc="-5" dirty="0">
                <a:solidFill>
                  <a:srgbClr val="FFFFFF"/>
                </a:solidFill>
                <a:latin typeface="Calibri"/>
                <a:cs typeface="Calibri"/>
              </a:rPr>
              <a:t>Model</a:t>
            </a:r>
          </a:p>
        </p:txBody>
      </p:sp>
      <p:sp>
        <p:nvSpPr>
          <p:cNvPr id="24" name="object 16">
            <a:extLst>
              <a:ext uri="{FF2B5EF4-FFF2-40B4-BE49-F238E27FC236}">
                <a16:creationId xmlns:a16="http://schemas.microsoft.com/office/drawing/2014/main" xmlns="" id="{3FD7EC1A-4873-4BA1-AB7A-6805621B5E9F}"/>
              </a:ext>
            </a:extLst>
          </p:cNvPr>
          <p:cNvSpPr/>
          <p:nvPr/>
        </p:nvSpPr>
        <p:spPr>
          <a:xfrm>
            <a:off x="3619500" y="3107699"/>
            <a:ext cx="134268" cy="565086"/>
          </a:xfrm>
          <a:custGeom>
            <a:avLst/>
            <a:gdLst/>
            <a:ahLst/>
            <a:cxnLst/>
            <a:rect l="l" t="t" r="r" b="b"/>
            <a:pathLst>
              <a:path w="114300" h="633095">
                <a:moveTo>
                  <a:pt x="38100" y="518413"/>
                </a:moveTo>
                <a:lnTo>
                  <a:pt x="0" y="518413"/>
                </a:lnTo>
                <a:lnTo>
                  <a:pt x="57150" y="632713"/>
                </a:lnTo>
                <a:lnTo>
                  <a:pt x="104775" y="537463"/>
                </a:lnTo>
                <a:lnTo>
                  <a:pt x="38100" y="537463"/>
                </a:lnTo>
                <a:lnTo>
                  <a:pt x="38100" y="518413"/>
                </a:lnTo>
                <a:close/>
              </a:path>
              <a:path w="114300" h="633095">
                <a:moveTo>
                  <a:pt x="76200" y="0"/>
                </a:moveTo>
                <a:lnTo>
                  <a:pt x="38100" y="0"/>
                </a:lnTo>
                <a:lnTo>
                  <a:pt x="38100" y="537463"/>
                </a:lnTo>
                <a:lnTo>
                  <a:pt x="76200" y="537463"/>
                </a:lnTo>
                <a:lnTo>
                  <a:pt x="76200" y="0"/>
                </a:lnTo>
                <a:close/>
              </a:path>
              <a:path w="114300" h="633095">
                <a:moveTo>
                  <a:pt x="114300" y="518413"/>
                </a:moveTo>
                <a:lnTo>
                  <a:pt x="76200" y="518413"/>
                </a:lnTo>
                <a:lnTo>
                  <a:pt x="76200" y="537463"/>
                </a:lnTo>
                <a:lnTo>
                  <a:pt x="104775" y="537463"/>
                </a:lnTo>
                <a:lnTo>
                  <a:pt x="114300" y="518413"/>
                </a:lnTo>
                <a:close/>
              </a:path>
            </a:pathLst>
          </a:custGeom>
          <a:solidFill>
            <a:srgbClr val="000000"/>
          </a:solidFill>
        </p:spPr>
        <p:txBody>
          <a:bodyPr wrap="square" lIns="0" tIns="0" rIns="0" bIns="0" rtlCol="0"/>
          <a:lstStyle/>
          <a:p>
            <a:endParaRPr/>
          </a:p>
        </p:txBody>
      </p:sp>
      <p:sp>
        <p:nvSpPr>
          <p:cNvPr id="25" name="object 13">
            <a:extLst>
              <a:ext uri="{FF2B5EF4-FFF2-40B4-BE49-F238E27FC236}">
                <a16:creationId xmlns:a16="http://schemas.microsoft.com/office/drawing/2014/main" xmlns="" id="{7FBB60CA-DF57-4C04-AACB-56359F36BB0C}"/>
              </a:ext>
            </a:extLst>
          </p:cNvPr>
          <p:cNvSpPr/>
          <p:nvPr/>
        </p:nvSpPr>
        <p:spPr>
          <a:xfrm>
            <a:off x="2785144" y="3876048"/>
            <a:ext cx="2099953" cy="911540"/>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Deep  </a:t>
            </a:r>
          </a:p>
          <a:p>
            <a:pPr marL="12700" marR="5080" algn="ctr">
              <a:spcBef>
                <a:spcPts val="100"/>
              </a:spcBef>
              <a:buNone/>
            </a:pPr>
            <a:r>
              <a:rPr lang="en-US" altLang="zh-CN" sz="2400" spc="-5" dirty="0">
                <a:solidFill>
                  <a:srgbClr val="FFFFFF"/>
                </a:solidFill>
                <a:latin typeface="Calibri"/>
                <a:cs typeface="Calibri"/>
              </a:rPr>
              <a:t>Le</a:t>
            </a:r>
            <a:r>
              <a:rPr lang="en-US" altLang="zh-CN" sz="2400" dirty="0">
                <a:solidFill>
                  <a:srgbClr val="FFFFFF"/>
                </a:solidFill>
                <a:latin typeface="Calibri"/>
                <a:cs typeface="Calibri"/>
              </a:rPr>
              <a:t>arning</a:t>
            </a:r>
            <a:endParaRPr lang="en-US" altLang="zh-CN" sz="2400" dirty="0">
              <a:latin typeface="Calibri"/>
              <a:cs typeface="Calibri"/>
            </a:endParaRPr>
          </a:p>
        </p:txBody>
      </p:sp>
      <p:sp>
        <p:nvSpPr>
          <p:cNvPr id="26" name="object 6">
            <a:extLst>
              <a:ext uri="{FF2B5EF4-FFF2-40B4-BE49-F238E27FC236}">
                <a16:creationId xmlns:a16="http://schemas.microsoft.com/office/drawing/2014/main" xmlns="" id="{41182FDA-354E-4785-8A05-E1EA142B9DB1}"/>
              </a:ext>
            </a:extLst>
          </p:cNvPr>
          <p:cNvSpPr txBox="1"/>
          <p:nvPr/>
        </p:nvSpPr>
        <p:spPr>
          <a:xfrm>
            <a:off x="3930525" y="4775090"/>
            <a:ext cx="2864386" cy="382156"/>
          </a:xfrm>
          <a:prstGeom prst="rect">
            <a:avLst/>
          </a:prstGeom>
          <a:ln>
            <a:noFill/>
          </a:ln>
        </p:spPr>
        <p:txBody>
          <a:bodyPr vert="horz" wrap="square" lIns="0" tIns="12700" rIns="0" bIns="0" rtlCol="0">
            <a:spAutoFit/>
          </a:bodyPr>
          <a:lstStyle/>
          <a:p>
            <a:pPr marL="12700">
              <a:lnSpc>
                <a:spcPct val="100000"/>
              </a:lnSpc>
              <a:spcBef>
                <a:spcPts val="100"/>
              </a:spcBef>
              <a:buNone/>
            </a:pPr>
            <a:r>
              <a:rPr lang="en-US" altLang="zh-CN" sz="2400" spc="-5" dirty="0">
                <a:latin typeface="Calibri"/>
                <a:cs typeface="Calibri"/>
              </a:rPr>
              <a:t>Non-linear</a:t>
            </a:r>
            <a:r>
              <a:rPr lang="en-US" altLang="zh-CN" sz="2400" spc="-65" dirty="0">
                <a:latin typeface="Calibri"/>
                <a:cs typeface="Calibri"/>
              </a:rPr>
              <a:t> </a:t>
            </a:r>
            <a:r>
              <a:rPr lang="en-US" altLang="zh-CN" sz="2400" dirty="0">
                <a:latin typeface="Calibri"/>
                <a:cs typeface="Calibri"/>
              </a:rPr>
              <a:t>Model</a:t>
            </a:r>
            <a:endParaRPr sz="2400" dirty="0">
              <a:latin typeface="Calibri"/>
              <a:cs typeface="Calibri"/>
            </a:endParaRPr>
          </a:p>
        </p:txBody>
      </p:sp>
    </p:spTree>
    <p:extLst>
      <p:ext uri="{BB962C8B-B14F-4D97-AF65-F5344CB8AC3E}">
        <p14:creationId xmlns:p14="http://schemas.microsoft.com/office/powerpoint/2010/main" val="3318776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animBg="1"/>
      <p:bldP spid="24" grpId="0" animBg="1"/>
      <p:bldP spid="25" grpId="0" animBg="1"/>
      <p:bldP spid="2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801179" y="72092"/>
            <a:ext cx="7848600" cy="61645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lang="en-US" altLang="zh-TW" sz="3600" spc="-5" dirty="0">
                <a:latin typeface="微软雅黑" panose="020B0503020204020204" pitchFamily="34" charset="-122"/>
                <a:ea typeface="微软雅黑" panose="020B0503020204020204" pitchFamily="34" charset="-122"/>
              </a:rPr>
              <a:t>Classification</a:t>
            </a:r>
            <a:r>
              <a:rPr lang="en-US" altLang="zh-CN" sz="3600" spc="-5" dirty="0">
                <a:latin typeface="微软雅黑" panose="020B0503020204020204" pitchFamily="34" charset="-122"/>
                <a:ea typeface="微软雅黑" panose="020B0503020204020204" pitchFamily="34" charset="-122"/>
              </a:rPr>
              <a:t>— </a:t>
            </a:r>
            <a:r>
              <a:rPr lang="zh-CN" altLang="en-US" sz="3600" spc="-5" dirty="0">
                <a:latin typeface="微软雅黑" panose="020B0503020204020204" pitchFamily="34" charset="-122"/>
                <a:ea typeface="微软雅黑" panose="020B0503020204020204" pitchFamily="34" charset="-122"/>
              </a:rPr>
              <a:t>深度学习</a:t>
            </a:r>
            <a:endParaRPr lang="zh-TW" altLang="en-US" sz="3600" spc="-5" dirty="0">
              <a:latin typeface="微软雅黑" panose="020B0503020204020204" pitchFamily="34" charset="-122"/>
              <a:ea typeface="微软雅黑" panose="020B0503020204020204" pitchFamily="34" charset="-122"/>
            </a:endParaRPr>
          </a:p>
        </p:txBody>
      </p:sp>
      <p:sp>
        <p:nvSpPr>
          <p:cNvPr id="29" name="矩形 28">
            <a:extLst>
              <a:ext uri="{FF2B5EF4-FFF2-40B4-BE49-F238E27FC236}">
                <a16:creationId xmlns:a16="http://schemas.microsoft.com/office/drawing/2014/main" xmlns="" id="{63F85FA7-F04A-4F91-A130-3E549055FEEB}"/>
              </a:ext>
            </a:extLst>
          </p:cNvPr>
          <p:cNvSpPr/>
          <p:nvPr/>
        </p:nvSpPr>
        <p:spPr>
          <a:xfrm>
            <a:off x="2934195" y="2923594"/>
            <a:ext cx="1719619" cy="1244051"/>
          </a:xfrm>
          <a:prstGeom prst="rect">
            <a:avLst/>
          </a:prstGeom>
          <a:solidFill>
            <a:srgbClr val="00B0F0"/>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buNone/>
            </a:pPr>
            <a:r>
              <a:rPr lang="en-US" altLang="zh-TW" sz="2800" dirty="0"/>
              <a:t>Function</a:t>
            </a:r>
            <a:endParaRPr lang="zh-TW" altLang="en-US" sz="2800" dirty="0"/>
          </a:p>
        </p:txBody>
      </p:sp>
      <p:sp>
        <p:nvSpPr>
          <p:cNvPr id="30" name="向右箭號 4">
            <a:extLst>
              <a:ext uri="{FF2B5EF4-FFF2-40B4-BE49-F238E27FC236}">
                <a16:creationId xmlns:a16="http://schemas.microsoft.com/office/drawing/2014/main" xmlns="" id="{B767EAD4-ED4E-4544-91CA-2389FF6A8F93}"/>
              </a:ext>
            </a:extLst>
          </p:cNvPr>
          <p:cNvSpPr/>
          <p:nvPr/>
        </p:nvSpPr>
        <p:spPr>
          <a:xfrm>
            <a:off x="4740557" y="3265074"/>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None/>
            </a:pPr>
            <a:endParaRPr lang="zh-TW" altLang="en-US"/>
          </a:p>
        </p:txBody>
      </p:sp>
      <p:pic>
        <p:nvPicPr>
          <p:cNvPr id="31" name="圖片 5">
            <a:extLst>
              <a:ext uri="{FF2B5EF4-FFF2-40B4-BE49-F238E27FC236}">
                <a16:creationId xmlns:a16="http://schemas.microsoft.com/office/drawing/2014/main" xmlns="" id="{821C7D68-B2C0-496F-BDD8-493AFAD9E53A}"/>
              </a:ext>
            </a:extLst>
          </p:cNvPr>
          <p:cNvPicPr>
            <a:picLocks noChangeAspect="1"/>
          </p:cNvPicPr>
          <p:nvPr/>
        </p:nvPicPr>
        <p:blipFill>
          <a:blip r:embed="rId3"/>
          <a:stretch>
            <a:fillRect/>
          </a:stretch>
        </p:blipFill>
        <p:spPr>
          <a:xfrm>
            <a:off x="2102564" y="2798272"/>
            <a:ext cx="274307" cy="1494693"/>
          </a:xfrm>
          <a:prstGeom prst="rect">
            <a:avLst/>
          </a:prstGeom>
        </p:spPr>
      </p:pic>
      <p:sp>
        <p:nvSpPr>
          <p:cNvPr id="32" name="向右箭號 6">
            <a:extLst>
              <a:ext uri="{FF2B5EF4-FFF2-40B4-BE49-F238E27FC236}">
                <a16:creationId xmlns:a16="http://schemas.microsoft.com/office/drawing/2014/main" xmlns="" id="{283E8CE2-6B59-4B31-B948-D5C9ED0F235B}"/>
              </a:ext>
            </a:extLst>
          </p:cNvPr>
          <p:cNvSpPr/>
          <p:nvPr/>
        </p:nvSpPr>
        <p:spPr>
          <a:xfrm>
            <a:off x="2434878" y="3265075"/>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None/>
            </a:pPr>
            <a:endParaRPr lang="zh-TW" altLang="en-US"/>
          </a:p>
        </p:txBody>
      </p:sp>
      <p:pic>
        <p:nvPicPr>
          <p:cNvPr id="33" name="圖片 7">
            <a:extLst>
              <a:ext uri="{FF2B5EF4-FFF2-40B4-BE49-F238E27FC236}">
                <a16:creationId xmlns:a16="http://schemas.microsoft.com/office/drawing/2014/main" xmlns="" id="{AEE4B3A8-0D79-480F-BEE8-BE77AA9002AB}"/>
              </a:ext>
            </a:extLst>
          </p:cNvPr>
          <p:cNvPicPr>
            <a:picLocks noChangeAspect="1"/>
          </p:cNvPicPr>
          <p:nvPr/>
        </p:nvPicPr>
        <p:blipFill>
          <a:blip r:embed="rId4"/>
          <a:stretch>
            <a:fillRect/>
          </a:stretch>
        </p:blipFill>
        <p:spPr>
          <a:xfrm>
            <a:off x="5672189" y="2836075"/>
            <a:ext cx="292260" cy="1510931"/>
          </a:xfrm>
          <a:prstGeom prst="rect">
            <a:avLst/>
          </a:prstGeom>
        </p:spPr>
      </p:pic>
      <p:sp>
        <p:nvSpPr>
          <p:cNvPr id="34" name="矩形 33">
            <a:extLst>
              <a:ext uri="{FF2B5EF4-FFF2-40B4-BE49-F238E27FC236}">
                <a16:creationId xmlns:a16="http://schemas.microsoft.com/office/drawing/2014/main" xmlns="" id="{2A0AADA7-4A68-4576-8DBA-B8D90BBDFA89}"/>
              </a:ext>
            </a:extLst>
          </p:cNvPr>
          <p:cNvSpPr/>
          <p:nvPr/>
        </p:nvSpPr>
        <p:spPr>
          <a:xfrm>
            <a:off x="9273475" y="2380645"/>
            <a:ext cx="1470724" cy="461665"/>
          </a:xfrm>
          <a:prstGeom prst="rect">
            <a:avLst/>
          </a:prstGeom>
        </p:spPr>
        <p:txBody>
          <a:bodyPr wrap="square">
            <a:spAutoFit/>
          </a:bodyPr>
          <a:lstStyle/>
          <a:p>
            <a:pPr algn="ctr">
              <a:buNone/>
            </a:pPr>
            <a:r>
              <a:rPr lang="en-US" altLang="zh-TW" sz="2400" dirty="0">
                <a:solidFill>
                  <a:srgbClr val="222222"/>
                </a:solidFill>
                <a:latin typeface="Arial" panose="020B0604020202020204" pitchFamily="34" charset="0"/>
              </a:rPr>
              <a:t>“monkey”</a:t>
            </a:r>
            <a:endParaRPr lang="zh-TW" altLang="en-US" sz="2400" dirty="0"/>
          </a:p>
        </p:txBody>
      </p:sp>
      <p:pic>
        <p:nvPicPr>
          <p:cNvPr id="35" name="圖片 9">
            <a:extLst>
              <a:ext uri="{FF2B5EF4-FFF2-40B4-BE49-F238E27FC236}">
                <a16:creationId xmlns:a16="http://schemas.microsoft.com/office/drawing/2014/main" xmlns="" id="{DB05744B-E08B-427D-88F4-856349103723}"/>
              </a:ext>
            </a:extLst>
          </p:cNvPr>
          <p:cNvPicPr>
            <a:picLocks noChangeAspect="1"/>
          </p:cNvPicPr>
          <p:nvPr/>
        </p:nvPicPr>
        <p:blipFill>
          <a:blip r:embed="rId5"/>
          <a:stretch>
            <a:fillRect/>
          </a:stretch>
        </p:blipFill>
        <p:spPr>
          <a:xfrm>
            <a:off x="8372219" y="2127187"/>
            <a:ext cx="931280" cy="1051432"/>
          </a:xfrm>
          <a:prstGeom prst="rect">
            <a:avLst/>
          </a:prstGeom>
        </p:spPr>
      </p:pic>
      <p:pic>
        <p:nvPicPr>
          <p:cNvPr id="36" name="圖片 10">
            <a:extLst>
              <a:ext uri="{FF2B5EF4-FFF2-40B4-BE49-F238E27FC236}">
                <a16:creationId xmlns:a16="http://schemas.microsoft.com/office/drawing/2014/main" xmlns="" id="{BC1822C4-BE6E-4AA9-A916-5A0B44184571}"/>
              </a:ext>
            </a:extLst>
          </p:cNvPr>
          <p:cNvPicPr>
            <a:picLocks noChangeAspect="1"/>
          </p:cNvPicPr>
          <p:nvPr/>
        </p:nvPicPr>
        <p:blipFill>
          <a:blip r:embed="rId6"/>
          <a:stretch>
            <a:fillRect/>
          </a:stretch>
        </p:blipFill>
        <p:spPr>
          <a:xfrm>
            <a:off x="8372219" y="3383962"/>
            <a:ext cx="899978" cy="1075096"/>
          </a:xfrm>
          <a:prstGeom prst="rect">
            <a:avLst/>
          </a:prstGeom>
        </p:spPr>
      </p:pic>
      <p:sp>
        <p:nvSpPr>
          <p:cNvPr id="37" name="文字方塊 12">
            <a:extLst>
              <a:ext uri="{FF2B5EF4-FFF2-40B4-BE49-F238E27FC236}">
                <a16:creationId xmlns:a16="http://schemas.microsoft.com/office/drawing/2014/main" xmlns="" id="{1DAE6872-9799-46AA-BDD8-21205833D9F2}"/>
              </a:ext>
            </a:extLst>
          </p:cNvPr>
          <p:cNvSpPr txBox="1"/>
          <p:nvPr/>
        </p:nvSpPr>
        <p:spPr>
          <a:xfrm>
            <a:off x="9291413" y="3729234"/>
            <a:ext cx="798022" cy="461665"/>
          </a:xfrm>
          <a:prstGeom prst="rect">
            <a:avLst/>
          </a:prstGeom>
          <a:noFill/>
        </p:spPr>
        <p:txBody>
          <a:bodyPr wrap="square" rtlCol="0">
            <a:spAutoFit/>
          </a:bodyPr>
          <a:lstStyle/>
          <a:p>
            <a:pPr algn="ctr">
              <a:buNone/>
            </a:pPr>
            <a:r>
              <a:rPr lang="en-US" altLang="zh-TW" sz="2400" dirty="0"/>
              <a:t>“cat”</a:t>
            </a:r>
            <a:endParaRPr lang="zh-TW" altLang="en-US" sz="2400" dirty="0"/>
          </a:p>
        </p:txBody>
      </p:sp>
      <p:sp>
        <p:nvSpPr>
          <p:cNvPr id="38" name="文字方塊 13">
            <a:extLst>
              <a:ext uri="{FF2B5EF4-FFF2-40B4-BE49-F238E27FC236}">
                <a16:creationId xmlns:a16="http://schemas.microsoft.com/office/drawing/2014/main" xmlns="" id="{5EA94D89-6FD2-4A04-80BE-EA93730EFF93}"/>
              </a:ext>
            </a:extLst>
          </p:cNvPr>
          <p:cNvSpPr txBox="1"/>
          <p:nvPr/>
        </p:nvSpPr>
        <p:spPr>
          <a:xfrm>
            <a:off x="9303499" y="5024509"/>
            <a:ext cx="798022" cy="461665"/>
          </a:xfrm>
          <a:prstGeom prst="rect">
            <a:avLst/>
          </a:prstGeom>
          <a:noFill/>
        </p:spPr>
        <p:txBody>
          <a:bodyPr wrap="square" rtlCol="0">
            <a:spAutoFit/>
          </a:bodyPr>
          <a:lstStyle/>
          <a:p>
            <a:pPr algn="ctr">
              <a:buNone/>
            </a:pPr>
            <a:r>
              <a:rPr lang="en-US" altLang="zh-TW" sz="2400" dirty="0"/>
              <a:t>“dog”</a:t>
            </a:r>
            <a:endParaRPr lang="zh-TW" altLang="en-US" sz="2400" dirty="0"/>
          </a:p>
        </p:txBody>
      </p:sp>
      <p:pic>
        <p:nvPicPr>
          <p:cNvPr id="39" name="Picture 12" descr="https://encrypted-tbn1.gstatic.com/images?q=tbn:ANd9GcRcwlRKAlSIaCI4W5PRYVbuBQQXifF-56bFqAjh9DMe-_3Lh8_YKw">
            <a:extLst>
              <a:ext uri="{FF2B5EF4-FFF2-40B4-BE49-F238E27FC236}">
                <a16:creationId xmlns:a16="http://schemas.microsoft.com/office/drawing/2014/main" xmlns="" id="{699C1920-33D3-4824-9AEA-28FE4A26FE4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2564" y="4994066"/>
            <a:ext cx="1351186" cy="1025734"/>
          </a:xfrm>
          <a:prstGeom prst="rect">
            <a:avLst/>
          </a:prstGeom>
          <a:noFill/>
          <a:extLst>
            <a:ext uri="{909E8E84-426E-40DD-AFC4-6F175D3DCCD1}">
              <a14:hiddenFill xmlns:a14="http://schemas.microsoft.com/office/drawing/2010/main">
                <a:solidFill>
                  <a:srgbClr val="FFFFFF"/>
                </a:solidFill>
              </a14:hiddenFill>
            </a:ext>
          </a:extLst>
        </p:spPr>
      </p:pic>
      <p:pic>
        <p:nvPicPr>
          <p:cNvPr id="40" name="圖片 15">
            <a:extLst>
              <a:ext uri="{FF2B5EF4-FFF2-40B4-BE49-F238E27FC236}">
                <a16:creationId xmlns:a16="http://schemas.microsoft.com/office/drawing/2014/main" xmlns="" id="{E8946EBA-4968-4238-90ED-E891DDC965EC}"/>
              </a:ext>
            </a:extLst>
          </p:cNvPr>
          <p:cNvPicPr>
            <a:picLocks noChangeAspect="1"/>
          </p:cNvPicPr>
          <p:nvPr/>
        </p:nvPicPr>
        <p:blipFill>
          <a:blip r:embed="rId8"/>
          <a:stretch>
            <a:fillRect/>
          </a:stretch>
        </p:blipFill>
        <p:spPr>
          <a:xfrm>
            <a:off x="8375720" y="4664401"/>
            <a:ext cx="915693" cy="1181883"/>
          </a:xfrm>
          <a:prstGeom prst="rect">
            <a:avLst/>
          </a:prstGeom>
        </p:spPr>
      </p:pic>
      <p:sp>
        <p:nvSpPr>
          <p:cNvPr id="41" name="弧形向右箭號 16">
            <a:extLst>
              <a:ext uri="{FF2B5EF4-FFF2-40B4-BE49-F238E27FC236}">
                <a16:creationId xmlns:a16="http://schemas.microsoft.com/office/drawing/2014/main" xmlns="" id="{4F29D52F-B8FB-4ECA-97E7-9C58118AD4C5}"/>
              </a:ext>
            </a:extLst>
          </p:cNvPr>
          <p:cNvSpPr/>
          <p:nvPr/>
        </p:nvSpPr>
        <p:spPr>
          <a:xfrm flipV="1">
            <a:off x="1447800" y="3439827"/>
            <a:ext cx="630014" cy="1917302"/>
          </a:xfrm>
          <a:prstGeom prst="curvedRightArrow">
            <a:avLst/>
          </a:prstGeom>
          <a:solidFill>
            <a:srgbClr val="0070C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TW" altLang="en-US">
              <a:solidFill>
                <a:schemeClr val="tx1"/>
              </a:solidFill>
            </a:endParaRPr>
          </a:p>
        </p:txBody>
      </p:sp>
      <p:sp>
        <p:nvSpPr>
          <p:cNvPr id="42" name="文字方塊 17">
            <a:extLst>
              <a:ext uri="{FF2B5EF4-FFF2-40B4-BE49-F238E27FC236}">
                <a16:creationId xmlns:a16="http://schemas.microsoft.com/office/drawing/2014/main" xmlns="" id="{B6EBDDF3-7564-48E0-9F8C-06759A33493A}"/>
              </a:ext>
            </a:extLst>
          </p:cNvPr>
          <p:cNvSpPr txBox="1"/>
          <p:nvPr/>
        </p:nvSpPr>
        <p:spPr>
          <a:xfrm>
            <a:off x="6084840" y="2126559"/>
            <a:ext cx="1397000" cy="461665"/>
          </a:xfrm>
          <a:prstGeom prst="rect">
            <a:avLst/>
          </a:prstGeom>
          <a:noFill/>
        </p:spPr>
        <p:txBody>
          <a:bodyPr wrap="square" rtlCol="0">
            <a:spAutoFit/>
          </a:bodyPr>
          <a:lstStyle/>
          <a:p>
            <a:pPr>
              <a:buNone/>
            </a:pPr>
            <a:r>
              <a:rPr lang="en-US" altLang="zh-TW" sz="2400" dirty="0"/>
              <a:t>“monkey”</a:t>
            </a:r>
            <a:endParaRPr lang="zh-TW" altLang="en-US" sz="2400" dirty="0"/>
          </a:p>
        </p:txBody>
      </p:sp>
      <p:sp>
        <p:nvSpPr>
          <p:cNvPr id="43" name="文字方塊 18">
            <a:extLst>
              <a:ext uri="{FF2B5EF4-FFF2-40B4-BE49-F238E27FC236}">
                <a16:creationId xmlns:a16="http://schemas.microsoft.com/office/drawing/2014/main" xmlns="" id="{F48C2895-A01F-40CB-A7A3-CB6426B08B07}"/>
              </a:ext>
            </a:extLst>
          </p:cNvPr>
          <p:cNvSpPr txBox="1"/>
          <p:nvPr/>
        </p:nvSpPr>
        <p:spPr>
          <a:xfrm>
            <a:off x="6817505" y="2839040"/>
            <a:ext cx="1397000" cy="461665"/>
          </a:xfrm>
          <a:prstGeom prst="rect">
            <a:avLst/>
          </a:prstGeom>
          <a:noFill/>
        </p:spPr>
        <p:txBody>
          <a:bodyPr wrap="square" rtlCol="0">
            <a:spAutoFit/>
          </a:bodyPr>
          <a:lstStyle/>
          <a:p>
            <a:pPr>
              <a:buNone/>
            </a:pPr>
            <a:r>
              <a:rPr lang="en-US" altLang="zh-TW" sz="2400" dirty="0"/>
              <a:t>“cat”</a:t>
            </a:r>
            <a:endParaRPr lang="zh-TW" altLang="en-US" sz="2400" dirty="0"/>
          </a:p>
        </p:txBody>
      </p:sp>
      <p:sp>
        <p:nvSpPr>
          <p:cNvPr id="44" name="文字方塊 19">
            <a:extLst>
              <a:ext uri="{FF2B5EF4-FFF2-40B4-BE49-F238E27FC236}">
                <a16:creationId xmlns:a16="http://schemas.microsoft.com/office/drawing/2014/main" xmlns="" id="{3F320A27-E2DA-4D20-92DC-3929F672DF97}"/>
              </a:ext>
            </a:extLst>
          </p:cNvPr>
          <p:cNvSpPr txBox="1"/>
          <p:nvPr/>
        </p:nvSpPr>
        <p:spPr>
          <a:xfrm>
            <a:off x="6667871" y="4300694"/>
            <a:ext cx="1221423" cy="461665"/>
          </a:xfrm>
          <a:prstGeom prst="rect">
            <a:avLst/>
          </a:prstGeom>
          <a:noFill/>
        </p:spPr>
        <p:txBody>
          <a:bodyPr wrap="square" rtlCol="0">
            <a:spAutoFit/>
          </a:bodyPr>
          <a:lstStyle/>
          <a:p>
            <a:pPr>
              <a:buNone/>
            </a:pPr>
            <a:r>
              <a:rPr lang="en-US" altLang="zh-TW" sz="2400" dirty="0"/>
              <a:t>“dog”</a:t>
            </a:r>
            <a:endParaRPr lang="zh-TW" altLang="en-US" sz="2400" dirty="0"/>
          </a:p>
        </p:txBody>
      </p:sp>
      <p:cxnSp>
        <p:nvCxnSpPr>
          <p:cNvPr id="45" name="直線單箭頭接點 21">
            <a:extLst>
              <a:ext uri="{FF2B5EF4-FFF2-40B4-BE49-F238E27FC236}">
                <a16:creationId xmlns:a16="http://schemas.microsoft.com/office/drawing/2014/main" xmlns="" id="{1862FFFE-719B-42B9-951C-F75E64A6DA2E}"/>
              </a:ext>
            </a:extLst>
          </p:cNvPr>
          <p:cNvCxnSpPr/>
          <p:nvPr/>
        </p:nvCxnSpPr>
        <p:spPr>
          <a:xfrm flipV="1">
            <a:off x="5841569" y="2588224"/>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直線單箭頭接點 22">
            <a:extLst>
              <a:ext uri="{FF2B5EF4-FFF2-40B4-BE49-F238E27FC236}">
                <a16:creationId xmlns:a16="http://schemas.microsoft.com/office/drawing/2014/main" xmlns="" id="{0FE80CFB-6BC8-4306-9F46-061F74BC261D}"/>
              </a:ext>
            </a:extLst>
          </p:cNvPr>
          <p:cNvCxnSpPr>
            <a:cxnSpLocks/>
          </p:cNvCxnSpPr>
          <p:nvPr/>
        </p:nvCxnSpPr>
        <p:spPr>
          <a:xfrm flipV="1">
            <a:off x="5828537" y="3180235"/>
            <a:ext cx="684168" cy="21578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7" name="直線單箭頭接點 24">
            <a:extLst>
              <a:ext uri="{FF2B5EF4-FFF2-40B4-BE49-F238E27FC236}">
                <a16:creationId xmlns:a16="http://schemas.microsoft.com/office/drawing/2014/main" xmlns="" id="{6F964ABC-2B74-420D-82A0-19004541E820}"/>
              </a:ext>
            </a:extLst>
          </p:cNvPr>
          <p:cNvCxnSpPr/>
          <p:nvPr/>
        </p:nvCxnSpPr>
        <p:spPr>
          <a:xfrm>
            <a:off x="5841569" y="4167706"/>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48" name="文字方塊 23">
            <a:extLst>
              <a:ext uri="{FF2B5EF4-FFF2-40B4-BE49-F238E27FC236}">
                <a16:creationId xmlns:a16="http://schemas.microsoft.com/office/drawing/2014/main" xmlns="" id="{FE569F75-7713-46E5-BE11-D90E5BFC06E7}"/>
              </a:ext>
            </a:extLst>
          </p:cNvPr>
          <p:cNvSpPr txBox="1"/>
          <p:nvPr/>
        </p:nvSpPr>
        <p:spPr>
          <a:xfrm>
            <a:off x="7982763" y="1409720"/>
            <a:ext cx="2641471" cy="523220"/>
          </a:xfrm>
          <a:prstGeom prst="rect">
            <a:avLst/>
          </a:prstGeom>
          <a:noFill/>
        </p:spPr>
        <p:txBody>
          <a:bodyPr wrap="square" rtlCol="0">
            <a:spAutoFit/>
          </a:bodyPr>
          <a:lstStyle/>
          <a:p>
            <a:pPr algn="ctr">
              <a:buNone/>
            </a:pPr>
            <a:r>
              <a:rPr lang="en-US" altLang="zh-TW" sz="2800" dirty="0">
                <a:solidFill>
                  <a:srgbClr val="0070C0"/>
                </a:solidFill>
              </a:rPr>
              <a:t>Training Data</a:t>
            </a:r>
            <a:endParaRPr lang="zh-TW" altLang="en-US" sz="2800" dirty="0">
              <a:solidFill>
                <a:srgbClr val="0070C0"/>
              </a:solidFill>
            </a:endParaRPr>
          </a:p>
        </p:txBody>
      </p:sp>
      <p:sp>
        <p:nvSpPr>
          <p:cNvPr id="49" name="矩形 48">
            <a:extLst>
              <a:ext uri="{FF2B5EF4-FFF2-40B4-BE49-F238E27FC236}">
                <a16:creationId xmlns:a16="http://schemas.microsoft.com/office/drawing/2014/main" xmlns="" id="{3A9B550A-7320-47EC-A2DE-D366A9C95A54}"/>
              </a:ext>
            </a:extLst>
          </p:cNvPr>
          <p:cNvSpPr/>
          <p:nvPr/>
        </p:nvSpPr>
        <p:spPr>
          <a:xfrm>
            <a:off x="8162044" y="1997289"/>
            <a:ext cx="2582156" cy="4007829"/>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None/>
            </a:pPr>
            <a:endParaRPr lang="zh-TW" altLang="en-US"/>
          </a:p>
        </p:txBody>
      </p:sp>
      <p:sp>
        <p:nvSpPr>
          <p:cNvPr id="50" name="文字方塊 26">
            <a:extLst>
              <a:ext uri="{FF2B5EF4-FFF2-40B4-BE49-F238E27FC236}">
                <a16:creationId xmlns:a16="http://schemas.microsoft.com/office/drawing/2014/main" xmlns="" id="{33760D77-FEB4-4C8F-8954-FBB127EA7F9B}"/>
              </a:ext>
            </a:extLst>
          </p:cNvPr>
          <p:cNvSpPr txBox="1"/>
          <p:nvPr/>
        </p:nvSpPr>
        <p:spPr>
          <a:xfrm>
            <a:off x="4455521" y="4863405"/>
            <a:ext cx="2744120" cy="954107"/>
          </a:xfrm>
          <a:prstGeom prst="rect">
            <a:avLst/>
          </a:prstGeom>
          <a:noFill/>
        </p:spPr>
        <p:txBody>
          <a:bodyPr wrap="square" rtlCol="0">
            <a:spAutoFit/>
          </a:bodyPr>
          <a:lstStyle/>
          <a:p>
            <a:pPr algn="ctr">
              <a:buNone/>
            </a:pPr>
            <a:r>
              <a:rPr lang="en-US" altLang="zh-TW" sz="2800" dirty="0">
                <a:solidFill>
                  <a:srgbClr val="0070C0"/>
                </a:solidFill>
              </a:rPr>
              <a:t>Each possible object is a class</a:t>
            </a:r>
            <a:endParaRPr lang="zh-TW" altLang="en-US" sz="2800" dirty="0">
              <a:solidFill>
                <a:srgbClr val="0070C0"/>
              </a:solidFill>
            </a:endParaRPr>
          </a:p>
        </p:txBody>
      </p:sp>
      <p:sp>
        <p:nvSpPr>
          <p:cNvPr id="51" name="矩形 50">
            <a:extLst>
              <a:ext uri="{FF2B5EF4-FFF2-40B4-BE49-F238E27FC236}">
                <a16:creationId xmlns:a16="http://schemas.microsoft.com/office/drawing/2014/main" xmlns="" id="{81122F1B-49F8-4827-8B29-79427091F031}"/>
              </a:ext>
            </a:extLst>
          </p:cNvPr>
          <p:cNvSpPr/>
          <p:nvPr/>
        </p:nvSpPr>
        <p:spPr>
          <a:xfrm>
            <a:off x="1585341" y="990600"/>
            <a:ext cx="1826141" cy="584775"/>
          </a:xfrm>
          <a:prstGeom prst="rect">
            <a:avLst/>
          </a:prstGeom>
        </p:spPr>
        <p:txBody>
          <a:bodyPr wrap="none">
            <a:spAutoFit/>
          </a:bodyPr>
          <a:lstStyle/>
          <a:p>
            <a:pPr>
              <a:buNone/>
            </a:pPr>
            <a:r>
              <a:rPr lang="zh-CN" altLang="en-US" sz="3200" b="1" u="sng" dirty="0">
                <a:solidFill>
                  <a:srgbClr val="00B0F0"/>
                </a:solidFill>
              </a:rPr>
              <a:t>图像识别</a:t>
            </a:r>
            <a:endParaRPr lang="zh-TW" altLang="en-US" sz="3200" b="1" u="sng" dirty="0">
              <a:solidFill>
                <a:srgbClr val="00B0F0"/>
              </a:solidFill>
            </a:endParaRPr>
          </a:p>
        </p:txBody>
      </p:sp>
      <p:sp>
        <p:nvSpPr>
          <p:cNvPr id="52" name="矩形 51">
            <a:extLst>
              <a:ext uri="{FF2B5EF4-FFF2-40B4-BE49-F238E27FC236}">
                <a16:creationId xmlns:a16="http://schemas.microsoft.com/office/drawing/2014/main" xmlns="" id="{57AE2062-3893-4274-8AD4-CC201BEF80E6}"/>
              </a:ext>
            </a:extLst>
          </p:cNvPr>
          <p:cNvSpPr/>
          <p:nvPr/>
        </p:nvSpPr>
        <p:spPr>
          <a:xfrm>
            <a:off x="2810875" y="1433857"/>
            <a:ext cx="3359746" cy="1156599"/>
          </a:xfrm>
          <a:prstGeom prst="rect">
            <a:avLst/>
          </a:prstGeom>
        </p:spPr>
        <p:txBody>
          <a:bodyPr wrap="square">
            <a:spAutoFit/>
          </a:bodyPr>
          <a:lstStyle/>
          <a:p>
            <a:pPr marR="5080">
              <a:lnSpc>
                <a:spcPct val="127299"/>
              </a:lnSpc>
              <a:spcBef>
                <a:spcPts val="100"/>
              </a:spcBef>
              <a:buNone/>
              <a:tabLst>
                <a:tab pos="241300" algn="l"/>
              </a:tabLst>
            </a:pPr>
            <a:r>
              <a:rPr lang="en-US" altLang="zh-CN" spc="-15" dirty="0">
                <a:solidFill>
                  <a:srgbClr val="00B050"/>
                </a:solidFill>
                <a:latin typeface="Calibri"/>
                <a:cs typeface="Calibri"/>
              </a:rPr>
              <a:t>Convolutional Neural</a:t>
            </a:r>
            <a:r>
              <a:rPr lang="en-US" altLang="zh-CN" dirty="0">
                <a:solidFill>
                  <a:srgbClr val="00B050"/>
                </a:solidFill>
                <a:latin typeface="Calibri"/>
                <a:cs typeface="Calibri"/>
              </a:rPr>
              <a:t> </a:t>
            </a:r>
            <a:r>
              <a:rPr lang="en-US" altLang="zh-CN" spc="-10" dirty="0">
                <a:solidFill>
                  <a:srgbClr val="00B050"/>
                </a:solidFill>
                <a:latin typeface="Calibri"/>
                <a:cs typeface="Calibri"/>
              </a:rPr>
              <a:t>Network</a:t>
            </a:r>
            <a:r>
              <a:rPr lang="en-US" altLang="zh-CN" spc="-5" dirty="0">
                <a:solidFill>
                  <a:srgbClr val="00B050"/>
                </a:solidFill>
                <a:latin typeface="Calibri"/>
                <a:cs typeface="Calibri"/>
              </a:rPr>
              <a:t> </a:t>
            </a:r>
            <a:r>
              <a:rPr lang="en-US" altLang="zh-CN" spc="-10" dirty="0">
                <a:solidFill>
                  <a:srgbClr val="00B050"/>
                </a:solidFill>
                <a:latin typeface="Calibri"/>
                <a:cs typeface="Calibri"/>
              </a:rPr>
              <a:t>(CNN)</a:t>
            </a:r>
            <a:endParaRPr lang="zh-CN" altLang="en-US" dirty="0">
              <a:solidFill>
                <a:srgbClr val="00B050"/>
              </a:solidFill>
            </a:endParaRPr>
          </a:p>
        </p:txBody>
      </p:sp>
    </p:spTree>
    <p:extLst>
      <p:ext uri="{BB962C8B-B14F-4D97-AF65-F5344CB8AC3E}">
        <p14:creationId xmlns:p14="http://schemas.microsoft.com/office/powerpoint/2010/main" val="30003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6"/>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7" grpId="0"/>
      <p:bldP spid="38" grpId="0"/>
      <p:bldP spid="41" grpId="0" animBg="1"/>
      <p:bldP spid="42" grpId="0"/>
      <p:bldP spid="43" grpId="0"/>
      <p:bldP spid="44" grpId="0"/>
      <p:bldP spid="48" grpId="0"/>
      <p:bldP spid="49" grpId="0" animBg="1"/>
      <p:bldP spid="5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a:extLst>
              <a:ext uri="{FF2B5EF4-FFF2-40B4-BE49-F238E27FC236}">
                <a16:creationId xmlns:a16="http://schemas.microsoft.com/office/drawing/2014/main" xmlns="" id="{D880AF95-91CB-4FD6-9C49-B21D054F8BB9}"/>
              </a:ext>
            </a:extLst>
          </p:cNvPr>
          <p:cNvSpPr>
            <a:spLocks noGrp="1"/>
          </p:cNvSpPr>
          <p:nvPr>
            <p:ph type="title"/>
          </p:nvPr>
        </p:nvSpPr>
        <p:spPr>
          <a:xfrm>
            <a:off x="976560" y="53641"/>
            <a:ext cx="7848600" cy="616451"/>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lang="en-US" altLang="zh-TW" sz="3600" spc="-5" dirty="0">
                <a:latin typeface="微软雅黑" panose="020B0503020204020204" pitchFamily="34" charset="-122"/>
                <a:ea typeface="微软雅黑" panose="020B0503020204020204" pitchFamily="34" charset="-122"/>
              </a:rPr>
              <a:t>Classification</a:t>
            </a:r>
            <a:r>
              <a:rPr lang="en-US" altLang="zh-CN" sz="3600" spc="-5" dirty="0">
                <a:latin typeface="微软雅黑" panose="020B0503020204020204" pitchFamily="34" charset="-122"/>
                <a:ea typeface="微软雅黑" panose="020B0503020204020204" pitchFamily="34" charset="-122"/>
              </a:rPr>
              <a:t>— </a:t>
            </a:r>
            <a:r>
              <a:rPr lang="zh-CN" altLang="en-US" sz="3600" spc="-5" dirty="0">
                <a:latin typeface="微软雅黑" panose="020B0503020204020204" pitchFamily="34" charset="-122"/>
                <a:ea typeface="微软雅黑" panose="020B0503020204020204" pitchFamily="34" charset="-122"/>
              </a:rPr>
              <a:t>深度学习</a:t>
            </a:r>
            <a:endParaRPr lang="zh-TW" altLang="en-US" sz="3600" spc="-5" dirty="0">
              <a:latin typeface="微软雅黑" panose="020B0503020204020204" pitchFamily="34" charset="-122"/>
              <a:ea typeface="微软雅黑" panose="020B0503020204020204" pitchFamily="34" charset="-122"/>
            </a:endParaRPr>
          </a:p>
        </p:txBody>
      </p:sp>
      <p:sp>
        <p:nvSpPr>
          <p:cNvPr id="19" name="矩形 18">
            <a:extLst>
              <a:ext uri="{FF2B5EF4-FFF2-40B4-BE49-F238E27FC236}">
                <a16:creationId xmlns:a16="http://schemas.microsoft.com/office/drawing/2014/main" xmlns="" id="{31A4F9E1-463A-4A61-9C7B-16841A2EE9FE}"/>
              </a:ext>
            </a:extLst>
          </p:cNvPr>
          <p:cNvSpPr/>
          <p:nvPr/>
        </p:nvSpPr>
        <p:spPr>
          <a:xfrm>
            <a:off x="1884012" y="1371600"/>
            <a:ext cx="1960793" cy="584775"/>
          </a:xfrm>
          <a:prstGeom prst="rect">
            <a:avLst/>
          </a:prstGeom>
        </p:spPr>
        <p:txBody>
          <a:bodyPr wrap="none">
            <a:spAutoFit/>
          </a:bodyPr>
          <a:lstStyle/>
          <a:p>
            <a:pPr>
              <a:buNone/>
            </a:pPr>
            <a:r>
              <a:rPr lang="en-US" altLang="zh-CN" sz="3200" b="1" u="sng" dirty="0" err="1">
                <a:solidFill>
                  <a:srgbClr val="00B0F0"/>
                </a:solidFill>
              </a:rPr>
              <a:t>Alpha</a:t>
            </a:r>
            <a:r>
              <a:rPr lang="en-US" altLang="zh-TW" sz="3200" b="1" u="sng" dirty="0" err="1">
                <a:solidFill>
                  <a:srgbClr val="00B0F0"/>
                </a:solidFill>
              </a:rPr>
              <a:t>GO</a:t>
            </a:r>
            <a:endParaRPr lang="zh-TW" altLang="en-US" sz="3200" b="1" u="sng" dirty="0">
              <a:solidFill>
                <a:srgbClr val="00B0F0"/>
              </a:solidFill>
            </a:endParaRPr>
          </a:p>
        </p:txBody>
      </p:sp>
      <p:pic>
        <p:nvPicPr>
          <p:cNvPr id="20" name="Picture 6" descr="http://lgs.tw/img/xp1.png.pagespeed.ic.NzL0vritbc.jpg">
            <a:extLst>
              <a:ext uri="{FF2B5EF4-FFF2-40B4-BE49-F238E27FC236}">
                <a16:creationId xmlns:a16="http://schemas.microsoft.com/office/drawing/2014/main" xmlns="" id="{D8E9F879-5B6D-4A7E-BCC3-E78E68440D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1676400" y="2720935"/>
            <a:ext cx="3124176" cy="3367170"/>
          </a:xfrm>
          <a:prstGeom prst="rect">
            <a:avLst/>
          </a:prstGeom>
          <a:noFill/>
          <a:extLst>
            <a:ext uri="{909E8E84-426E-40DD-AFC4-6F175D3DCCD1}">
              <a14:hiddenFill xmlns:a14="http://schemas.microsoft.com/office/drawing/2010/main">
                <a:solidFill>
                  <a:srgbClr val="FFFFFF"/>
                </a:solidFill>
              </a14:hiddenFill>
            </a:ext>
          </a:extLst>
        </p:spPr>
      </p:pic>
      <p:sp>
        <p:nvSpPr>
          <p:cNvPr id="21" name="矩形 20">
            <a:extLst>
              <a:ext uri="{FF2B5EF4-FFF2-40B4-BE49-F238E27FC236}">
                <a16:creationId xmlns:a16="http://schemas.microsoft.com/office/drawing/2014/main" xmlns="" id="{37B70963-C13D-4D61-9270-C8DA2A8AD725}"/>
              </a:ext>
            </a:extLst>
          </p:cNvPr>
          <p:cNvSpPr/>
          <p:nvPr/>
        </p:nvSpPr>
        <p:spPr>
          <a:xfrm>
            <a:off x="5419890" y="3796733"/>
            <a:ext cx="1719619" cy="1244051"/>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buNone/>
            </a:pPr>
            <a:r>
              <a:rPr lang="en-US" altLang="zh-TW" sz="2800" dirty="0"/>
              <a:t>Function</a:t>
            </a:r>
            <a:endParaRPr lang="zh-TW" altLang="en-US" sz="2800" dirty="0"/>
          </a:p>
        </p:txBody>
      </p:sp>
      <p:sp>
        <p:nvSpPr>
          <p:cNvPr id="22" name="向右箭號 5">
            <a:extLst>
              <a:ext uri="{FF2B5EF4-FFF2-40B4-BE49-F238E27FC236}">
                <a16:creationId xmlns:a16="http://schemas.microsoft.com/office/drawing/2014/main" xmlns="" id="{C5681A5E-10FB-49B8-8FE6-80892FF52CC5}"/>
              </a:ext>
            </a:extLst>
          </p:cNvPr>
          <p:cNvSpPr/>
          <p:nvPr/>
        </p:nvSpPr>
        <p:spPr>
          <a:xfrm>
            <a:off x="5008188" y="4123976"/>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None/>
            </a:pPr>
            <a:endParaRPr lang="zh-TW" altLang="en-US"/>
          </a:p>
        </p:txBody>
      </p:sp>
      <p:sp>
        <p:nvSpPr>
          <p:cNvPr id="23" name="向右箭號 6">
            <a:extLst>
              <a:ext uri="{FF2B5EF4-FFF2-40B4-BE49-F238E27FC236}">
                <a16:creationId xmlns:a16="http://schemas.microsoft.com/office/drawing/2014/main" xmlns="" id="{4470DC66-DD35-482C-A414-FB31B135AEFC}"/>
              </a:ext>
            </a:extLst>
          </p:cNvPr>
          <p:cNvSpPr/>
          <p:nvPr/>
        </p:nvSpPr>
        <p:spPr>
          <a:xfrm>
            <a:off x="7535023" y="4343680"/>
            <a:ext cx="423081" cy="56108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buNone/>
            </a:pPr>
            <a:endParaRPr lang="zh-TW" altLang="en-US"/>
          </a:p>
        </p:txBody>
      </p:sp>
      <p:sp>
        <p:nvSpPr>
          <p:cNvPr id="24" name="文字方塊 8">
            <a:extLst>
              <a:ext uri="{FF2B5EF4-FFF2-40B4-BE49-F238E27FC236}">
                <a16:creationId xmlns:a16="http://schemas.microsoft.com/office/drawing/2014/main" xmlns="" id="{ABCE42A8-D899-4F0E-8F7C-DD32711C4C91}"/>
              </a:ext>
            </a:extLst>
          </p:cNvPr>
          <p:cNvSpPr txBox="1"/>
          <p:nvPr/>
        </p:nvSpPr>
        <p:spPr>
          <a:xfrm>
            <a:off x="7634704" y="2334453"/>
            <a:ext cx="2469243" cy="461665"/>
          </a:xfrm>
          <a:prstGeom prst="rect">
            <a:avLst/>
          </a:prstGeom>
          <a:noFill/>
        </p:spPr>
        <p:txBody>
          <a:bodyPr wrap="square" rtlCol="0">
            <a:spAutoFit/>
          </a:bodyPr>
          <a:lstStyle/>
          <a:p>
            <a:pPr algn="ctr">
              <a:buNone/>
            </a:pPr>
            <a:r>
              <a:rPr lang="en-US" altLang="zh-TW" sz="2400" dirty="0"/>
              <a:t>(19 x 19 classes)</a:t>
            </a:r>
            <a:endParaRPr lang="zh-TW" altLang="en-US" sz="2400" dirty="0"/>
          </a:p>
        </p:txBody>
      </p:sp>
      <p:sp>
        <p:nvSpPr>
          <p:cNvPr id="25" name="文字方塊 9">
            <a:extLst>
              <a:ext uri="{FF2B5EF4-FFF2-40B4-BE49-F238E27FC236}">
                <a16:creationId xmlns:a16="http://schemas.microsoft.com/office/drawing/2014/main" xmlns="" id="{2519969D-B516-4D3C-81EA-9CCFA01AB77E}"/>
              </a:ext>
            </a:extLst>
          </p:cNvPr>
          <p:cNvSpPr txBox="1"/>
          <p:nvPr/>
        </p:nvSpPr>
        <p:spPr>
          <a:xfrm>
            <a:off x="7888346" y="5877580"/>
            <a:ext cx="2042746" cy="523220"/>
          </a:xfrm>
          <a:prstGeom prst="rect">
            <a:avLst/>
          </a:prstGeom>
          <a:noFill/>
        </p:spPr>
        <p:txBody>
          <a:bodyPr wrap="square" rtlCol="0">
            <a:spAutoFit/>
          </a:bodyPr>
          <a:lstStyle/>
          <a:p>
            <a:pPr algn="ctr">
              <a:buNone/>
            </a:pPr>
            <a:r>
              <a:rPr lang="en-US" altLang="zh-TW" sz="2800" dirty="0"/>
              <a:t>Next move</a:t>
            </a:r>
            <a:endParaRPr lang="zh-TW" altLang="en-US" sz="2800" dirty="0"/>
          </a:p>
        </p:txBody>
      </p:sp>
      <p:sp>
        <p:nvSpPr>
          <p:cNvPr id="26" name="文字方塊 10">
            <a:extLst>
              <a:ext uri="{FF2B5EF4-FFF2-40B4-BE49-F238E27FC236}">
                <a16:creationId xmlns:a16="http://schemas.microsoft.com/office/drawing/2014/main" xmlns="" id="{0592E297-17B0-4E6D-AE83-98EEF77EA803}"/>
              </a:ext>
            </a:extLst>
          </p:cNvPr>
          <p:cNvSpPr txBox="1"/>
          <p:nvPr/>
        </p:nvSpPr>
        <p:spPr>
          <a:xfrm>
            <a:off x="7743313" y="838200"/>
            <a:ext cx="2252027" cy="1384995"/>
          </a:xfrm>
          <a:prstGeom prst="rect">
            <a:avLst/>
          </a:prstGeom>
          <a:noFill/>
        </p:spPr>
        <p:txBody>
          <a:bodyPr wrap="square" rtlCol="0">
            <a:spAutoFit/>
          </a:bodyPr>
          <a:lstStyle/>
          <a:p>
            <a:pPr algn="ctr">
              <a:buNone/>
            </a:pPr>
            <a:r>
              <a:rPr lang="en-US" altLang="zh-TW" sz="2800" dirty="0">
                <a:solidFill>
                  <a:srgbClr val="0070C0"/>
                </a:solidFill>
              </a:rPr>
              <a:t>Each position is a class</a:t>
            </a:r>
            <a:endParaRPr lang="zh-TW" altLang="en-US" sz="2800" dirty="0">
              <a:solidFill>
                <a:srgbClr val="0070C0"/>
              </a:solidFill>
            </a:endParaRPr>
          </a:p>
        </p:txBody>
      </p:sp>
      <p:pic>
        <p:nvPicPr>
          <p:cNvPr id="27" name="圖片 11">
            <a:extLst>
              <a:ext uri="{FF2B5EF4-FFF2-40B4-BE49-F238E27FC236}">
                <a16:creationId xmlns:a16="http://schemas.microsoft.com/office/drawing/2014/main" xmlns="" id="{FCC8E914-168F-4BB0-8F8E-1AA567CDC10E}"/>
              </a:ext>
            </a:extLst>
          </p:cNvPr>
          <p:cNvPicPr>
            <a:picLocks noChangeAspect="1"/>
          </p:cNvPicPr>
          <p:nvPr/>
        </p:nvPicPr>
        <p:blipFill>
          <a:blip r:embed="rId4"/>
          <a:stretch>
            <a:fillRect/>
          </a:stretch>
        </p:blipFill>
        <p:spPr>
          <a:xfrm>
            <a:off x="7983522" y="3658412"/>
            <a:ext cx="292260" cy="1510931"/>
          </a:xfrm>
          <a:prstGeom prst="rect">
            <a:avLst/>
          </a:prstGeom>
        </p:spPr>
      </p:pic>
      <p:sp>
        <p:nvSpPr>
          <p:cNvPr id="28" name="文字方塊 12">
            <a:extLst>
              <a:ext uri="{FF2B5EF4-FFF2-40B4-BE49-F238E27FC236}">
                <a16:creationId xmlns:a16="http://schemas.microsoft.com/office/drawing/2014/main" xmlns="" id="{FBE5F5DA-AEAF-4579-AA2A-2C748AB751CE}"/>
              </a:ext>
            </a:extLst>
          </p:cNvPr>
          <p:cNvSpPr txBox="1"/>
          <p:nvPr/>
        </p:nvSpPr>
        <p:spPr>
          <a:xfrm>
            <a:off x="8557167" y="2939404"/>
            <a:ext cx="1727055" cy="461665"/>
          </a:xfrm>
          <a:prstGeom prst="rect">
            <a:avLst/>
          </a:prstGeom>
          <a:noFill/>
        </p:spPr>
        <p:txBody>
          <a:bodyPr wrap="square" rtlCol="0">
            <a:spAutoFit/>
          </a:bodyPr>
          <a:lstStyle/>
          <a:p>
            <a:pPr>
              <a:buNone/>
            </a:pPr>
            <a:r>
              <a:rPr lang="zh-TW" altLang="en-US" sz="2400" dirty="0">
                <a:latin typeface="微軟正黑體" panose="020B0604030504040204" pitchFamily="34" charset="-120"/>
                <a:ea typeface="微軟正黑體" panose="020B0604030504040204" pitchFamily="34" charset="-120"/>
              </a:rPr>
              <a:t>右上星位</a:t>
            </a:r>
          </a:p>
        </p:txBody>
      </p:sp>
      <p:sp>
        <p:nvSpPr>
          <p:cNvPr id="29" name="文字方塊 13">
            <a:extLst>
              <a:ext uri="{FF2B5EF4-FFF2-40B4-BE49-F238E27FC236}">
                <a16:creationId xmlns:a16="http://schemas.microsoft.com/office/drawing/2014/main" xmlns="" id="{8CB8AA44-401F-4981-9D94-1D49B6C849DF}"/>
              </a:ext>
            </a:extLst>
          </p:cNvPr>
          <p:cNvSpPr txBox="1"/>
          <p:nvPr/>
        </p:nvSpPr>
        <p:spPr>
          <a:xfrm>
            <a:off x="8644956" y="5238946"/>
            <a:ext cx="1221423" cy="461665"/>
          </a:xfrm>
          <a:prstGeom prst="rect">
            <a:avLst/>
          </a:prstGeom>
          <a:noFill/>
        </p:spPr>
        <p:txBody>
          <a:bodyPr wrap="square" rtlCol="0">
            <a:spAutoFit/>
          </a:bodyPr>
          <a:lstStyle/>
          <a:p>
            <a:pPr>
              <a:buNone/>
            </a:pPr>
            <a:r>
              <a:rPr lang="zh-TW" altLang="en-US" sz="2400" dirty="0">
                <a:latin typeface="微軟正黑體" panose="020B0604030504040204" pitchFamily="34" charset="-120"/>
                <a:ea typeface="微軟正黑體" panose="020B0604030504040204" pitchFamily="34" charset="-120"/>
              </a:rPr>
              <a:t>天元</a:t>
            </a:r>
          </a:p>
        </p:txBody>
      </p:sp>
      <p:cxnSp>
        <p:nvCxnSpPr>
          <p:cNvPr id="30" name="直線單箭頭接點 14">
            <a:extLst>
              <a:ext uri="{FF2B5EF4-FFF2-40B4-BE49-F238E27FC236}">
                <a16:creationId xmlns:a16="http://schemas.microsoft.com/office/drawing/2014/main" xmlns="" id="{FBD08710-1B14-40AB-B655-35DC0B3E12C5}"/>
              </a:ext>
            </a:extLst>
          </p:cNvPr>
          <p:cNvCxnSpPr/>
          <p:nvPr/>
        </p:nvCxnSpPr>
        <p:spPr>
          <a:xfrm flipV="1">
            <a:off x="8092404" y="3300940"/>
            <a:ext cx="457200" cy="461665"/>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1" name="直線單箭頭接點 15">
            <a:extLst>
              <a:ext uri="{FF2B5EF4-FFF2-40B4-BE49-F238E27FC236}">
                <a16:creationId xmlns:a16="http://schemas.microsoft.com/office/drawing/2014/main" xmlns="" id="{BB6642AF-4AAC-4D88-BD05-43F16F7FD8F1}"/>
              </a:ext>
            </a:extLst>
          </p:cNvPr>
          <p:cNvCxnSpPr>
            <a:cxnSpLocks/>
          </p:cNvCxnSpPr>
          <p:nvPr/>
        </p:nvCxnSpPr>
        <p:spPr>
          <a:xfrm flipV="1">
            <a:off x="8139869" y="4221797"/>
            <a:ext cx="417298" cy="72840"/>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2" name="直線單箭頭接點 16">
            <a:extLst>
              <a:ext uri="{FF2B5EF4-FFF2-40B4-BE49-F238E27FC236}">
                <a16:creationId xmlns:a16="http://schemas.microsoft.com/office/drawing/2014/main" xmlns="" id="{587D6D41-96FF-4E19-A820-74168AF97F3F}"/>
              </a:ext>
            </a:extLst>
          </p:cNvPr>
          <p:cNvCxnSpPr/>
          <p:nvPr/>
        </p:nvCxnSpPr>
        <p:spPr>
          <a:xfrm>
            <a:off x="8179780" y="5064960"/>
            <a:ext cx="497231" cy="26909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33" name="文字方塊 17">
            <a:extLst>
              <a:ext uri="{FF2B5EF4-FFF2-40B4-BE49-F238E27FC236}">
                <a16:creationId xmlns:a16="http://schemas.microsoft.com/office/drawing/2014/main" xmlns="" id="{15D7832A-7CD9-446F-9477-5AAFE32F4135}"/>
              </a:ext>
            </a:extLst>
          </p:cNvPr>
          <p:cNvSpPr txBox="1"/>
          <p:nvPr/>
        </p:nvSpPr>
        <p:spPr>
          <a:xfrm>
            <a:off x="8557168" y="3990885"/>
            <a:ext cx="1729832" cy="461665"/>
          </a:xfrm>
          <a:prstGeom prst="rect">
            <a:avLst/>
          </a:prstGeom>
          <a:noFill/>
        </p:spPr>
        <p:txBody>
          <a:bodyPr wrap="square" rtlCol="0">
            <a:spAutoFit/>
          </a:bodyPr>
          <a:lstStyle/>
          <a:p>
            <a:pPr>
              <a:buNone/>
            </a:pPr>
            <a:r>
              <a:rPr lang="zh-TW" altLang="en-US" sz="2400" dirty="0">
                <a:latin typeface="微軟正黑體" panose="020B0604030504040204" pitchFamily="34" charset="-120"/>
                <a:ea typeface="微軟正黑體" panose="020B0604030504040204" pitchFamily="34" charset="-120"/>
              </a:rPr>
              <a:t>左下星位</a:t>
            </a:r>
          </a:p>
        </p:txBody>
      </p:sp>
    </p:spTree>
    <p:extLst>
      <p:ext uri="{BB962C8B-B14F-4D97-AF65-F5344CB8AC3E}">
        <p14:creationId xmlns:p14="http://schemas.microsoft.com/office/powerpoint/2010/main" val="529818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p:bldP spid="25" grpId="0"/>
      <p:bldP spid="26" grpId="0"/>
      <p:bldP spid="28" grpId="0"/>
      <p:bldP spid="29" grpId="0"/>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xmlns="" id="{FF4E4681-43BB-41ED-99E7-B0E30E7C4E5A}"/>
              </a:ext>
            </a:extLst>
          </p:cNvPr>
          <p:cNvSpPr>
            <a:spLocks noGrp="1"/>
          </p:cNvSpPr>
          <p:nvPr>
            <p:ph type="title"/>
          </p:nvPr>
        </p:nvSpPr>
        <p:spPr>
          <a:xfrm>
            <a:off x="838200" y="-245204"/>
            <a:ext cx="10515600" cy="1325563"/>
          </a:xfrm>
        </p:spPr>
        <p:txBody>
          <a:bodyPr/>
          <a:lstStyle/>
          <a:p>
            <a:r>
              <a:rPr lang="zh-CN" altLang="en-US" sz="3600" dirty="0">
                <a:latin typeface="微软雅黑" panose="020B0503020204020204" pitchFamily="34" charset="-122"/>
                <a:ea typeface="微软雅黑" panose="020B0503020204020204" pitchFamily="34" charset="-122"/>
              </a:rPr>
              <a:t>主要内容</a:t>
            </a:r>
          </a:p>
        </p:txBody>
      </p:sp>
      <p:sp>
        <p:nvSpPr>
          <p:cNvPr id="22" name="object 2">
            <a:extLst>
              <a:ext uri="{FF2B5EF4-FFF2-40B4-BE49-F238E27FC236}">
                <a16:creationId xmlns:a16="http://schemas.microsoft.com/office/drawing/2014/main" xmlns="" id="{2C7E6850-EB14-421B-927E-6D71738322F2}"/>
              </a:ext>
            </a:extLst>
          </p:cNvPr>
          <p:cNvSpPr/>
          <p:nvPr/>
        </p:nvSpPr>
        <p:spPr>
          <a:xfrm>
            <a:off x="1973225" y="1066800"/>
            <a:ext cx="5580060" cy="5198364"/>
          </a:xfrm>
          <a:prstGeom prst="rect">
            <a:avLst/>
          </a:prstGeom>
          <a:solidFill>
            <a:srgbClr val="AFCAE8"/>
          </a:solidFill>
        </p:spPr>
        <p:txBody>
          <a:bodyPr wrap="square" lIns="0" tIns="0" rIns="0" bIns="0" rtlCol="0"/>
          <a:lstStyle/>
          <a:p>
            <a:endParaRPr dirty="0"/>
          </a:p>
        </p:txBody>
      </p:sp>
      <p:sp>
        <p:nvSpPr>
          <p:cNvPr id="23" name="object 2">
            <a:extLst>
              <a:ext uri="{FF2B5EF4-FFF2-40B4-BE49-F238E27FC236}">
                <a16:creationId xmlns:a16="http://schemas.microsoft.com/office/drawing/2014/main" xmlns="" id="{6D22FE7D-63FB-444B-BDD1-CD286D0E8D7D}"/>
              </a:ext>
            </a:extLst>
          </p:cNvPr>
          <p:cNvSpPr/>
          <p:nvPr/>
        </p:nvSpPr>
        <p:spPr>
          <a:xfrm>
            <a:off x="2273554" y="2237231"/>
            <a:ext cx="5059680" cy="3467131"/>
          </a:xfrm>
          <a:prstGeom prst="rect">
            <a:avLst/>
          </a:prstGeom>
          <a:blipFill>
            <a:blip r:embed="rId3" cstate="print"/>
            <a:stretch>
              <a:fillRect/>
            </a:stretch>
          </a:blipFill>
          <a:ln>
            <a:noFill/>
          </a:ln>
        </p:spPr>
        <p:txBody>
          <a:bodyPr wrap="square" lIns="0" tIns="0" rIns="0" bIns="0" rtlCol="0"/>
          <a:lstStyle/>
          <a:p>
            <a:endParaRPr/>
          </a:p>
        </p:txBody>
      </p:sp>
      <p:sp>
        <p:nvSpPr>
          <p:cNvPr id="24" name="object 4">
            <a:extLst>
              <a:ext uri="{FF2B5EF4-FFF2-40B4-BE49-F238E27FC236}">
                <a16:creationId xmlns:a16="http://schemas.microsoft.com/office/drawing/2014/main" xmlns="" id="{92709958-AD09-4B0C-A2D6-6B70267BCEC9}"/>
              </a:ext>
            </a:extLst>
          </p:cNvPr>
          <p:cNvSpPr/>
          <p:nvPr/>
        </p:nvSpPr>
        <p:spPr>
          <a:xfrm>
            <a:off x="2273554" y="1447800"/>
            <a:ext cx="2670048" cy="461772"/>
          </a:xfrm>
          <a:prstGeom prst="rect">
            <a:avLst/>
          </a:prstGeom>
          <a:blipFill>
            <a:blip r:embed="rId4" cstate="print"/>
            <a:stretch>
              <a:fillRect/>
            </a:stretch>
          </a:blipFill>
          <a:ln>
            <a:noFill/>
          </a:ln>
        </p:spPr>
        <p:txBody>
          <a:bodyPr wrap="square" lIns="0" tIns="0" rIns="0" bIns="0" rtlCol="0"/>
          <a:lstStyle/>
          <a:p>
            <a:endParaRPr/>
          </a:p>
        </p:txBody>
      </p:sp>
      <p:sp>
        <p:nvSpPr>
          <p:cNvPr id="26" name="object 5">
            <a:extLst>
              <a:ext uri="{FF2B5EF4-FFF2-40B4-BE49-F238E27FC236}">
                <a16:creationId xmlns:a16="http://schemas.microsoft.com/office/drawing/2014/main" xmlns="" id="{1E014759-F913-4997-9281-1AC49CBD448A}"/>
              </a:ext>
            </a:extLst>
          </p:cNvPr>
          <p:cNvSpPr txBox="1"/>
          <p:nvPr/>
        </p:nvSpPr>
        <p:spPr>
          <a:xfrm>
            <a:off x="2273554" y="1447800"/>
            <a:ext cx="2670175" cy="395620"/>
          </a:xfrm>
          <a:prstGeom prst="rect">
            <a:avLst/>
          </a:prstGeom>
          <a:ln w="6096">
            <a:noFill/>
          </a:ln>
        </p:spPr>
        <p:txBody>
          <a:bodyPr vert="horz" wrap="square" lIns="0" tIns="26034" rIns="0" bIns="0" rtlCol="0">
            <a:spAutoFit/>
          </a:bodyPr>
          <a:lstStyle/>
          <a:p>
            <a:pPr marL="665480">
              <a:lnSpc>
                <a:spcPct val="100000"/>
              </a:lnSpc>
              <a:spcBef>
                <a:spcPts val="204"/>
              </a:spcBef>
              <a:buNone/>
            </a:pPr>
            <a:r>
              <a:rPr sz="2400" spc="-10" dirty="0">
                <a:latin typeface="Calibri"/>
                <a:cs typeface="Calibri"/>
              </a:rPr>
              <a:t>Regression</a:t>
            </a:r>
            <a:endParaRPr sz="2400" dirty="0">
              <a:latin typeface="Calibri"/>
              <a:cs typeface="Calibri"/>
            </a:endParaRPr>
          </a:p>
        </p:txBody>
      </p:sp>
      <p:sp>
        <p:nvSpPr>
          <p:cNvPr id="27" name="object 6">
            <a:extLst>
              <a:ext uri="{FF2B5EF4-FFF2-40B4-BE49-F238E27FC236}">
                <a16:creationId xmlns:a16="http://schemas.microsoft.com/office/drawing/2014/main" xmlns="" id="{CA6255BC-3B36-4C2B-B07F-A550B631826C}"/>
              </a:ext>
            </a:extLst>
          </p:cNvPr>
          <p:cNvSpPr txBox="1"/>
          <p:nvPr/>
        </p:nvSpPr>
        <p:spPr>
          <a:xfrm>
            <a:off x="4043680" y="5256644"/>
            <a:ext cx="1637664" cy="382156"/>
          </a:xfrm>
          <a:prstGeom prst="rect">
            <a:avLst/>
          </a:prstGeom>
          <a:ln>
            <a:noFill/>
          </a:ln>
        </p:spPr>
        <p:txBody>
          <a:bodyPr vert="horz" wrap="square" lIns="0" tIns="12700" rIns="0" bIns="0" rtlCol="0">
            <a:spAutoFit/>
          </a:bodyPr>
          <a:lstStyle/>
          <a:p>
            <a:pPr marL="12700">
              <a:lnSpc>
                <a:spcPct val="100000"/>
              </a:lnSpc>
              <a:spcBef>
                <a:spcPts val="100"/>
              </a:spcBef>
              <a:buNone/>
            </a:pPr>
            <a:r>
              <a:rPr sz="2400" spc="-10" dirty="0">
                <a:latin typeface="Calibri"/>
                <a:cs typeface="Calibri"/>
              </a:rPr>
              <a:t>Classification</a:t>
            </a:r>
            <a:endParaRPr sz="2400" dirty="0">
              <a:latin typeface="Calibri"/>
              <a:cs typeface="Calibri"/>
            </a:endParaRPr>
          </a:p>
        </p:txBody>
      </p:sp>
      <p:sp>
        <p:nvSpPr>
          <p:cNvPr id="28" name="object 7">
            <a:extLst>
              <a:ext uri="{FF2B5EF4-FFF2-40B4-BE49-F238E27FC236}">
                <a16:creationId xmlns:a16="http://schemas.microsoft.com/office/drawing/2014/main" xmlns="" id="{EFF00F22-E995-4AF1-9C85-8D293D74D4CB}"/>
              </a:ext>
            </a:extLst>
          </p:cNvPr>
          <p:cNvSpPr/>
          <p:nvPr/>
        </p:nvSpPr>
        <p:spPr>
          <a:xfrm>
            <a:off x="3530854" y="1916429"/>
            <a:ext cx="114300" cy="608965"/>
          </a:xfrm>
          <a:custGeom>
            <a:avLst/>
            <a:gdLst/>
            <a:ahLst/>
            <a:cxnLst/>
            <a:rect l="l" t="t" r="r" b="b"/>
            <a:pathLst>
              <a:path w="114300" h="608964">
                <a:moveTo>
                  <a:pt x="38100" y="494665"/>
                </a:moveTo>
                <a:lnTo>
                  <a:pt x="0" y="494665"/>
                </a:lnTo>
                <a:lnTo>
                  <a:pt x="57150" y="608965"/>
                </a:lnTo>
                <a:lnTo>
                  <a:pt x="104775" y="513715"/>
                </a:lnTo>
                <a:lnTo>
                  <a:pt x="38100" y="513715"/>
                </a:lnTo>
                <a:lnTo>
                  <a:pt x="38100" y="494665"/>
                </a:lnTo>
                <a:close/>
              </a:path>
              <a:path w="114300" h="608964">
                <a:moveTo>
                  <a:pt x="76200" y="0"/>
                </a:moveTo>
                <a:lnTo>
                  <a:pt x="38100" y="0"/>
                </a:lnTo>
                <a:lnTo>
                  <a:pt x="38100" y="513715"/>
                </a:lnTo>
                <a:lnTo>
                  <a:pt x="76200" y="513715"/>
                </a:lnTo>
                <a:lnTo>
                  <a:pt x="76200" y="0"/>
                </a:lnTo>
                <a:close/>
              </a:path>
              <a:path w="114300" h="608964">
                <a:moveTo>
                  <a:pt x="114300" y="494665"/>
                </a:moveTo>
                <a:lnTo>
                  <a:pt x="76200" y="494665"/>
                </a:lnTo>
                <a:lnTo>
                  <a:pt x="76200" y="513715"/>
                </a:lnTo>
                <a:lnTo>
                  <a:pt x="104775" y="513715"/>
                </a:lnTo>
                <a:lnTo>
                  <a:pt x="114300" y="494665"/>
                </a:lnTo>
                <a:close/>
              </a:path>
            </a:pathLst>
          </a:custGeom>
          <a:solidFill>
            <a:srgbClr val="000000"/>
          </a:solidFill>
          <a:ln>
            <a:noFill/>
          </a:ln>
        </p:spPr>
        <p:txBody>
          <a:bodyPr wrap="square" lIns="0" tIns="0" rIns="0" bIns="0" rtlCol="0"/>
          <a:lstStyle/>
          <a:p>
            <a:endParaRPr/>
          </a:p>
        </p:txBody>
      </p:sp>
      <p:sp>
        <p:nvSpPr>
          <p:cNvPr id="29" name="object 8">
            <a:extLst>
              <a:ext uri="{FF2B5EF4-FFF2-40B4-BE49-F238E27FC236}">
                <a16:creationId xmlns:a16="http://schemas.microsoft.com/office/drawing/2014/main" xmlns="" id="{1107AA44-E019-42E3-8F70-5FD0D44B0DB0}"/>
              </a:ext>
            </a:extLst>
          </p:cNvPr>
          <p:cNvSpPr/>
          <p:nvPr/>
        </p:nvSpPr>
        <p:spPr>
          <a:xfrm>
            <a:off x="2691129" y="2525267"/>
            <a:ext cx="1792224" cy="697991"/>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Linear</a:t>
            </a:r>
            <a:br>
              <a:rPr lang="en-US" altLang="zh-CN" sz="2400" spc="-5" dirty="0">
                <a:solidFill>
                  <a:srgbClr val="FFFFFF"/>
                </a:solidFill>
                <a:latin typeface="Calibri"/>
                <a:cs typeface="Calibri"/>
              </a:rPr>
            </a:br>
            <a:r>
              <a:rPr lang="en-US" altLang="zh-CN" sz="2400" spc="-5" dirty="0">
                <a:solidFill>
                  <a:srgbClr val="FFFFFF"/>
                </a:solidFill>
                <a:latin typeface="Calibri"/>
                <a:cs typeface="Calibri"/>
              </a:rPr>
              <a:t>Model</a:t>
            </a:r>
          </a:p>
        </p:txBody>
      </p:sp>
      <p:sp>
        <p:nvSpPr>
          <p:cNvPr id="30" name="object 10">
            <a:extLst>
              <a:ext uri="{FF2B5EF4-FFF2-40B4-BE49-F238E27FC236}">
                <a16:creationId xmlns:a16="http://schemas.microsoft.com/office/drawing/2014/main" xmlns="" id="{11352DBC-5096-43AB-91E2-E35DEF16F253}"/>
              </a:ext>
            </a:extLst>
          </p:cNvPr>
          <p:cNvSpPr/>
          <p:nvPr/>
        </p:nvSpPr>
        <p:spPr>
          <a:xfrm>
            <a:off x="2521965" y="3712464"/>
            <a:ext cx="4535805" cy="1461770"/>
          </a:xfrm>
          <a:custGeom>
            <a:avLst/>
            <a:gdLst/>
            <a:ahLst/>
            <a:cxnLst/>
            <a:rect l="l" t="t" r="r" b="b"/>
            <a:pathLst>
              <a:path w="4535805" h="1461770">
                <a:moveTo>
                  <a:pt x="0" y="1461516"/>
                </a:moveTo>
                <a:lnTo>
                  <a:pt x="4535424" y="1461516"/>
                </a:lnTo>
                <a:lnTo>
                  <a:pt x="4535424" y="0"/>
                </a:lnTo>
                <a:lnTo>
                  <a:pt x="0" y="0"/>
                </a:lnTo>
                <a:lnTo>
                  <a:pt x="0" y="1461516"/>
                </a:lnTo>
                <a:close/>
              </a:path>
            </a:pathLst>
          </a:custGeom>
          <a:solidFill>
            <a:srgbClr val="BAE18F"/>
          </a:solidFill>
          <a:ln w="6096">
            <a:solidFill>
              <a:srgbClr val="6FAC46"/>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31" name="object 16">
            <a:extLst>
              <a:ext uri="{FF2B5EF4-FFF2-40B4-BE49-F238E27FC236}">
                <a16:creationId xmlns:a16="http://schemas.microsoft.com/office/drawing/2014/main" xmlns="" id="{F13B4480-B3A0-4116-9EF9-858E6B390085}"/>
              </a:ext>
            </a:extLst>
          </p:cNvPr>
          <p:cNvSpPr/>
          <p:nvPr/>
        </p:nvSpPr>
        <p:spPr>
          <a:xfrm>
            <a:off x="3530854" y="3224021"/>
            <a:ext cx="114300" cy="633095"/>
          </a:xfrm>
          <a:custGeom>
            <a:avLst/>
            <a:gdLst/>
            <a:ahLst/>
            <a:cxnLst/>
            <a:rect l="l" t="t" r="r" b="b"/>
            <a:pathLst>
              <a:path w="114300" h="633095">
                <a:moveTo>
                  <a:pt x="38100" y="518413"/>
                </a:moveTo>
                <a:lnTo>
                  <a:pt x="0" y="518413"/>
                </a:lnTo>
                <a:lnTo>
                  <a:pt x="57150" y="632713"/>
                </a:lnTo>
                <a:lnTo>
                  <a:pt x="104775" y="537463"/>
                </a:lnTo>
                <a:lnTo>
                  <a:pt x="38100" y="537463"/>
                </a:lnTo>
                <a:lnTo>
                  <a:pt x="38100" y="518413"/>
                </a:lnTo>
                <a:close/>
              </a:path>
              <a:path w="114300" h="633095">
                <a:moveTo>
                  <a:pt x="76200" y="0"/>
                </a:moveTo>
                <a:lnTo>
                  <a:pt x="38100" y="0"/>
                </a:lnTo>
                <a:lnTo>
                  <a:pt x="38100" y="537463"/>
                </a:lnTo>
                <a:lnTo>
                  <a:pt x="76200" y="537463"/>
                </a:lnTo>
                <a:lnTo>
                  <a:pt x="76200" y="0"/>
                </a:lnTo>
                <a:close/>
              </a:path>
              <a:path w="114300" h="633095">
                <a:moveTo>
                  <a:pt x="114300" y="518413"/>
                </a:moveTo>
                <a:lnTo>
                  <a:pt x="76200" y="518413"/>
                </a:lnTo>
                <a:lnTo>
                  <a:pt x="76200" y="537463"/>
                </a:lnTo>
                <a:lnTo>
                  <a:pt x="104775" y="537463"/>
                </a:lnTo>
                <a:lnTo>
                  <a:pt x="114300" y="518413"/>
                </a:lnTo>
                <a:close/>
              </a:path>
            </a:pathLst>
          </a:custGeom>
          <a:solidFill>
            <a:srgbClr val="000000"/>
          </a:solidFill>
        </p:spPr>
        <p:txBody>
          <a:bodyPr wrap="square" lIns="0" tIns="0" rIns="0" bIns="0" rtlCol="0"/>
          <a:lstStyle/>
          <a:p>
            <a:endParaRPr/>
          </a:p>
        </p:txBody>
      </p:sp>
      <p:sp>
        <p:nvSpPr>
          <p:cNvPr id="32" name="object 13">
            <a:extLst>
              <a:ext uri="{FF2B5EF4-FFF2-40B4-BE49-F238E27FC236}">
                <a16:creationId xmlns:a16="http://schemas.microsoft.com/office/drawing/2014/main" xmlns="" id="{A68E509A-90C4-40ED-B24A-D99B972681C6}"/>
              </a:ext>
            </a:extLst>
          </p:cNvPr>
          <p:cNvSpPr/>
          <p:nvPr/>
        </p:nvSpPr>
        <p:spPr>
          <a:xfrm>
            <a:off x="2732278" y="3884676"/>
            <a:ext cx="1787652" cy="787907"/>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Deep  Le</a:t>
            </a:r>
            <a:r>
              <a:rPr lang="en-US" altLang="zh-CN" sz="2400" dirty="0">
                <a:solidFill>
                  <a:srgbClr val="FFFFFF"/>
                </a:solidFill>
                <a:latin typeface="Calibri"/>
                <a:cs typeface="Calibri"/>
              </a:rPr>
              <a:t>arning</a:t>
            </a:r>
            <a:endParaRPr lang="en-US" altLang="zh-CN" sz="2400" dirty="0">
              <a:latin typeface="Calibri"/>
              <a:cs typeface="Calibri"/>
            </a:endParaRPr>
          </a:p>
        </p:txBody>
      </p:sp>
      <p:sp>
        <p:nvSpPr>
          <p:cNvPr id="33" name="object 6">
            <a:extLst>
              <a:ext uri="{FF2B5EF4-FFF2-40B4-BE49-F238E27FC236}">
                <a16:creationId xmlns:a16="http://schemas.microsoft.com/office/drawing/2014/main" xmlns="" id="{60938E99-74C9-471C-B05F-B4A7F54BD3BB}"/>
              </a:ext>
            </a:extLst>
          </p:cNvPr>
          <p:cNvSpPr txBox="1"/>
          <p:nvPr/>
        </p:nvSpPr>
        <p:spPr>
          <a:xfrm>
            <a:off x="3683254" y="4744212"/>
            <a:ext cx="2438400" cy="382156"/>
          </a:xfrm>
          <a:prstGeom prst="rect">
            <a:avLst/>
          </a:prstGeom>
          <a:ln>
            <a:noFill/>
          </a:ln>
        </p:spPr>
        <p:txBody>
          <a:bodyPr vert="horz" wrap="square" lIns="0" tIns="12700" rIns="0" bIns="0" rtlCol="0">
            <a:spAutoFit/>
          </a:bodyPr>
          <a:lstStyle/>
          <a:p>
            <a:pPr marL="12700">
              <a:lnSpc>
                <a:spcPct val="100000"/>
              </a:lnSpc>
              <a:spcBef>
                <a:spcPts val="100"/>
              </a:spcBef>
              <a:buNone/>
            </a:pPr>
            <a:r>
              <a:rPr lang="en-US" altLang="zh-CN" sz="2400" spc="-5" dirty="0">
                <a:latin typeface="Calibri"/>
                <a:cs typeface="Calibri"/>
              </a:rPr>
              <a:t>Non-linear</a:t>
            </a:r>
            <a:r>
              <a:rPr lang="en-US" altLang="zh-CN" sz="2400" spc="-65" dirty="0">
                <a:latin typeface="Calibri"/>
                <a:cs typeface="Calibri"/>
              </a:rPr>
              <a:t> </a:t>
            </a:r>
            <a:r>
              <a:rPr lang="en-US" altLang="zh-CN" sz="2400" dirty="0">
                <a:latin typeface="Calibri"/>
                <a:cs typeface="Calibri"/>
              </a:rPr>
              <a:t>Model</a:t>
            </a:r>
            <a:endParaRPr sz="2400" dirty="0">
              <a:latin typeface="Calibri"/>
              <a:cs typeface="Calibri"/>
            </a:endParaRPr>
          </a:p>
        </p:txBody>
      </p:sp>
      <p:sp>
        <p:nvSpPr>
          <p:cNvPr id="34" name="object 17">
            <a:extLst>
              <a:ext uri="{FF2B5EF4-FFF2-40B4-BE49-F238E27FC236}">
                <a16:creationId xmlns:a16="http://schemas.microsoft.com/office/drawing/2014/main" xmlns="" id="{E554EFC9-3139-4E35-93AE-5B9D6046B293}"/>
              </a:ext>
            </a:extLst>
          </p:cNvPr>
          <p:cNvSpPr/>
          <p:nvPr/>
        </p:nvSpPr>
        <p:spPr>
          <a:xfrm>
            <a:off x="4953000" y="3880105"/>
            <a:ext cx="1993392" cy="787907"/>
          </a:xfrm>
          <a:prstGeom prst="rect">
            <a:avLst/>
          </a:prstGeom>
          <a:blipFill>
            <a:blip r:embed="rId6" cstate="print"/>
            <a:stretch>
              <a:fillRect/>
            </a:stretch>
          </a:blipFill>
          <a:effectLst>
            <a:outerShdw blurRad="50800" dist="38100" dir="2700000" algn="tl" rotWithShape="0">
              <a:prstClr val="black">
                <a:alpha val="40000"/>
              </a:prstClr>
            </a:outerShdw>
          </a:effectLst>
        </p:spPr>
        <p:txBody>
          <a:bodyPr wrap="square" lIns="0" tIns="0" rIns="0" bIns="0" rtlCol="0"/>
          <a:lstStyle/>
          <a:p>
            <a:pPr algn="ctr">
              <a:buNone/>
            </a:pPr>
            <a:r>
              <a:rPr lang="en-US" altLang="zh-CN" sz="2400" spc="-10" dirty="0">
                <a:solidFill>
                  <a:srgbClr val="FFFFFF"/>
                </a:solidFill>
                <a:latin typeface="Calibri"/>
                <a:cs typeface="Calibri"/>
              </a:rPr>
              <a:t>SVM,</a:t>
            </a:r>
            <a:r>
              <a:rPr lang="en-US" altLang="zh-CN" sz="2400" spc="-80" dirty="0">
                <a:solidFill>
                  <a:srgbClr val="FFFFFF"/>
                </a:solidFill>
                <a:latin typeface="Calibri"/>
                <a:cs typeface="Calibri"/>
              </a:rPr>
              <a:t> </a:t>
            </a:r>
            <a:r>
              <a:rPr lang="en-US" altLang="zh-CN" sz="2400" spc="-5" dirty="0">
                <a:solidFill>
                  <a:srgbClr val="FFFFFF"/>
                </a:solidFill>
                <a:latin typeface="Calibri"/>
                <a:cs typeface="Calibri"/>
              </a:rPr>
              <a:t>decision  </a:t>
            </a:r>
            <a:r>
              <a:rPr lang="en-US" altLang="zh-CN" sz="2400" spc="-10" dirty="0">
                <a:solidFill>
                  <a:srgbClr val="FFFFFF"/>
                </a:solidFill>
                <a:latin typeface="Calibri"/>
                <a:cs typeface="Calibri"/>
              </a:rPr>
              <a:t>tree, </a:t>
            </a:r>
            <a:r>
              <a:rPr lang="en-US" altLang="zh-CN" sz="2400" spc="-5" dirty="0">
                <a:solidFill>
                  <a:srgbClr val="FFFFFF"/>
                </a:solidFill>
                <a:latin typeface="Calibri"/>
                <a:cs typeface="Calibri"/>
              </a:rPr>
              <a:t>K-NN</a:t>
            </a:r>
            <a:r>
              <a:rPr lang="en-US" altLang="zh-CN" sz="2400" spc="-40" dirty="0">
                <a:solidFill>
                  <a:srgbClr val="FFFFFF"/>
                </a:solidFill>
                <a:latin typeface="Calibri"/>
                <a:cs typeface="Calibri"/>
              </a:rPr>
              <a:t> </a:t>
            </a:r>
            <a:r>
              <a:rPr lang="en-US" altLang="zh-CN" sz="2400" dirty="0">
                <a:solidFill>
                  <a:srgbClr val="FFFFFF"/>
                </a:solidFill>
                <a:latin typeface="Calibri"/>
                <a:cs typeface="Calibri"/>
              </a:rPr>
              <a:t>…</a:t>
            </a:r>
            <a:endParaRPr lang="en-US" altLang="zh-CN" sz="2400" dirty="0">
              <a:latin typeface="Calibri"/>
              <a:cs typeface="Calibri"/>
            </a:endParaRPr>
          </a:p>
          <a:p>
            <a:pPr algn="ctr">
              <a:buNone/>
            </a:pPr>
            <a:endParaRPr dirty="0"/>
          </a:p>
        </p:txBody>
      </p:sp>
      <p:sp>
        <p:nvSpPr>
          <p:cNvPr id="35" name="矩形 34">
            <a:extLst>
              <a:ext uri="{FF2B5EF4-FFF2-40B4-BE49-F238E27FC236}">
                <a16:creationId xmlns:a16="http://schemas.microsoft.com/office/drawing/2014/main" xmlns="" id="{0BF3F92E-E0FE-49AA-B3B9-0ED16FE538FC}"/>
              </a:ext>
            </a:extLst>
          </p:cNvPr>
          <p:cNvSpPr/>
          <p:nvPr/>
        </p:nvSpPr>
        <p:spPr bwMode="auto">
          <a:xfrm>
            <a:off x="5512053" y="1044711"/>
            <a:ext cx="4671133" cy="22887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sp>
        <p:nvSpPr>
          <p:cNvPr id="36" name="矩形 35">
            <a:extLst>
              <a:ext uri="{FF2B5EF4-FFF2-40B4-BE49-F238E27FC236}">
                <a16:creationId xmlns:a16="http://schemas.microsoft.com/office/drawing/2014/main" xmlns="" id="{0EFE1CAE-466F-4C2F-A02F-FFF997920CD9}"/>
              </a:ext>
            </a:extLst>
          </p:cNvPr>
          <p:cNvSpPr/>
          <p:nvPr/>
        </p:nvSpPr>
        <p:spPr>
          <a:xfrm>
            <a:off x="3378454" y="5704363"/>
            <a:ext cx="3108030" cy="523220"/>
          </a:xfrm>
          <a:prstGeom prst="rect">
            <a:avLst/>
          </a:prstGeom>
        </p:spPr>
        <p:txBody>
          <a:bodyPr wrap="none">
            <a:spAutoFit/>
          </a:bodyPr>
          <a:lstStyle/>
          <a:p>
            <a:pPr>
              <a:lnSpc>
                <a:spcPct val="100000"/>
              </a:lnSpc>
              <a:spcBef>
                <a:spcPts val="1410"/>
              </a:spcBef>
              <a:buNone/>
            </a:pPr>
            <a:r>
              <a:rPr lang="en-US" altLang="zh-CN" spc="-5" dirty="0">
                <a:latin typeface="Calibri"/>
                <a:cs typeface="Calibri"/>
              </a:rPr>
              <a:t>Supervised</a:t>
            </a:r>
            <a:r>
              <a:rPr lang="en-US" altLang="zh-CN" spc="-15" dirty="0">
                <a:latin typeface="Calibri"/>
                <a:cs typeface="Calibri"/>
              </a:rPr>
              <a:t> </a:t>
            </a:r>
            <a:r>
              <a:rPr lang="en-US" altLang="zh-CN" spc="-5" dirty="0">
                <a:latin typeface="Calibri"/>
                <a:cs typeface="Calibri"/>
              </a:rPr>
              <a:t>Learning</a:t>
            </a:r>
            <a:endParaRPr lang="en-US" altLang="zh-CN" dirty="0">
              <a:latin typeface="Calibri"/>
              <a:cs typeface="Calibri"/>
            </a:endParaRPr>
          </a:p>
        </p:txBody>
      </p:sp>
      <p:sp>
        <p:nvSpPr>
          <p:cNvPr id="37" name="矩形 36">
            <a:extLst>
              <a:ext uri="{FF2B5EF4-FFF2-40B4-BE49-F238E27FC236}">
                <a16:creationId xmlns:a16="http://schemas.microsoft.com/office/drawing/2014/main" xmlns="" id="{744E7502-5702-411D-A5C6-7092794281CA}"/>
              </a:ext>
            </a:extLst>
          </p:cNvPr>
          <p:cNvSpPr/>
          <p:nvPr/>
        </p:nvSpPr>
        <p:spPr bwMode="auto">
          <a:xfrm>
            <a:off x="5717794" y="914400"/>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algn="ctr">
              <a:lnSpc>
                <a:spcPts val="3200"/>
              </a:lnSpc>
              <a:spcBef>
                <a:spcPts val="1165"/>
              </a:spcBef>
              <a:buNone/>
            </a:pPr>
            <a:r>
              <a:rPr lang="en-US" altLang="zh-CN" sz="2400" spc="-15" dirty="0">
                <a:latin typeface="Calibri"/>
                <a:cs typeface="Calibri"/>
              </a:rPr>
              <a:t>Semi-supervised</a:t>
            </a:r>
          </a:p>
          <a:p>
            <a:pPr marL="2540" algn="ctr">
              <a:lnSpc>
                <a:spcPts val="3200"/>
              </a:lnSpc>
              <a:spcBef>
                <a:spcPts val="5"/>
              </a:spcBef>
              <a:buNone/>
            </a:pPr>
            <a:r>
              <a:rPr lang="en-US" altLang="zh-CN" sz="2400" spc="-15" dirty="0">
                <a:latin typeface="Calibri"/>
                <a:cs typeface="Calibri"/>
              </a:rPr>
              <a:t>Learning</a:t>
            </a:r>
          </a:p>
        </p:txBody>
      </p:sp>
      <p:sp>
        <p:nvSpPr>
          <p:cNvPr id="38" name="object 22">
            <a:extLst>
              <a:ext uri="{FF2B5EF4-FFF2-40B4-BE49-F238E27FC236}">
                <a16:creationId xmlns:a16="http://schemas.microsoft.com/office/drawing/2014/main" xmlns="" id="{C6C9FA0E-CE03-4239-A8E7-37385702ABFA}"/>
              </a:ext>
            </a:extLst>
          </p:cNvPr>
          <p:cNvSpPr txBox="1"/>
          <p:nvPr/>
        </p:nvSpPr>
        <p:spPr>
          <a:xfrm>
            <a:off x="8128508" y="3500497"/>
            <a:ext cx="2011680" cy="1835118"/>
          </a:xfrm>
          <a:prstGeom prst="rect">
            <a:avLst/>
          </a:prstGeom>
        </p:spPr>
        <p:txBody>
          <a:bodyPr vert="horz" wrap="square" lIns="0" tIns="166370" rIns="0" bIns="0" rtlCol="0">
            <a:spAutoFit/>
          </a:bodyPr>
          <a:lstStyle/>
          <a:p>
            <a:pPr marL="12700">
              <a:lnSpc>
                <a:spcPct val="100000"/>
              </a:lnSpc>
              <a:spcBef>
                <a:spcPts val="1310"/>
              </a:spcBef>
              <a:buNone/>
            </a:pPr>
            <a:r>
              <a:rPr sz="2800" spc="-35" dirty="0">
                <a:latin typeface="Calibri"/>
                <a:cs typeface="Calibri"/>
              </a:rPr>
              <a:t>Training</a:t>
            </a:r>
            <a:r>
              <a:rPr sz="2800" spc="-50" dirty="0">
                <a:latin typeface="Calibri"/>
                <a:cs typeface="Calibri"/>
              </a:rPr>
              <a:t> </a:t>
            </a:r>
            <a:r>
              <a:rPr sz="2800" spc="-20" dirty="0">
                <a:latin typeface="Calibri"/>
                <a:cs typeface="Calibri"/>
              </a:rPr>
              <a:t>Data:</a:t>
            </a:r>
            <a:endParaRPr sz="2800" dirty="0">
              <a:latin typeface="Calibri"/>
              <a:cs typeface="Calibri"/>
            </a:endParaRPr>
          </a:p>
          <a:p>
            <a:pPr marL="66675" marR="319405" algn="just">
              <a:lnSpc>
                <a:spcPct val="100000"/>
              </a:lnSpc>
              <a:spcBef>
                <a:spcPts val="1045"/>
              </a:spcBef>
              <a:buNone/>
            </a:pPr>
            <a:r>
              <a:rPr sz="2400" dirty="0">
                <a:solidFill>
                  <a:srgbClr val="FF0000"/>
                </a:solidFill>
                <a:latin typeface="Calibri"/>
                <a:cs typeface="Calibri"/>
              </a:rPr>
              <a:t>Input</a:t>
            </a:r>
            <a:r>
              <a:rPr sz="2400" spc="-35" dirty="0">
                <a:solidFill>
                  <a:srgbClr val="FF0000"/>
                </a:solidFill>
                <a:latin typeface="Calibri"/>
                <a:cs typeface="Calibri"/>
              </a:rPr>
              <a:t>/</a:t>
            </a:r>
            <a:r>
              <a:rPr sz="2400" spc="-5" dirty="0">
                <a:solidFill>
                  <a:srgbClr val="FF0000"/>
                </a:solidFill>
                <a:latin typeface="Calibri"/>
                <a:cs typeface="Calibri"/>
              </a:rPr>
              <a:t>output  pair of</a:t>
            </a:r>
            <a:r>
              <a:rPr sz="2400" spc="-75" dirty="0">
                <a:solidFill>
                  <a:srgbClr val="FF0000"/>
                </a:solidFill>
                <a:latin typeface="Calibri"/>
                <a:cs typeface="Calibri"/>
              </a:rPr>
              <a:t> </a:t>
            </a:r>
            <a:r>
              <a:rPr sz="2400" spc="-15" dirty="0">
                <a:solidFill>
                  <a:srgbClr val="FF0000"/>
                </a:solidFill>
                <a:latin typeface="Calibri"/>
                <a:cs typeface="Calibri"/>
              </a:rPr>
              <a:t>target  </a:t>
            </a:r>
            <a:r>
              <a:rPr sz="2400" spc="-5" dirty="0">
                <a:solidFill>
                  <a:srgbClr val="FF0000"/>
                </a:solidFill>
                <a:latin typeface="Calibri"/>
                <a:cs typeface="Calibri"/>
              </a:rPr>
              <a:t>function</a:t>
            </a:r>
            <a:endParaRPr sz="2400" dirty="0">
              <a:latin typeface="Calibri"/>
              <a:cs typeface="Calibri"/>
            </a:endParaRPr>
          </a:p>
        </p:txBody>
      </p:sp>
      <p:sp>
        <p:nvSpPr>
          <p:cNvPr id="39" name="文本框 38">
            <a:extLst>
              <a:ext uri="{FF2B5EF4-FFF2-40B4-BE49-F238E27FC236}">
                <a16:creationId xmlns:a16="http://schemas.microsoft.com/office/drawing/2014/main" xmlns="" id="{7C3B354D-0C6E-41FB-A117-E9075B88CD32}"/>
              </a:ext>
            </a:extLst>
          </p:cNvPr>
          <p:cNvSpPr txBox="1"/>
          <p:nvPr/>
        </p:nvSpPr>
        <p:spPr>
          <a:xfrm>
            <a:off x="8102854" y="5486400"/>
            <a:ext cx="2488946" cy="834331"/>
          </a:xfrm>
          <a:prstGeom prst="rect">
            <a:avLst/>
          </a:prstGeom>
          <a:noFill/>
        </p:spPr>
        <p:txBody>
          <a:bodyPr wrap="square" rtlCol="0">
            <a:spAutoFit/>
          </a:bodyPr>
          <a:lstStyle/>
          <a:p>
            <a:pPr>
              <a:lnSpc>
                <a:spcPts val="2500"/>
              </a:lnSpc>
              <a:spcBef>
                <a:spcPts val="525"/>
              </a:spcBef>
              <a:buNone/>
            </a:pPr>
            <a:r>
              <a:rPr lang="en-US" altLang="zh-CN" spc="-5" dirty="0">
                <a:solidFill>
                  <a:srgbClr val="006FC0"/>
                </a:solidFill>
                <a:latin typeface="Calibri"/>
                <a:cs typeface="Calibri"/>
              </a:rPr>
              <a:t>Function</a:t>
            </a:r>
            <a:endParaRPr lang="en-US" altLang="zh-CN" dirty="0">
              <a:latin typeface="Calibri"/>
              <a:cs typeface="Calibri"/>
            </a:endParaRPr>
          </a:p>
          <a:p>
            <a:pPr>
              <a:lnSpc>
                <a:spcPts val="2500"/>
              </a:lnSpc>
              <a:buNone/>
            </a:pPr>
            <a:r>
              <a:rPr lang="en-US" altLang="zh-CN" spc="-5" dirty="0">
                <a:solidFill>
                  <a:srgbClr val="006FC0"/>
                </a:solidFill>
                <a:latin typeface="Calibri"/>
                <a:cs typeface="Calibri"/>
              </a:rPr>
              <a:t>output </a:t>
            </a:r>
            <a:r>
              <a:rPr lang="en-US" altLang="zh-CN" dirty="0">
                <a:solidFill>
                  <a:srgbClr val="006FC0"/>
                </a:solidFill>
                <a:latin typeface="Calibri"/>
                <a:cs typeface="Calibri"/>
              </a:rPr>
              <a:t>=</a:t>
            </a:r>
            <a:r>
              <a:rPr lang="en-US" altLang="zh-CN" spc="-45" dirty="0">
                <a:solidFill>
                  <a:srgbClr val="006FC0"/>
                </a:solidFill>
                <a:latin typeface="Calibri"/>
                <a:cs typeface="Calibri"/>
              </a:rPr>
              <a:t> </a:t>
            </a:r>
            <a:r>
              <a:rPr lang="en-US" altLang="zh-CN" dirty="0">
                <a:solidFill>
                  <a:srgbClr val="006FC0"/>
                </a:solidFill>
                <a:latin typeface="Calibri"/>
                <a:cs typeface="Calibri"/>
              </a:rPr>
              <a:t>label</a:t>
            </a:r>
            <a:endParaRPr lang="en-US" altLang="zh-CN" dirty="0">
              <a:latin typeface="Calibri"/>
              <a:cs typeface="Calibri"/>
            </a:endParaRPr>
          </a:p>
        </p:txBody>
      </p:sp>
      <p:sp>
        <p:nvSpPr>
          <p:cNvPr id="40" name="文本框 39">
            <a:extLst>
              <a:ext uri="{FF2B5EF4-FFF2-40B4-BE49-F238E27FC236}">
                <a16:creationId xmlns:a16="http://schemas.microsoft.com/office/drawing/2014/main" xmlns="" id="{AA1F6374-C829-4138-BD08-145A7E1FBF88}"/>
              </a:ext>
            </a:extLst>
          </p:cNvPr>
          <p:cNvSpPr txBox="1"/>
          <p:nvPr/>
        </p:nvSpPr>
        <p:spPr>
          <a:xfrm>
            <a:off x="6009767" y="2346047"/>
            <a:ext cx="4094734" cy="954107"/>
          </a:xfrm>
          <a:prstGeom prst="rect">
            <a:avLst/>
          </a:prstGeom>
          <a:noFill/>
        </p:spPr>
        <p:txBody>
          <a:bodyPr wrap="square" rtlCol="0">
            <a:spAutoFit/>
          </a:bodyPr>
          <a:lstStyle/>
          <a:p>
            <a:pPr>
              <a:buNone/>
            </a:pPr>
            <a:r>
              <a:rPr lang="zh-CN" altLang="en-US" dirty="0">
                <a:solidFill>
                  <a:srgbClr val="C00000"/>
                </a:solidFill>
              </a:rPr>
              <a:t>很难收集大量的有标签数据集！</a:t>
            </a:r>
          </a:p>
        </p:txBody>
      </p:sp>
    </p:spTree>
    <p:extLst>
      <p:ext uri="{BB962C8B-B14F-4D97-AF65-F5344CB8AC3E}">
        <p14:creationId xmlns:p14="http://schemas.microsoft.com/office/powerpoint/2010/main" val="3188096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34" grpId="0" animBg="1"/>
      <p:bldP spid="36" grpId="0"/>
      <p:bldP spid="37" grpId="0" animBg="1"/>
      <p:bldP spid="38" grpId="0"/>
      <p:bldP spid="39" grpId="0"/>
      <p:bldP spid="4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object 6"/>
          <p:cNvSpPr txBox="1">
            <a:spLocks noGrp="1"/>
          </p:cNvSpPr>
          <p:nvPr>
            <p:ph type="title"/>
          </p:nvPr>
        </p:nvSpPr>
        <p:spPr>
          <a:xfrm>
            <a:off x="924508" y="112265"/>
            <a:ext cx="9362492" cy="60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sz="3600" spc="-5" dirty="0">
                <a:latin typeface="微软雅黑" panose="020B0503020204020204" pitchFamily="34" charset="-122"/>
                <a:ea typeface="微软雅黑" panose="020B0503020204020204" pitchFamily="34" charset="-122"/>
              </a:rPr>
              <a:t>Semi-supervised Learning</a:t>
            </a:r>
            <a:r>
              <a:rPr lang="en-US" altLang="zh-CN" sz="3600" spc="-5" dirty="0">
                <a:latin typeface="微软雅黑" panose="020B0503020204020204" pitchFamily="34" charset="-122"/>
                <a:ea typeface="微软雅黑" panose="020B0503020204020204" pitchFamily="34" charset="-122"/>
              </a:rPr>
              <a:t>—</a:t>
            </a:r>
            <a:r>
              <a:rPr lang="zh-CN" altLang="en-US" sz="3600" spc="-5" dirty="0">
                <a:latin typeface="微软雅黑" panose="020B0503020204020204" pitchFamily="34" charset="-122"/>
                <a:ea typeface="微软雅黑" panose="020B0503020204020204" pitchFamily="34" charset="-122"/>
              </a:rPr>
              <a:t>半监督学习</a:t>
            </a:r>
            <a:endParaRPr sz="3600" spc="-5" dirty="0">
              <a:latin typeface="微软雅黑" panose="020B0503020204020204" pitchFamily="34" charset="-122"/>
              <a:ea typeface="微软雅黑" panose="020B0503020204020204" pitchFamily="34" charset="-122"/>
            </a:endParaRPr>
          </a:p>
        </p:txBody>
      </p:sp>
      <p:sp>
        <p:nvSpPr>
          <p:cNvPr id="19" name="object 2">
            <a:extLst>
              <a:ext uri="{FF2B5EF4-FFF2-40B4-BE49-F238E27FC236}">
                <a16:creationId xmlns:a16="http://schemas.microsoft.com/office/drawing/2014/main" xmlns="" id="{1EB2289B-7D30-4B2D-B010-52B265EFE1CE}"/>
              </a:ext>
            </a:extLst>
          </p:cNvPr>
          <p:cNvSpPr/>
          <p:nvPr/>
        </p:nvSpPr>
        <p:spPr>
          <a:xfrm>
            <a:off x="3200400" y="4223551"/>
            <a:ext cx="6019799" cy="1304544"/>
          </a:xfrm>
          <a:prstGeom prst="rect">
            <a:avLst/>
          </a:prstGeom>
          <a:blipFill>
            <a:blip r:embed="rId3" cstate="print"/>
            <a:stretch>
              <a:fillRect/>
            </a:stretch>
          </a:blipFill>
        </p:spPr>
        <p:txBody>
          <a:bodyPr wrap="square" lIns="0" tIns="0" rIns="0" bIns="0" rtlCol="0"/>
          <a:lstStyle/>
          <a:p>
            <a:pPr>
              <a:buNone/>
            </a:pPr>
            <a:endParaRPr/>
          </a:p>
        </p:txBody>
      </p:sp>
      <p:sp>
        <p:nvSpPr>
          <p:cNvPr id="20" name="object 3">
            <a:extLst>
              <a:ext uri="{FF2B5EF4-FFF2-40B4-BE49-F238E27FC236}">
                <a16:creationId xmlns:a16="http://schemas.microsoft.com/office/drawing/2014/main" xmlns="" id="{8B0A7605-B13D-4470-A5E8-E78F6A13B65B}"/>
              </a:ext>
            </a:extLst>
          </p:cNvPr>
          <p:cNvSpPr/>
          <p:nvPr/>
        </p:nvSpPr>
        <p:spPr>
          <a:xfrm>
            <a:off x="3200400" y="4223551"/>
            <a:ext cx="6019800" cy="1304925"/>
          </a:xfrm>
          <a:custGeom>
            <a:avLst/>
            <a:gdLst/>
            <a:ahLst/>
            <a:cxnLst/>
            <a:rect l="l" t="t" r="r" b="b"/>
            <a:pathLst>
              <a:path w="6019800" h="1304925">
                <a:moveTo>
                  <a:pt x="0" y="1304543"/>
                </a:moveTo>
                <a:lnTo>
                  <a:pt x="6019799" y="1304543"/>
                </a:lnTo>
                <a:lnTo>
                  <a:pt x="6019799" y="0"/>
                </a:lnTo>
                <a:lnTo>
                  <a:pt x="0" y="0"/>
                </a:lnTo>
                <a:lnTo>
                  <a:pt x="0" y="1304543"/>
                </a:lnTo>
                <a:close/>
              </a:path>
            </a:pathLst>
          </a:custGeom>
          <a:ln w="6095">
            <a:solidFill>
              <a:srgbClr val="6FAC46"/>
            </a:solidFill>
          </a:ln>
        </p:spPr>
        <p:txBody>
          <a:bodyPr wrap="square" lIns="0" tIns="0" rIns="0" bIns="0" rtlCol="0"/>
          <a:lstStyle/>
          <a:p>
            <a:pPr>
              <a:buNone/>
            </a:pPr>
            <a:endParaRPr/>
          </a:p>
        </p:txBody>
      </p:sp>
      <p:sp>
        <p:nvSpPr>
          <p:cNvPr id="21" name="object 4">
            <a:extLst>
              <a:ext uri="{FF2B5EF4-FFF2-40B4-BE49-F238E27FC236}">
                <a16:creationId xmlns:a16="http://schemas.microsoft.com/office/drawing/2014/main" xmlns="" id="{2DCC8466-3E6C-4DF9-A1A8-973E68397EC5}"/>
              </a:ext>
            </a:extLst>
          </p:cNvPr>
          <p:cNvSpPr/>
          <p:nvPr/>
        </p:nvSpPr>
        <p:spPr>
          <a:xfrm>
            <a:off x="6711315" y="1828800"/>
            <a:ext cx="2051304" cy="1728164"/>
          </a:xfrm>
          <a:prstGeom prst="rect">
            <a:avLst/>
          </a:prstGeom>
          <a:blipFill>
            <a:blip r:embed="rId4" cstate="print"/>
            <a:stretch>
              <a:fillRect/>
            </a:stretch>
          </a:blipFill>
        </p:spPr>
        <p:txBody>
          <a:bodyPr wrap="square" lIns="0" tIns="0" rIns="0" bIns="0" rtlCol="0"/>
          <a:lstStyle/>
          <a:p>
            <a:pPr>
              <a:buNone/>
            </a:pPr>
            <a:endParaRPr/>
          </a:p>
        </p:txBody>
      </p:sp>
      <p:sp>
        <p:nvSpPr>
          <p:cNvPr id="22" name="object 5">
            <a:extLst>
              <a:ext uri="{FF2B5EF4-FFF2-40B4-BE49-F238E27FC236}">
                <a16:creationId xmlns:a16="http://schemas.microsoft.com/office/drawing/2014/main" xmlns="" id="{62FC85D1-D712-4959-B8AF-8E1DBB1E30B9}"/>
              </a:ext>
            </a:extLst>
          </p:cNvPr>
          <p:cNvSpPr/>
          <p:nvPr/>
        </p:nvSpPr>
        <p:spPr>
          <a:xfrm>
            <a:off x="3810000" y="1849756"/>
            <a:ext cx="1380744" cy="1802032"/>
          </a:xfrm>
          <a:prstGeom prst="rect">
            <a:avLst/>
          </a:prstGeom>
          <a:blipFill>
            <a:blip r:embed="rId5" cstate="print"/>
            <a:stretch>
              <a:fillRect/>
            </a:stretch>
          </a:blipFill>
        </p:spPr>
        <p:txBody>
          <a:bodyPr wrap="square" lIns="0" tIns="0" rIns="0" bIns="0" rtlCol="0"/>
          <a:lstStyle/>
          <a:p>
            <a:pPr>
              <a:buNone/>
            </a:pPr>
            <a:endParaRPr/>
          </a:p>
        </p:txBody>
      </p:sp>
      <p:sp>
        <p:nvSpPr>
          <p:cNvPr id="23" name="object 7">
            <a:extLst>
              <a:ext uri="{FF2B5EF4-FFF2-40B4-BE49-F238E27FC236}">
                <a16:creationId xmlns:a16="http://schemas.microsoft.com/office/drawing/2014/main" xmlns="" id="{10ABFF29-0D47-4F30-8DC3-251539B0C893}"/>
              </a:ext>
            </a:extLst>
          </p:cNvPr>
          <p:cNvSpPr/>
          <p:nvPr/>
        </p:nvSpPr>
        <p:spPr>
          <a:xfrm>
            <a:off x="4082669" y="2057400"/>
            <a:ext cx="883920" cy="1150619"/>
          </a:xfrm>
          <a:prstGeom prst="rect">
            <a:avLst/>
          </a:prstGeom>
          <a:blipFill>
            <a:blip r:embed="rId6" cstate="print"/>
            <a:stretch>
              <a:fillRect/>
            </a:stretch>
          </a:blipFill>
        </p:spPr>
        <p:txBody>
          <a:bodyPr wrap="square" lIns="0" tIns="0" rIns="0" bIns="0" rtlCol="0"/>
          <a:lstStyle/>
          <a:p>
            <a:pPr>
              <a:buNone/>
            </a:pPr>
            <a:endParaRPr/>
          </a:p>
        </p:txBody>
      </p:sp>
      <p:sp>
        <p:nvSpPr>
          <p:cNvPr id="24" name="object 8">
            <a:extLst>
              <a:ext uri="{FF2B5EF4-FFF2-40B4-BE49-F238E27FC236}">
                <a16:creationId xmlns:a16="http://schemas.microsoft.com/office/drawing/2014/main" xmlns="" id="{DE8A9123-EF5E-43F2-936E-33D7B7B5AAE6}"/>
              </a:ext>
            </a:extLst>
          </p:cNvPr>
          <p:cNvSpPr/>
          <p:nvPr/>
        </p:nvSpPr>
        <p:spPr>
          <a:xfrm>
            <a:off x="3413760" y="4499395"/>
            <a:ext cx="1377695" cy="775716"/>
          </a:xfrm>
          <a:prstGeom prst="rect">
            <a:avLst/>
          </a:prstGeom>
          <a:blipFill>
            <a:blip r:embed="rId7" cstate="print"/>
            <a:stretch>
              <a:fillRect/>
            </a:stretch>
          </a:blipFill>
        </p:spPr>
        <p:txBody>
          <a:bodyPr wrap="square" lIns="0" tIns="0" rIns="0" bIns="0" rtlCol="0"/>
          <a:lstStyle/>
          <a:p>
            <a:pPr>
              <a:buNone/>
            </a:pPr>
            <a:endParaRPr/>
          </a:p>
        </p:txBody>
      </p:sp>
      <p:sp>
        <p:nvSpPr>
          <p:cNvPr id="25" name="object 9">
            <a:extLst>
              <a:ext uri="{FF2B5EF4-FFF2-40B4-BE49-F238E27FC236}">
                <a16:creationId xmlns:a16="http://schemas.microsoft.com/office/drawing/2014/main" xmlns="" id="{1F9F3945-1ADC-429F-97E5-80563CC1CED4}"/>
              </a:ext>
            </a:extLst>
          </p:cNvPr>
          <p:cNvSpPr/>
          <p:nvPr/>
        </p:nvSpPr>
        <p:spPr>
          <a:xfrm>
            <a:off x="6938391" y="1994916"/>
            <a:ext cx="1607819" cy="1071372"/>
          </a:xfrm>
          <a:prstGeom prst="rect">
            <a:avLst/>
          </a:prstGeom>
          <a:blipFill>
            <a:blip r:embed="rId8" cstate="print"/>
            <a:stretch>
              <a:fillRect/>
            </a:stretch>
          </a:blipFill>
        </p:spPr>
        <p:txBody>
          <a:bodyPr wrap="square" lIns="0" tIns="0" rIns="0" bIns="0" rtlCol="0"/>
          <a:lstStyle/>
          <a:p>
            <a:pPr>
              <a:buNone/>
            </a:pPr>
            <a:endParaRPr/>
          </a:p>
        </p:txBody>
      </p:sp>
      <p:sp>
        <p:nvSpPr>
          <p:cNvPr id="26" name="object 10">
            <a:extLst>
              <a:ext uri="{FF2B5EF4-FFF2-40B4-BE49-F238E27FC236}">
                <a16:creationId xmlns:a16="http://schemas.microsoft.com/office/drawing/2014/main" xmlns="" id="{8455FFFB-1A19-4FA2-B2F8-B2BB4E0C9A02}"/>
              </a:ext>
            </a:extLst>
          </p:cNvPr>
          <p:cNvSpPr/>
          <p:nvPr/>
        </p:nvSpPr>
        <p:spPr>
          <a:xfrm>
            <a:off x="4907280" y="4499395"/>
            <a:ext cx="1321308" cy="880872"/>
          </a:xfrm>
          <a:prstGeom prst="rect">
            <a:avLst/>
          </a:prstGeom>
          <a:blipFill>
            <a:blip r:embed="rId9" cstate="print"/>
            <a:stretch>
              <a:fillRect/>
            </a:stretch>
          </a:blipFill>
        </p:spPr>
        <p:txBody>
          <a:bodyPr wrap="square" lIns="0" tIns="0" rIns="0" bIns="0" rtlCol="0"/>
          <a:lstStyle/>
          <a:p>
            <a:pPr>
              <a:buNone/>
            </a:pPr>
            <a:endParaRPr/>
          </a:p>
        </p:txBody>
      </p:sp>
      <p:sp>
        <p:nvSpPr>
          <p:cNvPr id="27" name="object 11">
            <a:extLst>
              <a:ext uri="{FF2B5EF4-FFF2-40B4-BE49-F238E27FC236}">
                <a16:creationId xmlns:a16="http://schemas.microsoft.com/office/drawing/2014/main" xmlns="" id="{AC469097-6D69-4DE3-B05B-A7699FF94529}"/>
              </a:ext>
            </a:extLst>
          </p:cNvPr>
          <p:cNvSpPr txBox="1"/>
          <p:nvPr/>
        </p:nvSpPr>
        <p:spPr>
          <a:xfrm>
            <a:off x="1752600" y="2395855"/>
            <a:ext cx="1064260" cy="757555"/>
          </a:xfrm>
          <a:prstGeom prst="rect">
            <a:avLst/>
          </a:prstGeom>
        </p:spPr>
        <p:txBody>
          <a:bodyPr vert="horz" wrap="square" lIns="0" tIns="12700" rIns="0" bIns="0" rtlCol="0">
            <a:spAutoFit/>
          </a:bodyPr>
          <a:lstStyle/>
          <a:p>
            <a:pPr marL="12065" marR="5080">
              <a:lnSpc>
                <a:spcPct val="100000"/>
              </a:lnSpc>
              <a:spcBef>
                <a:spcPts val="100"/>
              </a:spcBef>
              <a:buNone/>
            </a:pPr>
            <a:r>
              <a:rPr sz="2400" spc="-5" dirty="0">
                <a:latin typeface="Calibri"/>
                <a:cs typeface="Calibri"/>
              </a:rPr>
              <a:t>Labe</a:t>
            </a:r>
            <a:r>
              <a:rPr sz="2400" dirty="0">
                <a:latin typeface="Calibri"/>
                <a:cs typeface="Calibri"/>
              </a:rPr>
              <a:t>lled  </a:t>
            </a:r>
            <a:r>
              <a:rPr sz="2400" spc="-15" dirty="0">
                <a:latin typeface="Calibri"/>
                <a:cs typeface="Calibri"/>
              </a:rPr>
              <a:t>data</a:t>
            </a:r>
            <a:endParaRPr sz="2400">
              <a:latin typeface="Calibri"/>
              <a:cs typeface="Calibri"/>
            </a:endParaRPr>
          </a:p>
        </p:txBody>
      </p:sp>
      <p:sp>
        <p:nvSpPr>
          <p:cNvPr id="28" name="object 12">
            <a:extLst>
              <a:ext uri="{FF2B5EF4-FFF2-40B4-BE49-F238E27FC236}">
                <a16:creationId xmlns:a16="http://schemas.microsoft.com/office/drawing/2014/main" xmlns="" id="{A8811932-413F-498E-A978-A4D2E20ADA7C}"/>
              </a:ext>
            </a:extLst>
          </p:cNvPr>
          <p:cNvSpPr/>
          <p:nvPr/>
        </p:nvSpPr>
        <p:spPr>
          <a:xfrm>
            <a:off x="6679692" y="4420147"/>
            <a:ext cx="879348" cy="1040892"/>
          </a:xfrm>
          <a:prstGeom prst="rect">
            <a:avLst/>
          </a:prstGeom>
          <a:blipFill>
            <a:blip r:embed="rId10" cstate="print"/>
            <a:stretch>
              <a:fillRect/>
            </a:stretch>
          </a:blipFill>
        </p:spPr>
        <p:txBody>
          <a:bodyPr wrap="square" lIns="0" tIns="0" rIns="0" bIns="0" rtlCol="0"/>
          <a:lstStyle/>
          <a:p>
            <a:pPr>
              <a:buNone/>
            </a:pPr>
            <a:endParaRPr/>
          </a:p>
        </p:txBody>
      </p:sp>
      <p:sp>
        <p:nvSpPr>
          <p:cNvPr id="29" name="object 13">
            <a:extLst>
              <a:ext uri="{FF2B5EF4-FFF2-40B4-BE49-F238E27FC236}">
                <a16:creationId xmlns:a16="http://schemas.microsoft.com/office/drawing/2014/main" xmlns="" id="{D02DBD00-D098-4073-B84E-57175D1F978F}"/>
              </a:ext>
            </a:extLst>
          </p:cNvPr>
          <p:cNvSpPr/>
          <p:nvPr/>
        </p:nvSpPr>
        <p:spPr>
          <a:xfrm>
            <a:off x="7655052" y="4420147"/>
            <a:ext cx="1336548" cy="897636"/>
          </a:xfrm>
          <a:prstGeom prst="rect">
            <a:avLst/>
          </a:prstGeom>
          <a:blipFill>
            <a:blip r:embed="rId11" cstate="print"/>
            <a:stretch>
              <a:fillRect/>
            </a:stretch>
          </a:blipFill>
        </p:spPr>
        <p:txBody>
          <a:bodyPr wrap="square" lIns="0" tIns="0" rIns="0" bIns="0" rtlCol="0"/>
          <a:lstStyle/>
          <a:p>
            <a:pPr>
              <a:buNone/>
            </a:pPr>
            <a:endParaRPr/>
          </a:p>
        </p:txBody>
      </p:sp>
      <p:sp>
        <p:nvSpPr>
          <p:cNvPr id="30" name="object 14">
            <a:extLst>
              <a:ext uri="{FF2B5EF4-FFF2-40B4-BE49-F238E27FC236}">
                <a16:creationId xmlns:a16="http://schemas.microsoft.com/office/drawing/2014/main" xmlns="" id="{893AA814-4A2F-409E-80AC-525C796566BF}"/>
              </a:ext>
            </a:extLst>
          </p:cNvPr>
          <p:cNvSpPr txBox="1"/>
          <p:nvPr/>
        </p:nvSpPr>
        <p:spPr>
          <a:xfrm>
            <a:off x="3809809" y="1837183"/>
            <a:ext cx="1381125" cy="1802032"/>
          </a:xfrm>
          <a:prstGeom prst="rect">
            <a:avLst/>
          </a:prstGeom>
          <a:ln w="6096">
            <a:solidFill>
              <a:srgbClr val="5B9BD4"/>
            </a:solidFill>
          </a:ln>
        </p:spPr>
        <p:txBody>
          <a:bodyPr vert="horz" wrap="square" lIns="0" tIns="0" rIns="0" bIns="0" rtlCol="0">
            <a:spAutoFit/>
          </a:bodyPr>
          <a:lstStyle/>
          <a:p>
            <a:pPr>
              <a:lnSpc>
                <a:spcPct val="100000"/>
              </a:lnSpc>
              <a:buNone/>
            </a:pPr>
            <a:endParaRPr sz="2400">
              <a:latin typeface="Times New Roman"/>
              <a:cs typeface="Times New Roman"/>
            </a:endParaRPr>
          </a:p>
          <a:p>
            <a:pPr>
              <a:lnSpc>
                <a:spcPct val="100000"/>
              </a:lnSpc>
              <a:buNone/>
            </a:pPr>
            <a:endParaRPr sz="2400">
              <a:latin typeface="Times New Roman"/>
              <a:cs typeface="Times New Roman"/>
            </a:endParaRPr>
          </a:p>
          <a:p>
            <a:pPr>
              <a:lnSpc>
                <a:spcPct val="100000"/>
              </a:lnSpc>
              <a:spcBef>
                <a:spcPts val="40"/>
              </a:spcBef>
              <a:buNone/>
            </a:pPr>
            <a:endParaRPr sz="3550">
              <a:latin typeface="Times New Roman"/>
              <a:cs typeface="Times New Roman"/>
            </a:endParaRPr>
          </a:p>
          <a:p>
            <a:pPr algn="ctr">
              <a:lnSpc>
                <a:spcPct val="100000"/>
              </a:lnSpc>
              <a:buNone/>
            </a:pPr>
            <a:r>
              <a:rPr sz="2400" spc="-15" dirty="0">
                <a:latin typeface="Calibri"/>
                <a:cs typeface="Calibri"/>
              </a:rPr>
              <a:t>cat</a:t>
            </a:r>
            <a:endParaRPr sz="2400">
              <a:latin typeface="Calibri"/>
              <a:cs typeface="Calibri"/>
            </a:endParaRPr>
          </a:p>
        </p:txBody>
      </p:sp>
      <p:sp>
        <p:nvSpPr>
          <p:cNvPr id="31" name="object 15">
            <a:extLst>
              <a:ext uri="{FF2B5EF4-FFF2-40B4-BE49-F238E27FC236}">
                <a16:creationId xmlns:a16="http://schemas.microsoft.com/office/drawing/2014/main" xmlns="" id="{705AB0B2-3F12-42A2-9D45-0E41C8BC5CC6}"/>
              </a:ext>
            </a:extLst>
          </p:cNvPr>
          <p:cNvSpPr txBox="1"/>
          <p:nvPr/>
        </p:nvSpPr>
        <p:spPr>
          <a:xfrm>
            <a:off x="6711315" y="1828800"/>
            <a:ext cx="2051685" cy="1728165"/>
          </a:xfrm>
          <a:prstGeom prst="rect">
            <a:avLst/>
          </a:prstGeom>
          <a:ln w="6096">
            <a:solidFill>
              <a:srgbClr val="EC7C30"/>
            </a:solidFill>
          </a:ln>
        </p:spPr>
        <p:txBody>
          <a:bodyPr vert="horz" wrap="square" lIns="0" tIns="0" rIns="0" bIns="0" rtlCol="0">
            <a:spAutoFit/>
          </a:bodyPr>
          <a:lstStyle/>
          <a:p>
            <a:pPr>
              <a:lnSpc>
                <a:spcPct val="100000"/>
              </a:lnSpc>
              <a:buNone/>
            </a:pPr>
            <a:endParaRPr sz="2400">
              <a:latin typeface="Times New Roman"/>
              <a:cs typeface="Times New Roman"/>
            </a:endParaRPr>
          </a:p>
          <a:p>
            <a:pPr>
              <a:lnSpc>
                <a:spcPct val="100000"/>
              </a:lnSpc>
              <a:buNone/>
            </a:pPr>
            <a:endParaRPr sz="2400">
              <a:latin typeface="Times New Roman"/>
              <a:cs typeface="Times New Roman"/>
            </a:endParaRPr>
          </a:p>
          <a:p>
            <a:pPr>
              <a:lnSpc>
                <a:spcPct val="100000"/>
              </a:lnSpc>
              <a:spcBef>
                <a:spcPts val="35"/>
              </a:spcBef>
              <a:buNone/>
            </a:pPr>
            <a:endParaRPr sz="3550">
              <a:latin typeface="Times New Roman"/>
              <a:cs typeface="Times New Roman"/>
            </a:endParaRPr>
          </a:p>
          <a:p>
            <a:pPr marL="127635" algn="ctr">
              <a:lnSpc>
                <a:spcPct val="100000"/>
              </a:lnSpc>
              <a:spcBef>
                <a:spcPts val="5"/>
              </a:spcBef>
              <a:buNone/>
            </a:pPr>
            <a:r>
              <a:rPr sz="2400" spc="-5" dirty="0">
                <a:latin typeface="Calibri"/>
                <a:cs typeface="Calibri"/>
              </a:rPr>
              <a:t>dog</a:t>
            </a:r>
            <a:endParaRPr sz="2400">
              <a:latin typeface="Calibri"/>
              <a:cs typeface="Calibri"/>
            </a:endParaRPr>
          </a:p>
        </p:txBody>
      </p:sp>
      <p:sp>
        <p:nvSpPr>
          <p:cNvPr id="32" name="object 16">
            <a:extLst>
              <a:ext uri="{FF2B5EF4-FFF2-40B4-BE49-F238E27FC236}">
                <a16:creationId xmlns:a16="http://schemas.microsoft.com/office/drawing/2014/main" xmlns="" id="{AA44C4AA-4067-4B7C-ACB1-81EC1F19E80A}"/>
              </a:ext>
            </a:extLst>
          </p:cNvPr>
          <p:cNvSpPr txBox="1"/>
          <p:nvPr/>
        </p:nvSpPr>
        <p:spPr>
          <a:xfrm>
            <a:off x="1697837" y="4626649"/>
            <a:ext cx="6108065" cy="1545551"/>
          </a:xfrm>
          <a:prstGeom prst="rect">
            <a:avLst/>
          </a:prstGeom>
        </p:spPr>
        <p:txBody>
          <a:bodyPr vert="horz" wrap="square" lIns="0" tIns="12700" rIns="0" bIns="0" rtlCol="0">
            <a:spAutoFit/>
          </a:bodyPr>
          <a:lstStyle/>
          <a:p>
            <a:pPr marL="12065" marR="4820285">
              <a:lnSpc>
                <a:spcPct val="100000"/>
              </a:lnSpc>
              <a:spcBef>
                <a:spcPts val="100"/>
              </a:spcBef>
              <a:buNone/>
            </a:pPr>
            <a:r>
              <a:rPr sz="2400" dirty="0">
                <a:latin typeface="Calibri"/>
                <a:cs typeface="Calibri"/>
              </a:rPr>
              <a:t>Unlabel</a:t>
            </a:r>
            <a:r>
              <a:rPr sz="2400" spc="5" dirty="0">
                <a:latin typeface="Calibri"/>
                <a:cs typeface="Calibri"/>
              </a:rPr>
              <a:t>e</a:t>
            </a:r>
            <a:r>
              <a:rPr sz="2400" dirty="0">
                <a:latin typeface="Calibri"/>
                <a:cs typeface="Calibri"/>
              </a:rPr>
              <a:t>d  </a:t>
            </a:r>
            <a:r>
              <a:rPr sz="2400" spc="-15" dirty="0">
                <a:latin typeface="Calibri"/>
                <a:cs typeface="Calibri"/>
              </a:rPr>
              <a:t>data</a:t>
            </a:r>
            <a:endParaRPr sz="2400" dirty="0">
              <a:latin typeface="Calibri"/>
              <a:cs typeface="Calibri"/>
            </a:endParaRPr>
          </a:p>
          <a:p>
            <a:pPr>
              <a:lnSpc>
                <a:spcPct val="100000"/>
              </a:lnSpc>
              <a:buNone/>
            </a:pPr>
            <a:endParaRPr sz="2300" dirty="0">
              <a:latin typeface="Times New Roman"/>
              <a:cs typeface="Times New Roman"/>
            </a:endParaRPr>
          </a:p>
          <a:p>
            <a:pPr marL="2967990">
              <a:lnSpc>
                <a:spcPct val="100000"/>
              </a:lnSpc>
              <a:spcBef>
                <a:spcPts val="5"/>
              </a:spcBef>
              <a:buNone/>
            </a:pPr>
            <a:r>
              <a:rPr sz="2400" spc="-10" dirty="0">
                <a:latin typeface="Calibri"/>
                <a:cs typeface="Calibri"/>
              </a:rPr>
              <a:t>(Images </a:t>
            </a:r>
            <a:r>
              <a:rPr sz="2400" spc="-5" dirty="0">
                <a:latin typeface="Calibri"/>
                <a:cs typeface="Calibri"/>
              </a:rPr>
              <a:t>of </a:t>
            </a:r>
            <a:r>
              <a:rPr sz="2400" spc="-15" dirty="0">
                <a:latin typeface="Calibri"/>
                <a:cs typeface="Calibri"/>
              </a:rPr>
              <a:t>cats </a:t>
            </a:r>
            <a:r>
              <a:rPr sz="2400" dirty="0">
                <a:latin typeface="Calibri"/>
                <a:cs typeface="Calibri"/>
              </a:rPr>
              <a:t>and</a:t>
            </a:r>
            <a:r>
              <a:rPr sz="2400" spc="-55" dirty="0">
                <a:latin typeface="Calibri"/>
                <a:cs typeface="Calibri"/>
              </a:rPr>
              <a:t> </a:t>
            </a:r>
            <a:r>
              <a:rPr sz="2400" spc="-10" dirty="0">
                <a:latin typeface="Calibri"/>
                <a:cs typeface="Calibri"/>
              </a:rPr>
              <a:t>dogs)</a:t>
            </a:r>
            <a:endParaRPr sz="2400" dirty="0">
              <a:latin typeface="Calibri"/>
              <a:cs typeface="Calibri"/>
            </a:endParaRPr>
          </a:p>
        </p:txBody>
      </p:sp>
      <p:sp>
        <p:nvSpPr>
          <p:cNvPr id="33" name="object 17">
            <a:extLst>
              <a:ext uri="{FF2B5EF4-FFF2-40B4-BE49-F238E27FC236}">
                <a16:creationId xmlns:a16="http://schemas.microsoft.com/office/drawing/2014/main" xmlns="" id="{034B8647-B0CB-4FB9-9D6B-23C699B5A71A}"/>
              </a:ext>
            </a:extLst>
          </p:cNvPr>
          <p:cNvSpPr txBox="1"/>
          <p:nvPr/>
        </p:nvSpPr>
        <p:spPr>
          <a:xfrm>
            <a:off x="1479931" y="992313"/>
            <a:ext cx="5639435" cy="443070"/>
          </a:xfrm>
          <a:prstGeom prst="rect">
            <a:avLst/>
          </a:prstGeom>
        </p:spPr>
        <p:txBody>
          <a:bodyPr vert="horz" wrap="square" lIns="0" tIns="12065" rIns="0" bIns="0" rtlCol="0">
            <a:spAutoFit/>
          </a:bodyPr>
          <a:lstStyle/>
          <a:p>
            <a:pPr marL="12700">
              <a:lnSpc>
                <a:spcPct val="100000"/>
              </a:lnSpc>
              <a:spcBef>
                <a:spcPts val="95"/>
              </a:spcBef>
              <a:buNone/>
            </a:pPr>
            <a:r>
              <a:rPr sz="2800" spc="-20" dirty="0">
                <a:latin typeface="Calibri"/>
                <a:cs typeface="Calibri"/>
              </a:rPr>
              <a:t>For </a:t>
            </a:r>
            <a:r>
              <a:rPr sz="2800" spc="-15" dirty="0">
                <a:latin typeface="Calibri"/>
                <a:cs typeface="Calibri"/>
              </a:rPr>
              <a:t>example, recognizing cats </a:t>
            </a:r>
            <a:r>
              <a:rPr sz="2800" spc="-5" dirty="0">
                <a:latin typeface="Calibri"/>
                <a:cs typeface="Calibri"/>
              </a:rPr>
              <a:t>and</a:t>
            </a:r>
            <a:r>
              <a:rPr sz="2800" spc="65" dirty="0">
                <a:latin typeface="Calibri"/>
                <a:cs typeface="Calibri"/>
              </a:rPr>
              <a:t> </a:t>
            </a:r>
            <a:r>
              <a:rPr sz="2800" spc="-10" dirty="0">
                <a:latin typeface="Calibri"/>
                <a:cs typeface="Calibri"/>
              </a:rPr>
              <a:t>dogs</a:t>
            </a:r>
            <a:endParaRPr sz="28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20" grpId="0" animBg="1"/>
      <p:bldP spid="21" grpId="0" animBg="1"/>
      <p:bldP spid="22" grpId="0" animBg="1"/>
      <p:bldP spid="23" grpId="0" animBg="1"/>
      <p:bldP spid="24" grpId="0" animBg="1"/>
      <p:bldP spid="25" grpId="0" animBg="1"/>
      <p:bldP spid="26" grpId="0" animBg="1"/>
      <p:bldP spid="27" grpId="0"/>
      <p:bldP spid="28" grpId="0" animBg="1"/>
      <p:bldP spid="29" grpId="0" animBg="1"/>
      <p:bldP spid="30" grpId="0" animBg="1"/>
      <p:bldP spid="31" grpId="0" animBg="1"/>
      <p:bldP spid="3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xmlns="" id="{FF4E4681-43BB-41ED-99E7-B0E30E7C4E5A}"/>
              </a:ext>
            </a:extLst>
          </p:cNvPr>
          <p:cNvSpPr>
            <a:spLocks noGrp="1"/>
          </p:cNvSpPr>
          <p:nvPr>
            <p:ph type="title"/>
          </p:nvPr>
        </p:nvSpPr>
        <p:spPr>
          <a:xfrm>
            <a:off x="914400" y="-231172"/>
            <a:ext cx="10515600" cy="1325563"/>
          </a:xfrm>
        </p:spPr>
        <p:txBody>
          <a:bodyPr/>
          <a:lstStyle/>
          <a:p>
            <a:r>
              <a:rPr lang="zh-CN" altLang="en-US" sz="3600" dirty="0">
                <a:latin typeface="微软雅黑" panose="020B0503020204020204" pitchFamily="34" charset="-122"/>
                <a:ea typeface="微软雅黑" panose="020B0503020204020204" pitchFamily="34" charset="-122"/>
              </a:rPr>
              <a:t>主要内容</a:t>
            </a:r>
          </a:p>
        </p:txBody>
      </p:sp>
      <p:sp>
        <p:nvSpPr>
          <p:cNvPr id="3" name="object 2">
            <a:extLst>
              <a:ext uri="{FF2B5EF4-FFF2-40B4-BE49-F238E27FC236}">
                <a16:creationId xmlns:a16="http://schemas.microsoft.com/office/drawing/2014/main" xmlns="" id="{28A6E157-1013-4004-97B3-A30393FFCE7F}"/>
              </a:ext>
            </a:extLst>
          </p:cNvPr>
          <p:cNvSpPr/>
          <p:nvPr/>
        </p:nvSpPr>
        <p:spPr>
          <a:xfrm>
            <a:off x="2080261" y="1066800"/>
            <a:ext cx="7848599" cy="5198364"/>
          </a:xfrm>
          <a:prstGeom prst="rect">
            <a:avLst/>
          </a:prstGeom>
          <a:solidFill>
            <a:srgbClr val="AFCAE8"/>
          </a:solidFill>
        </p:spPr>
        <p:txBody>
          <a:bodyPr wrap="square" lIns="0" tIns="0" rIns="0" bIns="0" rtlCol="0"/>
          <a:lstStyle/>
          <a:p>
            <a:endParaRPr dirty="0"/>
          </a:p>
        </p:txBody>
      </p:sp>
      <p:sp>
        <p:nvSpPr>
          <p:cNvPr id="4" name="object 2">
            <a:extLst>
              <a:ext uri="{FF2B5EF4-FFF2-40B4-BE49-F238E27FC236}">
                <a16:creationId xmlns:a16="http://schemas.microsoft.com/office/drawing/2014/main" xmlns="" id="{A21B1E08-7733-4AF1-B1F9-6E9A040A0F94}"/>
              </a:ext>
            </a:extLst>
          </p:cNvPr>
          <p:cNvSpPr/>
          <p:nvPr/>
        </p:nvSpPr>
        <p:spPr>
          <a:xfrm>
            <a:off x="2380591" y="2237231"/>
            <a:ext cx="5059680" cy="3467131"/>
          </a:xfrm>
          <a:prstGeom prst="rect">
            <a:avLst/>
          </a:prstGeom>
          <a:blipFill>
            <a:blip r:embed="rId3" cstate="print"/>
            <a:stretch>
              <a:fillRect/>
            </a:stretch>
          </a:blipFill>
          <a:ln>
            <a:noFill/>
          </a:ln>
        </p:spPr>
        <p:txBody>
          <a:bodyPr wrap="square" lIns="0" tIns="0" rIns="0" bIns="0" rtlCol="0"/>
          <a:lstStyle/>
          <a:p>
            <a:endParaRPr/>
          </a:p>
        </p:txBody>
      </p:sp>
      <p:sp>
        <p:nvSpPr>
          <p:cNvPr id="5" name="object 4">
            <a:extLst>
              <a:ext uri="{FF2B5EF4-FFF2-40B4-BE49-F238E27FC236}">
                <a16:creationId xmlns:a16="http://schemas.microsoft.com/office/drawing/2014/main" xmlns="" id="{4B30B2B3-E954-4739-B495-F91CD3E04F4E}"/>
              </a:ext>
            </a:extLst>
          </p:cNvPr>
          <p:cNvSpPr/>
          <p:nvPr/>
        </p:nvSpPr>
        <p:spPr>
          <a:xfrm>
            <a:off x="2380591" y="1447800"/>
            <a:ext cx="2670048" cy="461772"/>
          </a:xfrm>
          <a:prstGeom prst="rect">
            <a:avLst/>
          </a:prstGeom>
          <a:blipFill>
            <a:blip r:embed="rId4" cstate="print"/>
            <a:stretch>
              <a:fillRect/>
            </a:stretch>
          </a:blipFill>
          <a:ln>
            <a:noFill/>
          </a:ln>
        </p:spPr>
        <p:txBody>
          <a:bodyPr wrap="square" lIns="0" tIns="0" rIns="0" bIns="0" rtlCol="0"/>
          <a:lstStyle/>
          <a:p>
            <a:endParaRPr/>
          </a:p>
        </p:txBody>
      </p:sp>
      <p:sp>
        <p:nvSpPr>
          <p:cNvPr id="6" name="object 5">
            <a:extLst>
              <a:ext uri="{FF2B5EF4-FFF2-40B4-BE49-F238E27FC236}">
                <a16:creationId xmlns:a16="http://schemas.microsoft.com/office/drawing/2014/main" xmlns="" id="{30978EAD-8B83-49B6-B602-154947246BAB}"/>
              </a:ext>
            </a:extLst>
          </p:cNvPr>
          <p:cNvSpPr txBox="1"/>
          <p:nvPr/>
        </p:nvSpPr>
        <p:spPr>
          <a:xfrm>
            <a:off x="2380591" y="1447800"/>
            <a:ext cx="2670175" cy="395620"/>
          </a:xfrm>
          <a:prstGeom prst="rect">
            <a:avLst/>
          </a:prstGeom>
          <a:ln w="6096">
            <a:noFill/>
          </a:ln>
        </p:spPr>
        <p:txBody>
          <a:bodyPr vert="horz" wrap="square" lIns="0" tIns="26034" rIns="0" bIns="0" rtlCol="0">
            <a:spAutoFit/>
          </a:bodyPr>
          <a:lstStyle/>
          <a:p>
            <a:pPr marL="665480">
              <a:lnSpc>
                <a:spcPct val="100000"/>
              </a:lnSpc>
              <a:spcBef>
                <a:spcPts val="204"/>
              </a:spcBef>
              <a:buNone/>
            </a:pPr>
            <a:r>
              <a:rPr sz="2400" spc="-10" dirty="0">
                <a:latin typeface="Calibri"/>
                <a:cs typeface="Calibri"/>
              </a:rPr>
              <a:t>Regression</a:t>
            </a:r>
            <a:endParaRPr sz="2400" dirty="0">
              <a:latin typeface="Calibri"/>
              <a:cs typeface="Calibri"/>
            </a:endParaRPr>
          </a:p>
        </p:txBody>
      </p:sp>
      <p:sp>
        <p:nvSpPr>
          <p:cNvPr id="7" name="object 6">
            <a:extLst>
              <a:ext uri="{FF2B5EF4-FFF2-40B4-BE49-F238E27FC236}">
                <a16:creationId xmlns:a16="http://schemas.microsoft.com/office/drawing/2014/main" xmlns="" id="{E79E2446-5F7E-4D24-9721-04510461C828}"/>
              </a:ext>
            </a:extLst>
          </p:cNvPr>
          <p:cNvSpPr txBox="1"/>
          <p:nvPr/>
        </p:nvSpPr>
        <p:spPr>
          <a:xfrm>
            <a:off x="4150717" y="5256644"/>
            <a:ext cx="1637664" cy="382156"/>
          </a:xfrm>
          <a:prstGeom prst="rect">
            <a:avLst/>
          </a:prstGeom>
          <a:ln>
            <a:noFill/>
          </a:ln>
        </p:spPr>
        <p:txBody>
          <a:bodyPr vert="horz" wrap="square" lIns="0" tIns="12700" rIns="0" bIns="0" rtlCol="0">
            <a:spAutoFit/>
          </a:bodyPr>
          <a:lstStyle/>
          <a:p>
            <a:pPr marL="12700">
              <a:lnSpc>
                <a:spcPct val="100000"/>
              </a:lnSpc>
              <a:spcBef>
                <a:spcPts val="100"/>
              </a:spcBef>
              <a:buNone/>
            </a:pPr>
            <a:r>
              <a:rPr sz="2400" spc="-10" dirty="0">
                <a:latin typeface="Calibri"/>
                <a:cs typeface="Calibri"/>
              </a:rPr>
              <a:t>Classification</a:t>
            </a:r>
            <a:endParaRPr sz="2400" dirty="0">
              <a:latin typeface="Calibri"/>
              <a:cs typeface="Calibri"/>
            </a:endParaRPr>
          </a:p>
        </p:txBody>
      </p:sp>
      <p:sp>
        <p:nvSpPr>
          <p:cNvPr id="8" name="object 7">
            <a:extLst>
              <a:ext uri="{FF2B5EF4-FFF2-40B4-BE49-F238E27FC236}">
                <a16:creationId xmlns:a16="http://schemas.microsoft.com/office/drawing/2014/main" xmlns="" id="{8A555EB7-AAE9-4C8E-894B-3A7BC5DB447C}"/>
              </a:ext>
            </a:extLst>
          </p:cNvPr>
          <p:cNvSpPr/>
          <p:nvPr/>
        </p:nvSpPr>
        <p:spPr>
          <a:xfrm>
            <a:off x="3637891" y="1916429"/>
            <a:ext cx="114300" cy="608965"/>
          </a:xfrm>
          <a:custGeom>
            <a:avLst/>
            <a:gdLst/>
            <a:ahLst/>
            <a:cxnLst/>
            <a:rect l="l" t="t" r="r" b="b"/>
            <a:pathLst>
              <a:path w="114300" h="608964">
                <a:moveTo>
                  <a:pt x="38100" y="494665"/>
                </a:moveTo>
                <a:lnTo>
                  <a:pt x="0" y="494665"/>
                </a:lnTo>
                <a:lnTo>
                  <a:pt x="57150" y="608965"/>
                </a:lnTo>
                <a:lnTo>
                  <a:pt x="104775" y="513715"/>
                </a:lnTo>
                <a:lnTo>
                  <a:pt x="38100" y="513715"/>
                </a:lnTo>
                <a:lnTo>
                  <a:pt x="38100" y="494665"/>
                </a:lnTo>
                <a:close/>
              </a:path>
              <a:path w="114300" h="608964">
                <a:moveTo>
                  <a:pt x="76200" y="0"/>
                </a:moveTo>
                <a:lnTo>
                  <a:pt x="38100" y="0"/>
                </a:lnTo>
                <a:lnTo>
                  <a:pt x="38100" y="513715"/>
                </a:lnTo>
                <a:lnTo>
                  <a:pt x="76200" y="513715"/>
                </a:lnTo>
                <a:lnTo>
                  <a:pt x="76200" y="0"/>
                </a:lnTo>
                <a:close/>
              </a:path>
              <a:path w="114300" h="608964">
                <a:moveTo>
                  <a:pt x="114300" y="494665"/>
                </a:moveTo>
                <a:lnTo>
                  <a:pt x="76200" y="494665"/>
                </a:lnTo>
                <a:lnTo>
                  <a:pt x="76200" y="513715"/>
                </a:lnTo>
                <a:lnTo>
                  <a:pt x="104775" y="513715"/>
                </a:lnTo>
                <a:lnTo>
                  <a:pt x="114300" y="494665"/>
                </a:lnTo>
                <a:close/>
              </a:path>
            </a:pathLst>
          </a:custGeom>
          <a:solidFill>
            <a:srgbClr val="000000"/>
          </a:solidFill>
          <a:ln>
            <a:noFill/>
          </a:ln>
        </p:spPr>
        <p:txBody>
          <a:bodyPr wrap="square" lIns="0" tIns="0" rIns="0" bIns="0" rtlCol="0"/>
          <a:lstStyle/>
          <a:p>
            <a:endParaRPr/>
          </a:p>
        </p:txBody>
      </p:sp>
      <p:sp>
        <p:nvSpPr>
          <p:cNvPr id="10" name="object 8">
            <a:extLst>
              <a:ext uri="{FF2B5EF4-FFF2-40B4-BE49-F238E27FC236}">
                <a16:creationId xmlns:a16="http://schemas.microsoft.com/office/drawing/2014/main" xmlns="" id="{8BD7B500-CAE6-42C1-A0FF-D5D6D95D3141}"/>
              </a:ext>
            </a:extLst>
          </p:cNvPr>
          <p:cNvSpPr/>
          <p:nvPr/>
        </p:nvSpPr>
        <p:spPr>
          <a:xfrm>
            <a:off x="2798166" y="2525267"/>
            <a:ext cx="1792224" cy="697991"/>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Linear</a:t>
            </a:r>
            <a:br>
              <a:rPr lang="en-US" altLang="zh-CN" sz="2400" spc="-5" dirty="0">
                <a:solidFill>
                  <a:srgbClr val="FFFFFF"/>
                </a:solidFill>
                <a:latin typeface="Calibri"/>
                <a:cs typeface="Calibri"/>
              </a:rPr>
            </a:br>
            <a:r>
              <a:rPr lang="en-US" altLang="zh-CN" sz="2400" spc="-5" dirty="0">
                <a:solidFill>
                  <a:srgbClr val="FFFFFF"/>
                </a:solidFill>
                <a:latin typeface="Calibri"/>
                <a:cs typeface="Calibri"/>
              </a:rPr>
              <a:t>Model</a:t>
            </a:r>
          </a:p>
        </p:txBody>
      </p:sp>
      <p:sp>
        <p:nvSpPr>
          <p:cNvPr id="11" name="object 10">
            <a:extLst>
              <a:ext uri="{FF2B5EF4-FFF2-40B4-BE49-F238E27FC236}">
                <a16:creationId xmlns:a16="http://schemas.microsoft.com/office/drawing/2014/main" xmlns="" id="{194783EA-FBE3-40BB-88B3-AF1241C71F4D}"/>
              </a:ext>
            </a:extLst>
          </p:cNvPr>
          <p:cNvSpPr/>
          <p:nvPr/>
        </p:nvSpPr>
        <p:spPr>
          <a:xfrm>
            <a:off x="2629002" y="3712464"/>
            <a:ext cx="4535805" cy="1461770"/>
          </a:xfrm>
          <a:custGeom>
            <a:avLst/>
            <a:gdLst/>
            <a:ahLst/>
            <a:cxnLst/>
            <a:rect l="l" t="t" r="r" b="b"/>
            <a:pathLst>
              <a:path w="4535805" h="1461770">
                <a:moveTo>
                  <a:pt x="0" y="1461516"/>
                </a:moveTo>
                <a:lnTo>
                  <a:pt x="4535424" y="1461516"/>
                </a:lnTo>
                <a:lnTo>
                  <a:pt x="4535424" y="0"/>
                </a:lnTo>
                <a:lnTo>
                  <a:pt x="0" y="0"/>
                </a:lnTo>
                <a:lnTo>
                  <a:pt x="0" y="1461516"/>
                </a:lnTo>
                <a:close/>
              </a:path>
            </a:pathLst>
          </a:custGeom>
          <a:solidFill>
            <a:srgbClr val="BAE18F"/>
          </a:solidFill>
          <a:ln w="6096">
            <a:solidFill>
              <a:srgbClr val="6FAC46"/>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12" name="object 16">
            <a:extLst>
              <a:ext uri="{FF2B5EF4-FFF2-40B4-BE49-F238E27FC236}">
                <a16:creationId xmlns:a16="http://schemas.microsoft.com/office/drawing/2014/main" xmlns="" id="{EC8A74B8-1B9A-4549-BEE6-9880B252ABF5}"/>
              </a:ext>
            </a:extLst>
          </p:cNvPr>
          <p:cNvSpPr/>
          <p:nvPr/>
        </p:nvSpPr>
        <p:spPr>
          <a:xfrm>
            <a:off x="3637891" y="3224021"/>
            <a:ext cx="114300" cy="633095"/>
          </a:xfrm>
          <a:custGeom>
            <a:avLst/>
            <a:gdLst/>
            <a:ahLst/>
            <a:cxnLst/>
            <a:rect l="l" t="t" r="r" b="b"/>
            <a:pathLst>
              <a:path w="114300" h="633095">
                <a:moveTo>
                  <a:pt x="38100" y="518413"/>
                </a:moveTo>
                <a:lnTo>
                  <a:pt x="0" y="518413"/>
                </a:lnTo>
                <a:lnTo>
                  <a:pt x="57150" y="632713"/>
                </a:lnTo>
                <a:lnTo>
                  <a:pt x="104775" y="537463"/>
                </a:lnTo>
                <a:lnTo>
                  <a:pt x="38100" y="537463"/>
                </a:lnTo>
                <a:lnTo>
                  <a:pt x="38100" y="518413"/>
                </a:lnTo>
                <a:close/>
              </a:path>
              <a:path w="114300" h="633095">
                <a:moveTo>
                  <a:pt x="76200" y="0"/>
                </a:moveTo>
                <a:lnTo>
                  <a:pt x="38100" y="0"/>
                </a:lnTo>
                <a:lnTo>
                  <a:pt x="38100" y="537463"/>
                </a:lnTo>
                <a:lnTo>
                  <a:pt x="76200" y="537463"/>
                </a:lnTo>
                <a:lnTo>
                  <a:pt x="76200" y="0"/>
                </a:lnTo>
                <a:close/>
              </a:path>
              <a:path w="114300" h="633095">
                <a:moveTo>
                  <a:pt x="114300" y="518413"/>
                </a:moveTo>
                <a:lnTo>
                  <a:pt x="76200" y="518413"/>
                </a:lnTo>
                <a:lnTo>
                  <a:pt x="76200" y="537463"/>
                </a:lnTo>
                <a:lnTo>
                  <a:pt x="104775" y="537463"/>
                </a:lnTo>
                <a:lnTo>
                  <a:pt x="114300" y="518413"/>
                </a:lnTo>
                <a:close/>
              </a:path>
            </a:pathLst>
          </a:custGeom>
          <a:solidFill>
            <a:srgbClr val="000000"/>
          </a:solidFill>
        </p:spPr>
        <p:txBody>
          <a:bodyPr wrap="square" lIns="0" tIns="0" rIns="0" bIns="0" rtlCol="0"/>
          <a:lstStyle/>
          <a:p>
            <a:endParaRPr/>
          </a:p>
        </p:txBody>
      </p:sp>
      <p:sp>
        <p:nvSpPr>
          <p:cNvPr id="13" name="object 13">
            <a:extLst>
              <a:ext uri="{FF2B5EF4-FFF2-40B4-BE49-F238E27FC236}">
                <a16:creationId xmlns:a16="http://schemas.microsoft.com/office/drawing/2014/main" xmlns="" id="{FB8A763A-AD43-4DB9-B7BE-369A9B52830E}"/>
              </a:ext>
            </a:extLst>
          </p:cNvPr>
          <p:cNvSpPr/>
          <p:nvPr/>
        </p:nvSpPr>
        <p:spPr>
          <a:xfrm>
            <a:off x="2839315" y="3884676"/>
            <a:ext cx="1787652" cy="787907"/>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Deep  Le</a:t>
            </a:r>
            <a:r>
              <a:rPr lang="en-US" altLang="zh-CN" sz="2400" dirty="0">
                <a:solidFill>
                  <a:srgbClr val="FFFFFF"/>
                </a:solidFill>
                <a:latin typeface="Calibri"/>
                <a:cs typeface="Calibri"/>
              </a:rPr>
              <a:t>arning</a:t>
            </a:r>
            <a:endParaRPr lang="en-US" altLang="zh-CN" sz="2400" dirty="0">
              <a:latin typeface="Calibri"/>
              <a:cs typeface="Calibri"/>
            </a:endParaRPr>
          </a:p>
        </p:txBody>
      </p:sp>
      <p:sp>
        <p:nvSpPr>
          <p:cNvPr id="14" name="object 6">
            <a:extLst>
              <a:ext uri="{FF2B5EF4-FFF2-40B4-BE49-F238E27FC236}">
                <a16:creationId xmlns:a16="http://schemas.microsoft.com/office/drawing/2014/main" xmlns="" id="{A428AC8C-4333-4A77-A55F-EF68225895F7}"/>
              </a:ext>
            </a:extLst>
          </p:cNvPr>
          <p:cNvSpPr txBox="1"/>
          <p:nvPr/>
        </p:nvSpPr>
        <p:spPr>
          <a:xfrm>
            <a:off x="3790291" y="4744212"/>
            <a:ext cx="2438400" cy="382156"/>
          </a:xfrm>
          <a:prstGeom prst="rect">
            <a:avLst/>
          </a:prstGeom>
          <a:ln>
            <a:noFill/>
          </a:ln>
        </p:spPr>
        <p:txBody>
          <a:bodyPr vert="horz" wrap="square" lIns="0" tIns="12700" rIns="0" bIns="0" rtlCol="0">
            <a:spAutoFit/>
          </a:bodyPr>
          <a:lstStyle/>
          <a:p>
            <a:pPr marL="12700">
              <a:lnSpc>
                <a:spcPct val="100000"/>
              </a:lnSpc>
              <a:spcBef>
                <a:spcPts val="100"/>
              </a:spcBef>
              <a:buNone/>
            </a:pPr>
            <a:r>
              <a:rPr lang="en-US" altLang="zh-CN" sz="2400" spc="-5" dirty="0">
                <a:latin typeface="Calibri"/>
                <a:cs typeface="Calibri"/>
              </a:rPr>
              <a:t>Non-linear</a:t>
            </a:r>
            <a:r>
              <a:rPr lang="en-US" altLang="zh-CN" sz="2400" spc="-65" dirty="0">
                <a:latin typeface="Calibri"/>
                <a:cs typeface="Calibri"/>
              </a:rPr>
              <a:t> </a:t>
            </a:r>
            <a:r>
              <a:rPr lang="en-US" altLang="zh-CN" sz="2400" dirty="0">
                <a:latin typeface="Calibri"/>
                <a:cs typeface="Calibri"/>
              </a:rPr>
              <a:t>Model</a:t>
            </a:r>
            <a:endParaRPr sz="2400" dirty="0">
              <a:latin typeface="Calibri"/>
              <a:cs typeface="Calibri"/>
            </a:endParaRPr>
          </a:p>
        </p:txBody>
      </p:sp>
      <p:sp>
        <p:nvSpPr>
          <p:cNvPr id="15" name="object 17">
            <a:extLst>
              <a:ext uri="{FF2B5EF4-FFF2-40B4-BE49-F238E27FC236}">
                <a16:creationId xmlns:a16="http://schemas.microsoft.com/office/drawing/2014/main" xmlns="" id="{6B305B44-44B4-4FA2-B643-FB2BE68E2842}"/>
              </a:ext>
            </a:extLst>
          </p:cNvPr>
          <p:cNvSpPr/>
          <p:nvPr/>
        </p:nvSpPr>
        <p:spPr>
          <a:xfrm>
            <a:off x="4997299" y="3880105"/>
            <a:ext cx="1993392" cy="787907"/>
          </a:xfrm>
          <a:prstGeom prst="rect">
            <a:avLst/>
          </a:prstGeom>
          <a:blipFill>
            <a:blip r:embed="rId6" cstate="print"/>
            <a:stretch>
              <a:fillRect/>
            </a:stretch>
          </a:blipFill>
          <a:effectLst>
            <a:outerShdw blurRad="50800" dist="38100" dir="2700000" algn="tl" rotWithShape="0">
              <a:prstClr val="black">
                <a:alpha val="40000"/>
              </a:prstClr>
            </a:outerShdw>
          </a:effectLst>
        </p:spPr>
        <p:txBody>
          <a:bodyPr wrap="square" lIns="0" tIns="0" rIns="0" bIns="0" rtlCol="0"/>
          <a:lstStyle/>
          <a:p>
            <a:pPr algn="ctr">
              <a:buNone/>
            </a:pPr>
            <a:r>
              <a:rPr lang="en-US" altLang="zh-CN" sz="2400" spc="-10" dirty="0">
                <a:solidFill>
                  <a:srgbClr val="FFFFFF"/>
                </a:solidFill>
                <a:latin typeface="Calibri"/>
                <a:cs typeface="Calibri"/>
              </a:rPr>
              <a:t>SVM,</a:t>
            </a:r>
            <a:r>
              <a:rPr lang="en-US" altLang="zh-CN" sz="2400" spc="-80" dirty="0">
                <a:solidFill>
                  <a:srgbClr val="FFFFFF"/>
                </a:solidFill>
                <a:latin typeface="Calibri"/>
                <a:cs typeface="Calibri"/>
              </a:rPr>
              <a:t> </a:t>
            </a:r>
            <a:r>
              <a:rPr lang="en-US" altLang="zh-CN" sz="2400" spc="-5" dirty="0">
                <a:solidFill>
                  <a:srgbClr val="FFFFFF"/>
                </a:solidFill>
                <a:latin typeface="Calibri"/>
                <a:cs typeface="Calibri"/>
              </a:rPr>
              <a:t>decision  </a:t>
            </a:r>
            <a:r>
              <a:rPr lang="en-US" altLang="zh-CN" sz="2400" spc="-10" dirty="0">
                <a:solidFill>
                  <a:srgbClr val="FFFFFF"/>
                </a:solidFill>
                <a:latin typeface="Calibri"/>
                <a:cs typeface="Calibri"/>
              </a:rPr>
              <a:t>tree, </a:t>
            </a:r>
            <a:r>
              <a:rPr lang="en-US" altLang="zh-CN" sz="2400" spc="-5" dirty="0">
                <a:solidFill>
                  <a:srgbClr val="FFFFFF"/>
                </a:solidFill>
                <a:latin typeface="Calibri"/>
                <a:cs typeface="Calibri"/>
              </a:rPr>
              <a:t>K-NN</a:t>
            </a:r>
            <a:r>
              <a:rPr lang="en-US" altLang="zh-CN" sz="2400" spc="-40" dirty="0">
                <a:solidFill>
                  <a:srgbClr val="FFFFFF"/>
                </a:solidFill>
                <a:latin typeface="Calibri"/>
                <a:cs typeface="Calibri"/>
              </a:rPr>
              <a:t> </a:t>
            </a:r>
            <a:r>
              <a:rPr lang="en-US" altLang="zh-CN" sz="2400" dirty="0">
                <a:solidFill>
                  <a:srgbClr val="FFFFFF"/>
                </a:solidFill>
                <a:latin typeface="Calibri"/>
                <a:cs typeface="Calibri"/>
              </a:rPr>
              <a:t>…</a:t>
            </a:r>
            <a:endParaRPr lang="en-US" altLang="zh-CN" sz="2400" dirty="0">
              <a:latin typeface="Calibri"/>
              <a:cs typeface="Calibri"/>
            </a:endParaRPr>
          </a:p>
          <a:p>
            <a:pPr algn="ctr">
              <a:buNone/>
            </a:pPr>
            <a:endParaRPr dirty="0"/>
          </a:p>
        </p:txBody>
      </p:sp>
      <p:sp>
        <p:nvSpPr>
          <p:cNvPr id="16" name="矩形 15">
            <a:extLst>
              <a:ext uri="{FF2B5EF4-FFF2-40B4-BE49-F238E27FC236}">
                <a16:creationId xmlns:a16="http://schemas.microsoft.com/office/drawing/2014/main" xmlns="" id="{271A1E54-81DD-4D65-A98F-B5398D3581A6}"/>
              </a:ext>
            </a:extLst>
          </p:cNvPr>
          <p:cNvSpPr/>
          <p:nvPr/>
        </p:nvSpPr>
        <p:spPr bwMode="auto">
          <a:xfrm>
            <a:off x="5314290" y="1044711"/>
            <a:ext cx="4671133" cy="22887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sp>
        <p:nvSpPr>
          <p:cNvPr id="17" name="矩形 16">
            <a:extLst>
              <a:ext uri="{FF2B5EF4-FFF2-40B4-BE49-F238E27FC236}">
                <a16:creationId xmlns:a16="http://schemas.microsoft.com/office/drawing/2014/main" xmlns="" id="{87A5FC96-1B61-437D-9E56-E31FB7694388}"/>
              </a:ext>
            </a:extLst>
          </p:cNvPr>
          <p:cNvSpPr/>
          <p:nvPr/>
        </p:nvSpPr>
        <p:spPr>
          <a:xfrm>
            <a:off x="4552291" y="5704363"/>
            <a:ext cx="3108030" cy="523220"/>
          </a:xfrm>
          <a:prstGeom prst="rect">
            <a:avLst/>
          </a:prstGeom>
        </p:spPr>
        <p:txBody>
          <a:bodyPr wrap="none">
            <a:spAutoFit/>
          </a:bodyPr>
          <a:lstStyle/>
          <a:p>
            <a:pPr>
              <a:lnSpc>
                <a:spcPct val="100000"/>
              </a:lnSpc>
              <a:spcBef>
                <a:spcPts val="1410"/>
              </a:spcBef>
              <a:buNone/>
            </a:pPr>
            <a:r>
              <a:rPr lang="en-US" altLang="zh-CN" spc="-5" dirty="0">
                <a:latin typeface="Calibri"/>
                <a:cs typeface="Calibri"/>
              </a:rPr>
              <a:t>Supervised</a:t>
            </a:r>
            <a:r>
              <a:rPr lang="en-US" altLang="zh-CN" spc="-15" dirty="0">
                <a:latin typeface="Calibri"/>
                <a:cs typeface="Calibri"/>
              </a:rPr>
              <a:t> </a:t>
            </a:r>
            <a:r>
              <a:rPr lang="en-US" altLang="zh-CN" spc="-5" dirty="0">
                <a:latin typeface="Calibri"/>
                <a:cs typeface="Calibri"/>
              </a:rPr>
              <a:t>Learning</a:t>
            </a:r>
            <a:endParaRPr lang="en-US" altLang="zh-CN" dirty="0">
              <a:latin typeface="Calibri"/>
              <a:cs typeface="Calibri"/>
            </a:endParaRPr>
          </a:p>
        </p:txBody>
      </p:sp>
      <p:sp>
        <p:nvSpPr>
          <p:cNvPr id="18" name="矩形 17">
            <a:extLst>
              <a:ext uri="{FF2B5EF4-FFF2-40B4-BE49-F238E27FC236}">
                <a16:creationId xmlns:a16="http://schemas.microsoft.com/office/drawing/2014/main" xmlns="" id="{54BC6EE4-137A-4C65-A9FE-C8601DBA91FE}"/>
              </a:ext>
            </a:extLst>
          </p:cNvPr>
          <p:cNvSpPr/>
          <p:nvPr/>
        </p:nvSpPr>
        <p:spPr bwMode="auto">
          <a:xfrm>
            <a:off x="5520031" y="914400"/>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algn="ctr">
              <a:lnSpc>
                <a:spcPts val="3200"/>
              </a:lnSpc>
              <a:spcBef>
                <a:spcPts val="1165"/>
              </a:spcBef>
              <a:buNone/>
            </a:pPr>
            <a:r>
              <a:rPr lang="en-US" altLang="zh-CN" sz="2400" spc="-15" dirty="0">
                <a:latin typeface="Calibri"/>
                <a:cs typeface="Calibri"/>
              </a:rPr>
              <a:t>Semi-supervised</a:t>
            </a:r>
          </a:p>
          <a:p>
            <a:pPr marL="2540" algn="ctr">
              <a:lnSpc>
                <a:spcPts val="3200"/>
              </a:lnSpc>
              <a:spcBef>
                <a:spcPts val="5"/>
              </a:spcBef>
              <a:buNone/>
            </a:pPr>
            <a:r>
              <a:rPr lang="en-US" altLang="zh-CN" sz="2400" spc="-15" dirty="0">
                <a:latin typeface="Calibri"/>
                <a:cs typeface="Calibri"/>
              </a:rPr>
              <a:t>Learning</a:t>
            </a:r>
          </a:p>
        </p:txBody>
      </p:sp>
      <p:sp>
        <p:nvSpPr>
          <p:cNvPr id="19" name="矩形 18">
            <a:extLst>
              <a:ext uri="{FF2B5EF4-FFF2-40B4-BE49-F238E27FC236}">
                <a16:creationId xmlns:a16="http://schemas.microsoft.com/office/drawing/2014/main" xmlns="" id="{9D490B4D-E5F4-4DBF-8824-23447529CDD8}"/>
              </a:ext>
            </a:extLst>
          </p:cNvPr>
          <p:cNvSpPr/>
          <p:nvPr/>
        </p:nvSpPr>
        <p:spPr bwMode="auto">
          <a:xfrm>
            <a:off x="7981291" y="914400"/>
            <a:ext cx="215330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449580" marR="438784">
              <a:lnSpc>
                <a:spcPts val="3200"/>
              </a:lnSpc>
              <a:spcBef>
                <a:spcPts val="1165"/>
              </a:spcBef>
              <a:buNone/>
            </a:pPr>
            <a:r>
              <a:rPr lang="en-US" altLang="zh-CN" sz="2400" spc="-40" dirty="0">
                <a:latin typeface="Calibri"/>
                <a:cs typeface="Calibri"/>
              </a:rPr>
              <a:t>Transfer  </a:t>
            </a:r>
            <a:r>
              <a:rPr lang="en-US" altLang="zh-CN" sz="2400" spc="-15" dirty="0">
                <a:latin typeface="Calibri"/>
                <a:cs typeface="Calibri"/>
              </a:rPr>
              <a:t>Learning</a:t>
            </a:r>
          </a:p>
        </p:txBody>
      </p:sp>
      <p:sp>
        <p:nvSpPr>
          <p:cNvPr id="20" name="矩形 19">
            <a:extLst>
              <a:ext uri="{FF2B5EF4-FFF2-40B4-BE49-F238E27FC236}">
                <a16:creationId xmlns:a16="http://schemas.microsoft.com/office/drawing/2014/main" xmlns="" id="{BFD120BE-D671-4FE8-9340-80A048614B93}"/>
              </a:ext>
            </a:extLst>
          </p:cNvPr>
          <p:cNvSpPr/>
          <p:nvPr/>
        </p:nvSpPr>
        <p:spPr bwMode="auto">
          <a:xfrm>
            <a:off x="7808593" y="4274058"/>
            <a:ext cx="2001982" cy="810756"/>
          </a:xfrm>
          <a:prstGeom prst="rect">
            <a:avLst/>
          </a:prstGeom>
          <a:solidFill>
            <a:srgbClr val="F5B093"/>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7810" marR="249554">
              <a:lnSpc>
                <a:spcPct val="100000"/>
              </a:lnSpc>
              <a:spcBef>
                <a:spcPts val="1150"/>
              </a:spcBef>
              <a:buNone/>
            </a:pPr>
            <a:r>
              <a:rPr lang="en-US" altLang="zh-CN" sz="2400" spc="-5" dirty="0">
                <a:latin typeface="Calibri"/>
                <a:cs typeface="Calibri"/>
              </a:rPr>
              <a:t>Stru</a:t>
            </a:r>
            <a:r>
              <a:rPr lang="en-US" altLang="zh-CN" sz="2400" spc="5" dirty="0">
                <a:latin typeface="Calibri"/>
                <a:cs typeface="Calibri"/>
              </a:rPr>
              <a:t>c</a:t>
            </a:r>
            <a:r>
              <a:rPr lang="en-US" altLang="zh-CN" sz="2400" dirty="0">
                <a:latin typeface="Calibri"/>
                <a:cs typeface="Calibri"/>
              </a:rPr>
              <a:t>tu</a:t>
            </a:r>
            <a:r>
              <a:rPr lang="en-US" altLang="zh-CN" sz="2400" spc="-35" dirty="0">
                <a:latin typeface="Calibri"/>
                <a:cs typeface="Calibri"/>
              </a:rPr>
              <a:t>r</a:t>
            </a:r>
            <a:r>
              <a:rPr lang="en-US" altLang="zh-CN" sz="2400" dirty="0">
                <a:latin typeface="Calibri"/>
                <a:cs typeface="Calibri"/>
              </a:rPr>
              <a:t>ed </a:t>
            </a:r>
            <a:r>
              <a:rPr lang="en-US" altLang="zh-CN" sz="2400" spc="-5" dirty="0">
                <a:latin typeface="Calibri"/>
                <a:cs typeface="Calibri"/>
              </a:rPr>
              <a:t>Learning</a:t>
            </a:r>
            <a:endParaRPr lang="en-US" altLang="zh-CN" sz="2400" dirty="0">
              <a:latin typeface="Calibri"/>
              <a:cs typeface="Calibri"/>
            </a:endParaRPr>
          </a:p>
        </p:txBody>
      </p:sp>
      <p:sp>
        <p:nvSpPr>
          <p:cNvPr id="21" name="object 25">
            <a:extLst>
              <a:ext uri="{FF2B5EF4-FFF2-40B4-BE49-F238E27FC236}">
                <a16:creationId xmlns:a16="http://schemas.microsoft.com/office/drawing/2014/main" xmlns="" id="{495B03AC-981B-42F2-A81E-AF15AC384527}"/>
              </a:ext>
            </a:extLst>
          </p:cNvPr>
          <p:cNvSpPr/>
          <p:nvPr/>
        </p:nvSpPr>
        <p:spPr>
          <a:xfrm>
            <a:off x="7182217" y="4571999"/>
            <a:ext cx="608966" cy="114300"/>
          </a:xfrm>
          <a:custGeom>
            <a:avLst/>
            <a:gdLst/>
            <a:ahLst/>
            <a:cxnLst/>
            <a:rect l="l" t="t" r="r" b="b"/>
            <a:pathLst>
              <a:path w="608964" h="114300">
                <a:moveTo>
                  <a:pt x="494665" y="0"/>
                </a:moveTo>
                <a:lnTo>
                  <a:pt x="494665" y="114300"/>
                </a:lnTo>
                <a:lnTo>
                  <a:pt x="570865" y="76200"/>
                </a:lnTo>
                <a:lnTo>
                  <a:pt x="513715" y="76200"/>
                </a:lnTo>
                <a:lnTo>
                  <a:pt x="513715" y="38100"/>
                </a:lnTo>
                <a:lnTo>
                  <a:pt x="570865" y="38100"/>
                </a:lnTo>
                <a:lnTo>
                  <a:pt x="494665" y="0"/>
                </a:lnTo>
                <a:close/>
              </a:path>
              <a:path w="608964" h="114300">
                <a:moveTo>
                  <a:pt x="494665" y="38100"/>
                </a:moveTo>
                <a:lnTo>
                  <a:pt x="0" y="38100"/>
                </a:lnTo>
                <a:lnTo>
                  <a:pt x="0" y="76200"/>
                </a:lnTo>
                <a:lnTo>
                  <a:pt x="494665" y="76200"/>
                </a:lnTo>
                <a:lnTo>
                  <a:pt x="494665" y="38100"/>
                </a:lnTo>
                <a:close/>
              </a:path>
              <a:path w="608964" h="114300">
                <a:moveTo>
                  <a:pt x="570865" y="38100"/>
                </a:moveTo>
                <a:lnTo>
                  <a:pt x="513715" y="38100"/>
                </a:lnTo>
                <a:lnTo>
                  <a:pt x="513715" y="76200"/>
                </a:lnTo>
                <a:lnTo>
                  <a:pt x="570865" y="76200"/>
                </a:lnTo>
                <a:lnTo>
                  <a:pt x="608965" y="57150"/>
                </a:lnTo>
                <a:lnTo>
                  <a:pt x="570865" y="38100"/>
                </a:lnTo>
                <a:close/>
              </a:path>
            </a:pathLst>
          </a:custGeom>
          <a:solidFill>
            <a:srgbClr val="000000"/>
          </a:solidFill>
        </p:spPr>
        <p:txBody>
          <a:bodyPr wrap="square" lIns="0" tIns="0" rIns="0" bIns="0" rtlCol="0"/>
          <a:lstStyle/>
          <a:p>
            <a:pPr>
              <a:buNone/>
            </a:pPr>
            <a:endParaRPr/>
          </a:p>
        </p:txBody>
      </p:sp>
    </p:spTree>
    <p:extLst>
      <p:ext uri="{BB962C8B-B14F-4D97-AF65-F5344CB8AC3E}">
        <p14:creationId xmlns:p14="http://schemas.microsoft.com/office/powerpoint/2010/main" val="3173444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19481" y="49873"/>
            <a:ext cx="7538338" cy="6164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lang="en-US" altLang="zh-CN" sz="3600" spc="-5" dirty="0">
                <a:latin typeface="微软雅黑" panose="020B0503020204020204" pitchFamily="34" charset="-122"/>
                <a:ea typeface="微软雅黑" panose="020B0503020204020204" pitchFamily="34" charset="-122"/>
              </a:rPr>
              <a:t>Transfer Learning—</a:t>
            </a:r>
            <a:r>
              <a:rPr lang="zh-CN" altLang="en-US" sz="3600" spc="-5" dirty="0">
                <a:latin typeface="微软雅黑" panose="020B0503020204020204" pitchFamily="34" charset="-122"/>
                <a:ea typeface="微软雅黑" panose="020B0503020204020204" pitchFamily="34" charset="-122"/>
              </a:rPr>
              <a:t>迁移学习</a:t>
            </a:r>
            <a:endParaRPr sz="3600" spc="-5" dirty="0">
              <a:latin typeface="微软雅黑" panose="020B0503020204020204" pitchFamily="34" charset="-122"/>
              <a:ea typeface="微软雅黑" panose="020B0503020204020204" pitchFamily="34" charset="-122"/>
            </a:endParaRPr>
          </a:p>
        </p:txBody>
      </p:sp>
      <p:sp>
        <p:nvSpPr>
          <p:cNvPr id="31" name="object 3">
            <a:extLst>
              <a:ext uri="{FF2B5EF4-FFF2-40B4-BE49-F238E27FC236}">
                <a16:creationId xmlns:a16="http://schemas.microsoft.com/office/drawing/2014/main" xmlns="" id="{FC05408B-C15A-4280-8BAE-4C05152693E2}"/>
              </a:ext>
            </a:extLst>
          </p:cNvPr>
          <p:cNvSpPr/>
          <p:nvPr/>
        </p:nvSpPr>
        <p:spPr>
          <a:xfrm>
            <a:off x="1752600" y="3586733"/>
            <a:ext cx="8839200" cy="1618488"/>
          </a:xfrm>
          <a:prstGeom prst="rect">
            <a:avLst/>
          </a:prstGeom>
          <a:blipFill>
            <a:blip r:embed="rId3" cstate="print"/>
            <a:stretch>
              <a:fillRect/>
            </a:stretch>
          </a:blipFill>
          <a:effectLst>
            <a:outerShdw blurRad="50800" dist="38100" dir="2700000" algn="tl" rotWithShape="0">
              <a:prstClr val="black">
                <a:alpha val="40000"/>
              </a:prstClr>
            </a:outerShdw>
          </a:effectLst>
        </p:spPr>
        <p:txBody>
          <a:bodyPr wrap="square" lIns="0" tIns="0" rIns="0" bIns="0" rtlCol="0"/>
          <a:lstStyle/>
          <a:p>
            <a:pPr>
              <a:buNone/>
            </a:pPr>
            <a:endParaRPr/>
          </a:p>
        </p:txBody>
      </p:sp>
      <p:sp>
        <p:nvSpPr>
          <p:cNvPr id="32" name="object 9">
            <a:extLst>
              <a:ext uri="{FF2B5EF4-FFF2-40B4-BE49-F238E27FC236}">
                <a16:creationId xmlns:a16="http://schemas.microsoft.com/office/drawing/2014/main" xmlns="" id="{B9AFC4A1-BEEE-4CE0-870E-ABFD0717D2AD}"/>
              </a:ext>
            </a:extLst>
          </p:cNvPr>
          <p:cNvSpPr txBox="1"/>
          <p:nvPr/>
        </p:nvSpPr>
        <p:spPr>
          <a:xfrm>
            <a:off x="2267306" y="2101132"/>
            <a:ext cx="1064260" cy="756920"/>
          </a:xfrm>
          <a:prstGeom prst="rect">
            <a:avLst/>
          </a:prstGeom>
        </p:spPr>
        <p:txBody>
          <a:bodyPr vert="horz" wrap="square" lIns="0" tIns="12700" rIns="0" bIns="0" rtlCol="0">
            <a:spAutoFit/>
          </a:bodyPr>
          <a:lstStyle/>
          <a:p>
            <a:pPr marL="12065" marR="5080">
              <a:lnSpc>
                <a:spcPct val="100000"/>
              </a:lnSpc>
              <a:spcBef>
                <a:spcPts val="100"/>
              </a:spcBef>
              <a:buNone/>
            </a:pPr>
            <a:r>
              <a:rPr sz="2400" spc="-5" dirty="0">
                <a:latin typeface="Calibri"/>
                <a:cs typeface="Calibri"/>
              </a:rPr>
              <a:t>Labe</a:t>
            </a:r>
            <a:r>
              <a:rPr sz="2400" dirty="0">
                <a:latin typeface="Calibri"/>
                <a:cs typeface="Calibri"/>
              </a:rPr>
              <a:t>lled  </a:t>
            </a:r>
            <a:r>
              <a:rPr sz="2400" spc="-15" dirty="0">
                <a:latin typeface="Calibri"/>
                <a:cs typeface="Calibri"/>
              </a:rPr>
              <a:t>data</a:t>
            </a:r>
            <a:endParaRPr sz="2400" dirty="0">
              <a:latin typeface="Calibri"/>
              <a:cs typeface="Calibri"/>
            </a:endParaRPr>
          </a:p>
        </p:txBody>
      </p:sp>
      <p:sp>
        <p:nvSpPr>
          <p:cNvPr id="33" name="object 15">
            <a:extLst>
              <a:ext uri="{FF2B5EF4-FFF2-40B4-BE49-F238E27FC236}">
                <a16:creationId xmlns:a16="http://schemas.microsoft.com/office/drawing/2014/main" xmlns="" id="{402B3920-541C-4A1F-B096-3E2986169C48}"/>
              </a:ext>
            </a:extLst>
          </p:cNvPr>
          <p:cNvSpPr/>
          <p:nvPr/>
        </p:nvSpPr>
        <p:spPr>
          <a:xfrm>
            <a:off x="2182750" y="3686541"/>
            <a:ext cx="1551431" cy="1161287"/>
          </a:xfrm>
          <a:prstGeom prst="rect">
            <a:avLst/>
          </a:prstGeom>
          <a:blipFill>
            <a:blip r:embed="rId4" cstate="print"/>
            <a:stretch>
              <a:fillRect/>
            </a:stretch>
          </a:blipFill>
        </p:spPr>
        <p:txBody>
          <a:bodyPr wrap="square" lIns="0" tIns="0" rIns="0" bIns="0" rtlCol="0"/>
          <a:lstStyle/>
          <a:p>
            <a:pPr>
              <a:buNone/>
            </a:pPr>
            <a:endParaRPr/>
          </a:p>
        </p:txBody>
      </p:sp>
      <p:sp>
        <p:nvSpPr>
          <p:cNvPr id="34" name="object 16">
            <a:extLst>
              <a:ext uri="{FF2B5EF4-FFF2-40B4-BE49-F238E27FC236}">
                <a16:creationId xmlns:a16="http://schemas.microsoft.com/office/drawing/2014/main" xmlns="" id="{CBB68607-60A8-4541-8E2C-8428D9FC2F73}"/>
              </a:ext>
            </a:extLst>
          </p:cNvPr>
          <p:cNvSpPr/>
          <p:nvPr/>
        </p:nvSpPr>
        <p:spPr>
          <a:xfrm>
            <a:off x="4115835" y="3688414"/>
            <a:ext cx="1581912" cy="1187196"/>
          </a:xfrm>
          <a:prstGeom prst="rect">
            <a:avLst/>
          </a:prstGeom>
          <a:blipFill>
            <a:blip r:embed="rId5" cstate="print"/>
            <a:stretch>
              <a:fillRect/>
            </a:stretch>
          </a:blipFill>
        </p:spPr>
        <p:txBody>
          <a:bodyPr wrap="square" lIns="0" tIns="0" rIns="0" bIns="0" rtlCol="0"/>
          <a:lstStyle/>
          <a:p>
            <a:pPr>
              <a:buNone/>
            </a:pPr>
            <a:endParaRPr/>
          </a:p>
        </p:txBody>
      </p:sp>
      <p:sp>
        <p:nvSpPr>
          <p:cNvPr id="35" name="object 19">
            <a:extLst>
              <a:ext uri="{FF2B5EF4-FFF2-40B4-BE49-F238E27FC236}">
                <a16:creationId xmlns:a16="http://schemas.microsoft.com/office/drawing/2014/main" xmlns="" id="{B2489DD6-5365-4155-9B64-3DF8936C021C}"/>
              </a:ext>
            </a:extLst>
          </p:cNvPr>
          <p:cNvSpPr txBox="1"/>
          <p:nvPr/>
        </p:nvSpPr>
        <p:spPr>
          <a:xfrm>
            <a:off x="2423112" y="4755098"/>
            <a:ext cx="6059805" cy="450123"/>
          </a:xfrm>
          <a:prstGeom prst="rect">
            <a:avLst/>
          </a:prstGeom>
        </p:spPr>
        <p:txBody>
          <a:bodyPr vert="horz" wrap="square" lIns="0" tIns="80010" rIns="0" bIns="0" rtlCol="0">
            <a:spAutoFit/>
          </a:bodyPr>
          <a:lstStyle/>
          <a:p>
            <a:pPr>
              <a:lnSpc>
                <a:spcPct val="100000"/>
              </a:lnSpc>
              <a:spcBef>
                <a:spcPts val="630"/>
              </a:spcBef>
              <a:buNone/>
              <a:tabLst>
                <a:tab pos="3844290" algn="l"/>
              </a:tabLst>
            </a:pPr>
            <a:r>
              <a:rPr lang="en-US" sz="2400" spc="-5" dirty="0">
                <a:latin typeface="Calibri"/>
                <a:cs typeface="Calibri"/>
              </a:rPr>
              <a:t>E</a:t>
            </a:r>
            <a:r>
              <a:rPr sz="2400" spc="-5" dirty="0">
                <a:latin typeface="Calibri"/>
                <a:cs typeface="Calibri"/>
              </a:rPr>
              <a:t>lephant</a:t>
            </a:r>
            <a:r>
              <a:rPr lang="en-US" sz="2400" spc="-5" dirty="0">
                <a:latin typeface="Calibri"/>
                <a:cs typeface="Calibri"/>
              </a:rPr>
              <a:t>  </a:t>
            </a:r>
            <a:r>
              <a:rPr sz="2400" spc="-5" dirty="0">
                <a:latin typeface="Calibri"/>
                <a:cs typeface="Calibri"/>
              </a:rPr>
              <a:t>	</a:t>
            </a:r>
            <a:r>
              <a:rPr lang="zh-CN" altLang="en-US" sz="1800" spc="-5" dirty="0">
                <a:latin typeface="Calibri"/>
                <a:cs typeface="Calibri"/>
              </a:rPr>
              <a:t>千寻</a:t>
            </a:r>
            <a:endParaRPr sz="1800" dirty="0">
              <a:latin typeface="Calibri"/>
              <a:cs typeface="Calibri"/>
            </a:endParaRPr>
          </a:p>
        </p:txBody>
      </p:sp>
      <p:sp>
        <p:nvSpPr>
          <p:cNvPr id="36" name="object 20">
            <a:extLst>
              <a:ext uri="{FF2B5EF4-FFF2-40B4-BE49-F238E27FC236}">
                <a16:creationId xmlns:a16="http://schemas.microsoft.com/office/drawing/2014/main" xmlns="" id="{A1FC3212-C0E5-457C-900F-75F499D046B2}"/>
              </a:ext>
            </a:extLst>
          </p:cNvPr>
          <p:cNvSpPr txBox="1"/>
          <p:nvPr/>
        </p:nvSpPr>
        <p:spPr>
          <a:xfrm>
            <a:off x="2070316" y="903706"/>
            <a:ext cx="5639435" cy="443070"/>
          </a:xfrm>
          <a:prstGeom prst="rect">
            <a:avLst/>
          </a:prstGeom>
        </p:spPr>
        <p:txBody>
          <a:bodyPr vert="horz" wrap="square" lIns="0" tIns="12065" rIns="0" bIns="0" rtlCol="0">
            <a:spAutoFit/>
          </a:bodyPr>
          <a:lstStyle/>
          <a:p>
            <a:pPr marL="12700">
              <a:lnSpc>
                <a:spcPct val="100000"/>
              </a:lnSpc>
              <a:spcBef>
                <a:spcPts val="95"/>
              </a:spcBef>
              <a:buNone/>
            </a:pPr>
            <a:r>
              <a:rPr sz="2800" spc="-20" dirty="0">
                <a:latin typeface="Calibri"/>
                <a:cs typeface="Calibri"/>
              </a:rPr>
              <a:t>For </a:t>
            </a:r>
            <a:r>
              <a:rPr sz="2800" spc="-15" dirty="0">
                <a:latin typeface="Calibri"/>
                <a:cs typeface="Calibri"/>
              </a:rPr>
              <a:t>example, recognizing cats </a:t>
            </a:r>
            <a:r>
              <a:rPr sz="2800" spc="-5" dirty="0">
                <a:latin typeface="Calibri"/>
                <a:cs typeface="Calibri"/>
              </a:rPr>
              <a:t>and</a:t>
            </a:r>
            <a:r>
              <a:rPr sz="2800" spc="65" dirty="0">
                <a:latin typeface="Calibri"/>
                <a:cs typeface="Calibri"/>
              </a:rPr>
              <a:t> </a:t>
            </a:r>
            <a:r>
              <a:rPr sz="2800" spc="-10" dirty="0">
                <a:latin typeface="Calibri"/>
                <a:cs typeface="Calibri"/>
              </a:rPr>
              <a:t>dogs</a:t>
            </a:r>
            <a:endParaRPr sz="2800" dirty="0">
              <a:latin typeface="Calibri"/>
              <a:cs typeface="Calibri"/>
            </a:endParaRPr>
          </a:p>
        </p:txBody>
      </p:sp>
      <p:pic>
        <p:nvPicPr>
          <p:cNvPr id="37" name="图片 36">
            <a:extLst>
              <a:ext uri="{FF2B5EF4-FFF2-40B4-BE49-F238E27FC236}">
                <a16:creationId xmlns:a16="http://schemas.microsoft.com/office/drawing/2014/main" xmlns="" id="{C0AA303F-99D8-4A7B-907F-DE4C76787E63}"/>
              </a:ext>
            </a:extLst>
          </p:cNvPr>
          <p:cNvPicPr>
            <a:picLocks noChangeAspect="1"/>
          </p:cNvPicPr>
          <p:nvPr/>
        </p:nvPicPr>
        <p:blipFill rotWithShape="1">
          <a:blip r:embed="rId6"/>
          <a:srcRect t="3719"/>
          <a:stretch/>
        </p:blipFill>
        <p:spPr>
          <a:xfrm>
            <a:off x="6129547" y="3688414"/>
            <a:ext cx="1819009" cy="1187196"/>
          </a:xfrm>
          <a:prstGeom prst="rect">
            <a:avLst/>
          </a:prstGeom>
        </p:spPr>
      </p:pic>
      <p:pic>
        <p:nvPicPr>
          <p:cNvPr id="38" name="图片 37">
            <a:extLst>
              <a:ext uri="{FF2B5EF4-FFF2-40B4-BE49-F238E27FC236}">
                <a16:creationId xmlns:a16="http://schemas.microsoft.com/office/drawing/2014/main" xmlns="" id="{11EB6956-AEB1-46DA-875B-024DA6E0BB68}"/>
              </a:ext>
            </a:extLst>
          </p:cNvPr>
          <p:cNvPicPr>
            <a:picLocks noChangeAspect="1"/>
          </p:cNvPicPr>
          <p:nvPr/>
        </p:nvPicPr>
        <p:blipFill>
          <a:blip r:embed="rId7"/>
          <a:stretch>
            <a:fillRect/>
          </a:stretch>
        </p:blipFill>
        <p:spPr>
          <a:xfrm>
            <a:off x="8380356" y="3712762"/>
            <a:ext cx="1779644" cy="1167646"/>
          </a:xfrm>
          <a:prstGeom prst="rect">
            <a:avLst/>
          </a:prstGeom>
        </p:spPr>
      </p:pic>
      <p:sp>
        <p:nvSpPr>
          <p:cNvPr id="39" name="object 4">
            <a:extLst>
              <a:ext uri="{FF2B5EF4-FFF2-40B4-BE49-F238E27FC236}">
                <a16:creationId xmlns:a16="http://schemas.microsoft.com/office/drawing/2014/main" xmlns="" id="{7560A412-B4A4-4985-AC0F-536B76DDA5FF}"/>
              </a:ext>
            </a:extLst>
          </p:cNvPr>
          <p:cNvSpPr/>
          <p:nvPr/>
        </p:nvSpPr>
        <p:spPr>
          <a:xfrm>
            <a:off x="6939915" y="1600200"/>
            <a:ext cx="2051304" cy="1728164"/>
          </a:xfrm>
          <a:prstGeom prst="rect">
            <a:avLst/>
          </a:prstGeom>
          <a:blipFill>
            <a:blip r:embed="rId8" cstate="print"/>
            <a:stretch>
              <a:fillRect/>
            </a:stretch>
          </a:blipFill>
        </p:spPr>
        <p:txBody>
          <a:bodyPr wrap="square" lIns="0" tIns="0" rIns="0" bIns="0" rtlCol="0"/>
          <a:lstStyle>
            <a:defPPr>
              <a:defRPr lang="en-US"/>
            </a:defPPr>
            <a:lvl1pPr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1pPr>
            <a:lvl2pPr marL="4572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2pPr>
            <a:lvl3pPr marL="9144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3pPr>
            <a:lvl4pPr marL="13716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4pPr>
            <a:lvl5pPr marL="18288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buNone/>
            </a:pPr>
            <a:endParaRPr/>
          </a:p>
        </p:txBody>
      </p:sp>
      <p:sp>
        <p:nvSpPr>
          <p:cNvPr id="40" name="object 5">
            <a:extLst>
              <a:ext uri="{FF2B5EF4-FFF2-40B4-BE49-F238E27FC236}">
                <a16:creationId xmlns:a16="http://schemas.microsoft.com/office/drawing/2014/main" xmlns="" id="{5E9ED7A6-3E3E-4211-BBA9-769AAF2C1034}"/>
              </a:ext>
            </a:extLst>
          </p:cNvPr>
          <p:cNvSpPr/>
          <p:nvPr/>
        </p:nvSpPr>
        <p:spPr>
          <a:xfrm>
            <a:off x="4580763" y="1600200"/>
            <a:ext cx="1380744" cy="1802032"/>
          </a:xfrm>
          <a:prstGeom prst="rect">
            <a:avLst/>
          </a:prstGeom>
          <a:blipFill>
            <a:blip r:embed="rId9" cstate="print"/>
            <a:stretch>
              <a:fillRect/>
            </a:stretch>
          </a:blipFill>
        </p:spPr>
        <p:txBody>
          <a:bodyPr wrap="square" lIns="0" tIns="0" rIns="0" bIns="0" rtlCol="0"/>
          <a:lstStyle>
            <a:defPPr>
              <a:defRPr lang="en-US"/>
            </a:defPPr>
            <a:lvl1pPr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1pPr>
            <a:lvl2pPr marL="4572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2pPr>
            <a:lvl3pPr marL="9144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3pPr>
            <a:lvl4pPr marL="13716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4pPr>
            <a:lvl5pPr marL="18288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buNone/>
            </a:pPr>
            <a:endParaRPr/>
          </a:p>
        </p:txBody>
      </p:sp>
      <p:sp>
        <p:nvSpPr>
          <p:cNvPr id="41" name="object 7">
            <a:extLst>
              <a:ext uri="{FF2B5EF4-FFF2-40B4-BE49-F238E27FC236}">
                <a16:creationId xmlns:a16="http://schemas.microsoft.com/office/drawing/2014/main" xmlns="" id="{20078F46-AD53-4AEC-A044-29BFD992DE53}"/>
              </a:ext>
            </a:extLst>
          </p:cNvPr>
          <p:cNvSpPr/>
          <p:nvPr/>
        </p:nvSpPr>
        <p:spPr>
          <a:xfrm>
            <a:off x="4783937" y="1726691"/>
            <a:ext cx="883920" cy="1150619"/>
          </a:xfrm>
          <a:prstGeom prst="rect">
            <a:avLst/>
          </a:prstGeom>
          <a:blipFill>
            <a:blip r:embed="rId10" cstate="print"/>
            <a:stretch>
              <a:fillRect/>
            </a:stretch>
          </a:blipFill>
        </p:spPr>
        <p:txBody>
          <a:bodyPr wrap="square" lIns="0" tIns="0" rIns="0" bIns="0" rtlCol="0"/>
          <a:lstStyle>
            <a:defPPr>
              <a:defRPr lang="en-US"/>
            </a:defPPr>
            <a:lvl1pPr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1pPr>
            <a:lvl2pPr marL="4572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2pPr>
            <a:lvl3pPr marL="9144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3pPr>
            <a:lvl4pPr marL="13716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4pPr>
            <a:lvl5pPr marL="18288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buNone/>
            </a:pPr>
            <a:endParaRPr/>
          </a:p>
        </p:txBody>
      </p:sp>
      <p:sp>
        <p:nvSpPr>
          <p:cNvPr id="42" name="object 9">
            <a:extLst>
              <a:ext uri="{FF2B5EF4-FFF2-40B4-BE49-F238E27FC236}">
                <a16:creationId xmlns:a16="http://schemas.microsoft.com/office/drawing/2014/main" xmlns="" id="{24BC3893-6C3B-49A2-8A64-492191BFE009}"/>
              </a:ext>
            </a:extLst>
          </p:cNvPr>
          <p:cNvSpPr/>
          <p:nvPr/>
        </p:nvSpPr>
        <p:spPr>
          <a:xfrm>
            <a:off x="7138517" y="1766316"/>
            <a:ext cx="1607819" cy="1071372"/>
          </a:xfrm>
          <a:prstGeom prst="rect">
            <a:avLst/>
          </a:prstGeom>
          <a:blipFill>
            <a:blip r:embed="rId11" cstate="print"/>
            <a:stretch>
              <a:fillRect/>
            </a:stretch>
          </a:blipFill>
        </p:spPr>
        <p:txBody>
          <a:bodyPr wrap="square" lIns="0" tIns="0" rIns="0" bIns="0" rtlCol="0"/>
          <a:lstStyle>
            <a:defPPr>
              <a:defRPr lang="en-US"/>
            </a:defPPr>
            <a:lvl1pPr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1pPr>
            <a:lvl2pPr marL="4572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2pPr>
            <a:lvl3pPr marL="9144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3pPr>
            <a:lvl4pPr marL="13716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4pPr>
            <a:lvl5pPr marL="18288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buNone/>
            </a:pPr>
            <a:endParaRPr/>
          </a:p>
        </p:txBody>
      </p:sp>
      <p:sp>
        <p:nvSpPr>
          <p:cNvPr id="43" name="object 14">
            <a:extLst>
              <a:ext uri="{FF2B5EF4-FFF2-40B4-BE49-F238E27FC236}">
                <a16:creationId xmlns:a16="http://schemas.microsoft.com/office/drawing/2014/main" xmlns="" id="{DB51E651-CAD9-4780-9D35-36A2CD8D54BA}"/>
              </a:ext>
            </a:extLst>
          </p:cNvPr>
          <p:cNvSpPr txBox="1"/>
          <p:nvPr/>
        </p:nvSpPr>
        <p:spPr>
          <a:xfrm>
            <a:off x="4580763" y="1600200"/>
            <a:ext cx="1381125" cy="1802032"/>
          </a:xfrm>
          <a:prstGeom prst="rect">
            <a:avLst/>
          </a:prstGeom>
          <a:ln w="6096">
            <a:solidFill>
              <a:srgbClr val="5B9BD4"/>
            </a:solidFill>
          </a:ln>
        </p:spPr>
        <p:txBody>
          <a:bodyPr vert="horz" wrap="square" lIns="0" tIns="0" rIns="0" bIns="0" rtlCol="0">
            <a:spAutoFit/>
          </a:bodyPr>
          <a:lstStyle>
            <a:defPPr>
              <a:defRPr lang="en-US"/>
            </a:defPPr>
            <a:lvl1pPr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1pPr>
            <a:lvl2pPr marL="4572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2pPr>
            <a:lvl3pPr marL="9144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3pPr>
            <a:lvl4pPr marL="13716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4pPr>
            <a:lvl5pPr marL="18288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nSpc>
                <a:spcPct val="100000"/>
              </a:lnSpc>
              <a:buNone/>
            </a:pPr>
            <a:endParaRPr sz="2400">
              <a:latin typeface="Times New Roman"/>
              <a:cs typeface="Times New Roman"/>
            </a:endParaRPr>
          </a:p>
          <a:p>
            <a:pPr>
              <a:lnSpc>
                <a:spcPct val="100000"/>
              </a:lnSpc>
              <a:buNone/>
            </a:pPr>
            <a:endParaRPr sz="2400">
              <a:latin typeface="Times New Roman"/>
              <a:cs typeface="Times New Roman"/>
            </a:endParaRPr>
          </a:p>
          <a:p>
            <a:pPr>
              <a:lnSpc>
                <a:spcPct val="100000"/>
              </a:lnSpc>
              <a:spcBef>
                <a:spcPts val="40"/>
              </a:spcBef>
              <a:buNone/>
            </a:pPr>
            <a:endParaRPr sz="3550">
              <a:latin typeface="Times New Roman"/>
              <a:cs typeface="Times New Roman"/>
            </a:endParaRPr>
          </a:p>
          <a:p>
            <a:pPr algn="ctr">
              <a:lnSpc>
                <a:spcPct val="100000"/>
              </a:lnSpc>
              <a:buNone/>
            </a:pPr>
            <a:r>
              <a:rPr sz="2400" spc="-15" dirty="0">
                <a:latin typeface="Calibri"/>
                <a:cs typeface="Calibri"/>
              </a:rPr>
              <a:t>cat</a:t>
            </a:r>
            <a:endParaRPr sz="2400">
              <a:latin typeface="Calibri"/>
              <a:cs typeface="Calibri"/>
            </a:endParaRPr>
          </a:p>
        </p:txBody>
      </p:sp>
      <p:sp>
        <p:nvSpPr>
          <p:cNvPr id="44" name="object 15">
            <a:extLst>
              <a:ext uri="{FF2B5EF4-FFF2-40B4-BE49-F238E27FC236}">
                <a16:creationId xmlns:a16="http://schemas.microsoft.com/office/drawing/2014/main" xmlns="" id="{6DA15EBE-C0F4-4358-BDC7-005590861FA0}"/>
              </a:ext>
            </a:extLst>
          </p:cNvPr>
          <p:cNvSpPr txBox="1"/>
          <p:nvPr/>
        </p:nvSpPr>
        <p:spPr>
          <a:xfrm>
            <a:off x="6939915" y="1600200"/>
            <a:ext cx="2051685" cy="1728165"/>
          </a:xfrm>
          <a:prstGeom prst="rect">
            <a:avLst/>
          </a:prstGeom>
          <a:ln w="6096">
            <a:solidFill>
              <a:srgbClr val="EC7C30"/>
            </a:solidFill>
          </a:ln>
        </p:spPr>
        <p:txBody>
          <a:bodyPr vert="horz" wrap="square" lIns="0" tIns="0" rIns="0" bIns="0" rtlCol="0">
            <a:spAutoFit/>
          </a:bodyPr>
          <a:lstStyle>
            <a:defPPr>
              <a:defRPr lang="en-US"/>
            </a:defPPr>
            <a:lvl1pPr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1pPr>
            <a:lvl2pPr marL="4572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2pPr>
            <a:lvl3pPr marL="9144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3pPr>
            <a:lvl4pPr marL="13716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4pPr>
            <a:lvl5pPr marL="18288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lnSpc>
                <a:spcPct val="100000"/>
              </a:lnSpc>
              <a:buNone/>
            </a:pPr>
            <a:endParaRPr sz="2400">
              <a:latin typeface="Times New Roman"/>
              <a:cs typeface="Times New Roman"/>
            </a:endParaRPr>
          </a:p>
          <a:p>
            <a:pPr>
              <a:lnSpc>
                <a:spcPct val="100000"/>
              </a:lnSpc>
              <a:buNone/>
            </a:pPr>
            <a:endParaRPr sz="2400">
              <a:latin typeface="Times New Roman"/>
              <a:cs typeface="Times New Roman"/>
            </a:endParaRPr>
          </a:p>
          <a:p>
            <a:pPr>
              <a:lnSpc>
                <a:spcPct val="100000"/>
              </a:lnSpc>
              <a:spcBef>
                <a:spcPts val="35"/>
              </a:spcBef>
              <a:buNone/>
            </a:pPr>
            <a:endParaRPr sz="3550">
              <a:latin typeface="Times New Roman"/>
              <a:cs typeface="Times New Roman"/>
            </a:endParaRPr>
          </a:p>
          <a:p>
            <a:pPr marL="127635" algn="ctr">
              <a:lnSpc>
                <a:spcPct val="100000"/>
              </a:lnSpc>
              <a:spcBef>
                <a:spcPts val="5"/>
              </a:spcBef>
              <a:buNone/>
            </a:pPr>
            <a:r>
              <a:rPr sz="2400" spc="-5" dirty="0">
                <a:latin typeface="Calibri"/>
                <a:cs typeface="Calibri"/>
              </a:rPr>
              <a:t>dog</a:t>
            </a:r>
            <a:endParaRPr sz="2400">
              <a:latin typeface="Calibri"/>
              <a:cs typeface="Calibri"/>
            </a:endParaRPr>
          </a:p>
        </p:txBody>
      </p:sp>
      <p:grpSp>
        <p:nvGrpSpPr>
          <p:cNvPr id="45" name="组合 44">
            <a:extLst>
              <a:ext uri="{FF2B5EF4-FFF2-40B4-BE49-F238E27FC236}">
                <a16:creationId xmlns:a16="http://schemas.microsoft.com/office/drawing/2014/main" xmlns="" id="{00F7E8D8-DC30-415A-97DA-0DE0F51D5E43}"/>
              </a:ext>
            </a:extLst>
          </p:cNvPr>
          <p:cNvGrpSpPr/>
          <p:nvPr/>
        </p:nvGrpSpPr>
        <p:grpSpPr>
          <a:xfrm>
            <a:off x="2912263" y="5386072"/>
            <a:ext cx="6400800" cy="862328"/>
            <a:chOff x="1447800" y="5205603"/>
            <a:chExt cx="6400800" cy="862328"/>
          </a:xfrm>
        </p:grpSpPr>
        <p:sp>
          <p:nvSpPr>
            <p:cNvPr id="46" name="object 14">
              <a:extLst>
                <a:ext uri="{FF2B5EF4-FFF2-40B4-BE49-F238E27FC236}">
                  <a16:creationId xmlns:a16="http://schemas.microsoft.com/office/drawing/2014/main" xmlns="" id="{3A03283C-7C14-4027-A79A-A6B7206A191F}"/>
                </a:ext>
              </a:extLst>
            </p:cNvPr>
            <p:cNvSpPr/>
            <p:nvPr/>
          </p:nvSpPr>
          <p:spPr>
            <a:xfrm>
              <a:off x="1447800" y="5205603"/>
              <a:ext cx="6400800" cy="832104"/>
            </a:xfrm>
            <a:prstGeom prst="rect">
              <a:avLst/>
            </a:prstGeom>
            <a:blipFill>
              <a:blip r:embed="rId12" cstate="print"/>
              <a:stretch>
                <a:fillRect/>
              </a:stretch>
            </a:blipFill>
            <a:effectLst>
              <a:outerShdw blurRad="50800" dist="38100" dir="2700000" algn="tl" rotWithShape="0">
                <a:prstClr val="black">
                  <a:alpha val="40000"/>
                </a:prstClr>
              </a:outerShdw>
            </a:effectLst>
          </p:spPr>
          <p:txBody>
            <a:bodyPr wrap="square" lIns="0" tIns="0" rIns="0" bIns="0" rtlCol="0"/>
            <a:lstStyle/>
            <a:p>
              <a:pPr>
                <a:buNone/>
              </a:pPr>
              <a:endParaRPr/>
            </a:p>
          </p:txBody>
        </p:sp>
        <p:sp>
          <p:nvSpPr>
            <p:cNvPr id="47" name="文本框 46">
              <a:extLst>
                <a:ext uri="{FF2B5EF4-FFF2-40B4-BE49-F238E27FC236}">
                  <a16:creationId xmlns:a16="http://schemas.microsoft.com/office/drawing/2014/main" xmlns="" id="{46CB5C1F-BBAE-4E41-B232-0373584A91BD}"/>
                </a:ext>
              </a:extLst>
            </p:cNvPr>
            <p:cNvSpPr txBox="1"/>
            <p:nvPr/>
          </p:nvSpPr>
          <p:spPr>
            <a:xfrm>
              <a:off x="1597533" y="5236934"/>
              <a:ext cx="6174867" cy="830997"/>
            </a:xfrm>
            <a:prstGeom prst="rect">
              <a:avLst/>
            </a:prstGeom>
            <a:noFill/>
          </p:spPr>
          <p:txBody>
            <a:bodyPr wrap="square" rtlCol="0">
              <a:spAutoFit/>
            </a:bodyPr>
            <a:lstStyle/>
            <a:p>
              <a:pPr>
                <a:buNone/>
              </a:pPr>
              <a:r>
                <a:rPr lang="en-US" altLang="zh-CN" sz="2400" spc="-15" dirty="0">
                  <a:solidFill>
                    <a:srgbClr val="FFFFFF"/>
                  </a:solidFill>
                  <a:latin typeface="Calibri"/>
                  <a:cs typeface="Calibri"/>
                </a:rPr>
                <a:t>Data </a:t>
              </a:r>
              <a:r>
                <a:rPr lang="en-US" altLang="zh-CN" sz="2400" spc="-5" dirty="0">
                  <a:solidFill>
                    <a:srgbClr val="FFFFFF"/>
                  </a:solidFill>
                  <a:latin typeface="Calibri"/>
                  <a:cs typeface="Calibri"/>
                </a:rPr>
                <a:t>not </a:t>
              </a:r>
              <a:r>
                <a:rPr lang="en-US" altLang="zh-CN" sz="2400" spc="-15" dirty="0">
                  <a:solidFill>
                    <a:srgbClr val="FFFFFF"/>
                  </a:solidFill>
                  <a:latin typeface="Calibri"/>
                  <a:cs typeface="Calibri"/>
                </a:rPr>
                <a:t>related to </a:t>
              </a:r>
              <a:r>
                <a:rPr lang="en-US" altLang="zh-CN" sz="2400" dirty="0">
                  <a:solidFill>
                    <a:srgbClr val="FFFFFF"/>
                  </a:solidFill>
                  <a:latin typeface="Calibri"/>
                  <a:cs typeface="Calibri"/>
                </a:rPr>
                <a:t>the </a:t>
              </a:r>
              <a:r>
                <a:rPr lang="en-US" altLang="zh-CN" sz="2400" spc="-10" dirty="0">
                  <a:solidFill>
                    <a:srgbClr val="FFFFFF"/>
                  </a:solidFill>
                  <a:latin typeface="Calibri"/>
                  <a:cs typeface="Calibri"/>
                </a:rPr>
                <a:t>task considered  </a:t>
              </a:r>
              <a:r>
                <a:rPr lang="en-US" altLang="zh-CN" sz="2400" spc="-5" dirty="0">
                  <a:solidFill>
                    <a:srgbClr val="FFFFFF"/>
                  </a:solidFill>
                  <a:latin typeface="Calibri"/>
                  <a:cs typeface="Calibri"/>
                </a:rPr>
                <a:t>(can be </a:t>
              </a:r>
              <a:r>
                <a:rPr lang="en-US" altLang="zh-CN" sz="2400" dirty="0">
                  <a:solidFill>
                    <a:srgbClr val="FFFFFF"/>
                  </a:solidFill>
                  <a:latin typeface="Calibri"/>
                  <a:cs typeface="Calibri"/>
                </a:rPr>
                <a:t>either labeled </a:t>
              </a:r>
              <a:r>
                <a:rPr lang="en-US" altLang="zh-CN" sz="2400" spc="-5" dirty="0">
                  <a:solidFill>
                    <a:srgbClr val="FFFFFF"/>
                  </a:solidFill>
                  <a:latin typeface="Calibri"/>
                  <a:cs typeface="Calibri"/>
                </a:rPr>
                <a:t>or</a:t>
              </a:r>
              <a:r>
                <a:rPr lang="en-US" altLang="zh-CN" sz="2400" spc="-60" dirty="0">
                  <a:solidFill>
                    <a:srgbClr val="FFFFFF"/>
                  </a:solidFill>
                  <a:latin typeface="Calibri"/>
                  <a:cs typeface="Calibri"/>
                </a:rPr>
                <a:t> </a:t>
              </a:r>
              <a:r>
                <a:rPr lang="en-US" altLang="zh-CN" sz="2400" spc="-5" dirty="0">
                  <a:solidFill>
                    <a:srgbClr val="FFFFFF"/>
                  </a:solidFill>
                  <a:latin typeface="Calibri"/>
                  <a:cs typeface="Calibri"/>
                </a:rPr>
                <a:t>unlabeled)</a:t>
              </a:r>
              <a:endParaRPr lang="en-US" altLang="zh-CN" sz="2400" dirty="0">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3" grpId="0" animBg="1"/>
      <p:bldP spid="34" grpId="0" animBg="1"/>
      <p:bldP spid="35"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xmlns="" id="{FF4E4681-43BB-41ED-99E7-B0E30E7C4E5A}"/>
              </a:ext>
            </a:extLst>
          </p:cNvPr>
          <p:cNvSpPr>
            <a:spLocks noGrp="1"/>
          </p:cNvSpPr>
          <p:nvPr>
            <p:ph type="title"/>
          </p:nvPr>
        </p:nvSpPr>
        <p:spPr>
          <a:xfrm>
            <a:off x="838200" y="-291545"/>
            <a:ext cx="10515600" cy="1325563"/>
          </a:xfrm>
        </p:spPr>
        <p:txBody>
          <a:bodyPr/>
          <a:lstStyle/>
          <a:p>
            <a:r>
              <a:rPr lang="zh-CN" altLang="en-US" sz="3600" dirty="0">
                <a:latin typeface="微软雅黑" panose="020B0503020204020204" pitchFamily="34" charset="-122"/>
                <a:ea typeface="微软雅黑" panose="020B0503020204020204" pitchFamily="34" charset="-122"/>
              </a:rPr>
              <a:t>主要内容</a:t>
            </a:r>
          </a:p>
        </p:txBody>
      </p:sp>
      <p:sp>
        <p:nvSpPr>
          <p:cNvPr id="24" name="object 2">
            <a:extLst>
              <a:ext uri="{FF2B5EF4-FFF2-40B4-BE49-F238E27FC236}">
                <a16:creationId xmlns:a16="http://schemas.microsoft.com/office/drawing/2014/main" xmlns="" id="{13F4636A-616E-4769-8A7D-4D3F6EB76410}"/>
              </a:ext>
            </a:extLst>
          </p:cNvPr>
          <p:cNvSpPr/>
          <p:nvPr/>
        </p:nvSpPr>
        <p:spPr>
          <a:xfrm>
            <a:off x="2080261" y="1066800"/>
            <a:ext cx="7848599" cy="5198364"/>
          </a:xfrm>
          <a:prstGeom prst="rect">
            <a:avLst/>
          </a:prstGeom>
          <a:solidFill>
            <a:srgbClr val="AFCAE8"/>
          </a:solidFill>
        </p:spPr>
        <p:txBody>
          <a:bodyPr wrap="square" lIns="0" tIns="0" rIns="0" bIns="0" rtlCol="0"/>
          <a:lstStyle/>
          <a:p>
            <a:endParaRPr dirty="0"/>
          </a:p>
        </p:txBody>
      </p:sp>
      <p:sp>
        <p:nvSpPr>
          <p:cNvPr id="25" name="object 2">
            <a:extLst>
              <a:ext uri="{FF2B5EF4-FFF2-40B4-BE49-F238E27FC236}">
                <a16:creationId xmlns:a16="http://schemas.microsoft.com/office/drawing/2014/main" xmlns="" id="{48606C63-17C7-403B-9B46-946C72AC15C5}"/>
              </a:ext>
            </a:extLst>
          </p:cNvPr>
          <p:cNvSpPr/>
          <p:nvPr/>
        </p:nvSpPr>
        <p:spPr>
          <a:xfrm>
            <a:off x="2380591" y="2237231"/>
            <a:ext cx="5059680" cy="3467131"/>
          </a:xfrm>
          <a:prstGeom prst="rect">
            <a:avLst/>
          </a:prstGeom>
          <a:blipFill>
            <a:blip r:embed="rId3" cstate="print"/>
            <a:stretch>
              <a:fillRect/>
            </a:stretch>
          </a:blipFill>
          <a:ln>
            <a:noFill/>
          </a:ln>
        </p:spPr>
        <p:txBody>
          <a:bodyPr wrap="square" lIns="0" tIns="0" rIns="0" bIns="0" rtlCol="0"/>
          <a:lstStyle/>
          <a:p>
            <a:endParaRPr/>
          </a:p>
        </p:txBody>
      </p:sp>
      <p:sp>
        <p:nvSpPr>
          <p:cNvPr id="26" name="object 4">
            <a:extLst>
              <a:ext uri="{FF2B5EF4-FFF2-40B4-BE49-F238E27FC236}">
                <a16:creationId xmlns:a16="http://schemas.microsoft.com/office/drawing/2014/main" xmlns="" id="{EB89402C-3B13-4710-B03B-1587697BEE7D}"/>
              </a:ext>
            </a:extLst>
          </p:cNvPr>
          <p:cNvSpPr/>
          <p:nvPr/>
        </p:nvSpPr>
        <p:spPr>
          <a:xfrm>
            <a:off x="2380591" y="1447800"/>
            <a:ext cx="2670048" cy="461772"/>
          </a:xfrm>
          <a:prstGeom prst="rect">
            <a:avLst/>
          </a:prstGeom>
          <a:blipFill>
            <a:blip r:embed="rId4" cstate="print"/>
            <a:stretch>
              <a:fillRect/>
            </a:stretch>
          </a:blipFill>
          <a:ln>
            <a:noFill/>
          </a:ln>
        </p:spPr>
        <p:txBody>
          <a:bodyPr wrap="square" lIns="0" tIns="0" rIns="0" bIns="0" rtlCol="0"/>
          <a:lstStyle/>
          <a:p>
            <a:endParaRPr/>
          </a:p>
        </p:txBody>
      </p:sp>
      <p:sp>
        <p:nvSpPr>
          <p:cNvPr id="27" name="object 5">
            <a:extLst>
              <a:ext uri="{FF2B5EF4-FFF2-40B4-BE49-F238E27FC236}">
                <a16:creationId xmlns:a16="http://schemas.microsoft.com/office/drawing/2014/main" xmlns="" id="{3E4431DD-3EBE-4762-99CE-86D1853D35B7}"/>
              </a:ext>
            </a:extLst>
          </p:cNvPr>
          <p:cNvSpPr txBox="1"/>
          <p:nvPr/>
        </p:nvSpPr>
        <p:spPr>
          <a:xfrm>
            <a:off x="2380591" y="1447800"/>
            <a:ext cx="2670175" cy="395620"/>
          </a:xfrm>
          <a:prstGeom prst="rect">
            <a:avLst/>
          </a:prstGeom>
          <a:ln w="6096">
            <a:noFill/>
          </a:ln>
        </p:spPr>
        <p:txBody>
          <a:bodyPr vert="horz" wrap="square" lIns="0" tIns="26034" rIns="0" bIns="0" rtlCol="0">
            <a:spAutoFit/>
          </a:bodyPr>
          <a:lstStyle/>
          <a:p>
            <a:pPr marL="665480">
              <a:lnSpc>
                <a:spcPct val="100000"/>
              </a:lnSpc>
              <a:spcBef>
                <a:spcPts val="204"/>
              </a:spcBef>
              <a:buNone/>
            </a:pPr>
            <a:r>
              <a:rPr sz="2400" spc="-10" dirty="0">
                <a:latin typeface="Calibri"/>
                <a:cs typeface="Calibri"/>
              </a:rPr>
              <a:t>Regression</a:t>
            </a:r>
            <a:endParaRPr sz="2400" dirty="0">
              <a:latin typeface="Calibri"/>
              <a:cs typeface="Calibri"/>
            </a:endParaRPr>
          </a:p>
        </p:txBody>
      </p:sp>
      <p:sp>
        <p:nvSpPr>
          <p:cNvPr id="28" name="object 6">
            <a:extLst>
              <a:ext uri="{FF2B5EF4-FFF2-40B4-BE49-F238E27FC236}">
                <a16:creationId xmlns:a16="http://schemas.microsoft.com/office/drawing/2014/main" xmlns="" id="{DB1A72C9-A5E9-430C-971E-5C5A9B4626CC}"/>
              </a:ext>
            </a:extLst>
          </p:cNvPr>
          <p:cNvSpPr txBox="1"/>
          <p:nvPr/>
        </p:nvSpPr>
        <p:spPr>
          <a:xfrm>
            <a:off x="4150717" y="5256644"/>
            <a:ext cx="1637664" cy="382156"/>
          </a:xfrm>
          <a:prstGeom prst="rect">
            <a:avLst/>
          </a:prstGeom>
          <a:ln>
            <a:noFill/>
          </a:ln>
        </p:spPr>
        <p:txBody>
          <a:bodyPr vert="horz" wrap="square" lIns="0" tIns="12700" rIns="0" bIns="0" rtlCol="0">
            <a:spAutoFit/>
          </a:bodyPr>
          <a:lstStyle/>
          <a:p>
            <a:pPr marL="12700">
              <a:lnSpc>
                <a:spcPct val="100000"/>
              </a:lnSpc>
              <a:spcBef>
                <a:spcPts val="100"/>
              </a:spcBef>
              <a:buNone/>
            </a:pPr>
            <a:r>
              <a:rPr sz="2400" spc="-10" dirty="0">
                <a:latin typeface="Calibri"/>
                <a:cs typeface="Calibri"/>
              </a:rPr>
              <a:t>Classification</a:t>
            </a:r>
            <a:endParaRPr sz="2400" dirty="0">
              <a:latin typeface="Calibri"/>
              <a:cs typeface="Calibri"/>
            </a:endParaRPr>
          </a:p>
        </p:txBody>
      </p:sp>
      <p:sp>
        <p:nvSpPr>
          <p:cNvPr id="29" name="object 7">
            <a:extLst>
              <a:ext uri="{FF2B5EF4-FFF2-40B4-BE49-F238E27FC236}">
                <a16:creationId xmlns:a16="http://schemas.microsoft.com/office/drawing/2014/main" xmlns="" id="{0668C785-095E-4CB7-8665-665B52E4333B}"/>
              </a:ext>
            </a:extLst>
          </p:cNvPr>
          <p:cNvSpPr/>
          <p:nvPr/>
        </p:nvSpPr>
        <p:spPr>
          <a:xfrm>
            <a:off x="3637891" y="1916429"/>
            <a:ext cx="114300" cy="608965"/>
          </a:xfrm>
          <a:custGeom>
            <a:avLst/>
            <a:gdLst/>
            <a:ahLst/>
            <a:cxnLst/>
            <a:rect l="l" t="t" r="r" b="b"/>
            <a:pathLst>
              <a:path w="114300" h="608964">
                <a:moveTo>
                  <a:pt x="38100" y="494665"/>
                </a:moveTo>
                <a:lnTo>
                  <a:pt x="0" y="494665"/>
                </a:lnTo>
                <a:lnTo>
                  <a:pt x="57150" y="608965"/>
                </a:lnTo>
                <a:lnTo>
                  <a:pt x="104775" y="513715"/>
                </a:lnTo>
                <a:lnTo>
                  <a:pt x="38100" y="513715"/>
                </a:lnTo>
                <a:lnTo>
                  <a:pt x="38100" y="494665"/>
                </a:lnTo>
                <a:close/>
              </a:path>
              <a:path w="114300" h="608964">
                <a:moveTo>
                  <a:pt x="76200" y="0"/>
                </a:moveTo>
                <a:lnTo>
                  <a:pt x="38100" y="0"/>
                </a:lnTo>
                <a:lnTo>
                  <a:pt x="38100" y="513715"/>
                </a:lnTo>
                <a:lnTo>
                  <a:pt x="76200" y="513715"/>
                </a:lnTo>
                <a:lnTo>
                  <a:pt x="76200" y="0"/>
                </a:lnTo>
                <a:close/>
              </a:path>
              <a:path w="114300" h="608964">
                <a:moveTo>
                  <a:pt x="114300" y="494665"/>
                </a:moveTo>
                <a:lnTo>
                  <a:pt x="76200" y="494665"/>
                </a:lnTo>
                <a:lnTo>
                  <a:pt x="76200" y="513715"/>
                </a:lnTo>
                <a:lnTo>
                  <a:pt x="104775" y="513715"/>
                </a:lnTo>
                <a:lnTo>
                  <a:pt x="114300" y="494665"/>
                </a:lnTo>
                <a:close/>
              </a:path>
            </a:pathLst>
          </a:custGeom>
          <a:solidFill>
            <a:srgbClr val="000000"/>
          </a:solidFill>
          <a:ln>
            <a:noFill/>
          </a:ln>
        </p:spPr>
        <p:txBody>
          <a:bodyPr wrap="square" lIns="0" tIns="0" rIns="0" bIns="0" rtlCol="0"/>
          <a:lstStyle/>
          <a:p>
            <a:endParaRPr/>
          </a:p>
        </p:txBody>
      </p:sp>
      <p:sp>
        <p:nvSpPr>
          <p:cNvPr id="30" name="object 8">
            <a:extLst>
              <a:ext uri="{FF2B5EF4-FFF2-40B4-BE49-F238E27FC236}">
                <a16:creationId xmlns:a16="http://schemas.microsoft.com/office/drawing/2014/main" xmlns="" id="{8BEFC407-913D-4C51-B752-EE7125548952}"/>
              </a:ext>
            </a:extLst>
          </p:cNvPr>
          <p:cNvSpPr/>
          <p:nvPr/>
        </p:nvSpPr>
        <p:spPr>
          <a:xfrm>
            <a:off x="2798166" y="2525267"/>
            <a:ext cx="1792224" cy="697991"/>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Linear</a:t>
            </a:r>
            <a:br>
              <a:rPr lang="en-US" altLang="zh-CN" sz="2400" spc="-5" dirty="0">
                <a:solidFill>
                  <a:srgbClr val="FFFFFF"/>
                </a:solidFill>
                <a:latin typeface="Calibri"/>
                <a:cs typeface="Calibri"/>
              </a:rPr>
            </a:br>
            <a:r>
              <a:rPr lang="en-US" altLang="zh-CN" sz="2400" spc="-5" dirty="0">
                <a:solidFill>
                  <a:srgbClr val="FFFFFF"/>
                </a:solidFill>
                <a:latin typeface="Calibri"/>
                <a:cs typeface="Calibri"/>
              </a:rPr>
              <a:t>Model</a:t>
            </a:r>
          </a:p>
        </p:txBody>
      </p:sp>
      <p:sp>
        <p:nvSpPr>
          <p:cNvPr id="31" name="object 10">
            <a:extLst>
              <a:ext uri="{FF2B5EF4-FFF2-40B4-BE49-F238E27FC236}">
                <a16:creationId xmlns:a16="http://schemas.microsoft.com/office/drawing/2014/main" xmlns="" id="{BAC13F8D-740F-42D0-8962-EB7F3777065F}"/>
              </a:ext>
            </a:extLst>
          </p:cNvPr>
          <p:cNvSpPr/>
          <p:nvPr/>
        </p:nvSpPr>
        <p:spPr>
          <a:xfrm>
            <a:off x="2629002" y="3712464"/>
            <a:ext cx="4535805" cy="1461770"/>
          </a:xfrm>
          <a:custGeom>
            <a:avLst/>
            <a:gdLst/>
            <a:ahLst/>
            <a:cxnLst/>
            <a:rect l="l" t="t" r="r" b="b"/>
            <a:pathLst>
              <a:path w="4535805" h="1461770">
                <a:moveTo>
                  <a:pt x="0" y="1461516"/>
                </a:moveTo>
                <a:lnTo>
                  <a:pt x="4535424" y="1461516"/>
                </a:lnTo>
                <a:lnTo>
                  <a:pt x="4535424" y="0"/>
                </a:lnTo>
                <a:lnTo>
                  <a:pt x="0" y="0"/>
                </a:lnTo>
                <a:lnTo>
                  <a:pt x="0" y="1461516"/>
                </a:lnTo>
                <a:close/>
              </a:path>
            </a:pathLst>
          </a:custGeom>
          <a:solidFill>
            <a:srgbClr val="BAE18F"/>
          </a:solidFill>
          <a:ln w="6096">
            <a:solidFill>
              <a:srgbClr val="6FAC46"/>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32" name="object 16">
            <a:extLst>
              <a:ext uri="{FF2B5EF4-FFF2-40B4-BE49-F238E27FC236}">
                <a16:creationId xmlns:a16="http://schemas.microsoft.com/office/drawing/2014/main" xmlns="" id="{B678FF7E-E43E-4FCC-BB0B-649F354CB09B}"/>
              </a:ext>
            </a:extLst>
          </p:cNvPr>
          <p:cNvSpPr/>
          <p:nvPr/>
        </p:nvSpPr>
        <p:spPr>
          <a:xfrm>
            <a:off x="3637891" y="3224021"/>
            <a:ext cx="114300" cy="633095"/>
          </a:xfrm>
          <a:custGeom>
            <a:avLst/>
            <a:gdLst/>
            <a:ahLst/>
            <a:cxnLst/>
            <a:rect l="l" t="t" r="r" b="b"/>
            <a:pathLst>
              <a:path w="114300" h="633095">
                <a:moveTo>
                  <a:pt x="38100" y="518413"/>
                </a:moveTo>
                <a:lnTo>
                  <a:pt x="0" y="518413"/>
                </a:lnTo>
                <a:lnTo>
                  <a:pt x="57150" y="632713"/>
                </a:lnTo>
                <a:lnTo>
                  <a:pt x="104775" y="537463"/>
                </a:lnTo>
                <a:lnTo>
                  <a:pt x="38100" y="537463"/>
                </a:lnTo>
                <a:lnTo>
                  <a:pt x="38100" y="518413"/>
                </a:lnTo>
                <a:close/>
              </a:path>
              <a:path w="114300" h="633095">
                <a:moveTo>
                  <a:pt x="76200" y="0"/>
                </a:moveTo>
                <a:lnTo>
                  <a:pt x="38100" y="0"/>
                </a:lnTo>
                <a:lnTo>
                  <a:pt x="38100" y="537463"/>
                </a:lnTo>
                <a:lnTo>
                  <a:pt x="76200" y="537463"/>
                </a:lnTo>
                <a:lnTo>
                  <a:pt x="76200" y="0"/>
                </a:lnTo>
                <a:close/>
              </a:path>
              <a:path w="114300" h="633095">
                <a:moveTo>
                  <a:pt x="114300" y="518413"/>
                </a:moveTo>
                <a:lnTo>
                  <a:pt x="76200" y="518413"/>
                </a:lnTo>
                <a:lnTo>
                  <a:pt x="76200" y="537463"/>
                </a:lnTo>
                <a:lnTo>
                  <a:pt x="104775" y="537463"/>
                </a:lnTo>
                <a:lnTo>
                  <a:pt x="114300" y="518413"/>
                </a:lnTo>
                <a:close/>
              </a:path>
            </a:pathLst>
          </a:custGeom>
          <a:solidFill>
            <a:srgbClr val="000000"/>
          </a:solidFill>
        </p:spPr>
        <p:txBody>
          <a:bodyPr wrap="square" lIns="0" tIns="0" rIns="0" bIns="0" rtlCol="0"/>
          <a:lstStyle/>
          <a:p>
            <a:endParaRPr/>
          </a:p>
        </p:txBody>
      </p:sp>
      <p:sp>
        <p:nvSpPr>
          <p:cNvPr id="33" name="object 13">
            <a:extLst>
              <a:ext uri="{FF2B5EF4-FFF2-40B4-BE49-F238E27FC236}">
                <a16:creationId xmlns:a16="http://schemas.microsoft.com/office/drawing/2014/main" xmlns="" id="{666727E2-7AD3-4EE9-85C9-A98F0B6579BF}"/>
              </a:ext>
            </a:extLst>
          </p:cNvPr>
          <p:cNvSpPr/>
          <p:nvPr/>
        </p:nvSpPr>
        <p:spPr>
          <a:xfrm>
            <a:off x="2839315" y="3884676"/>
            <a:ext cx="1787652" cy="787907"/>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Deep  Le</a:t>
            </a:r>
            <a:r>
              <a:rPr lang="en-US" altLang="zh-CN" sz="2400" dirty="0">
                <a:solidFill>
                  <a:srgbClr val="FFFFFF"/>
                </a:solidFill>
                <a:latin typeface="Calibri"/>
                <a:cs typeface="Calibri"/>
              </a:rPr>
              <a:t>arning</a:t>
            </a:r>
            <a:endParaRPr lang="en-US" altLang="zh-CN" sz="2400" dirty="0">
              <a:latin typeface="Calibri"/>
              <a:cs typeface="Calibri"/>
            </a:endParaRPr>
          </a:p>
        </p:txBody>
      </p:sp>
      <p:sp>
        <p:nvSpPr>
          <p:cNvPr id="34" name="object 6">
            <a:extLst>
              <a:ext uri="{FF2B5EF4-FFF2-40B4-BE49-F238E27FC236}">
                <a16:creationId xmlns:a16="http://schemas.microsoft.com/office/drawing/2014/main" xmlns="" id="{02E7A434-97CD-4C61-88FE-3BF6A54AC1EB}"/>
              </a:ext>
            </a:extLst>
          </p:cNvPr>
          <p:cNvSpPr txBox="1"/>
          <p:nvPr/>
        </p:nvSpPr>
        <p:spPr>
          <a:xfrm>
            <a:off x="3790291" y="4744212"/>
            <a:ext cx="2438400" cy="382156"/>
          </a:xfrm>
          <a:prstGeom prst="rect">
            <a:avLst/>
          </a:prstGeom>
          <a:ln>
            <a:noFill/>
          </a:ln>
        </p:spPr>
        <p:txBody>
          <a:bodyPr vert="horz" wrap="square" lIns="0" tIns="12700" rIns="0" bIns="0" rtlCol="0">
            <a:spAutoFit/>
          </a:bodyPr>
          <a:lstStyle/>
          <a:p>
            <a:pPr marL="12700">
              <a:lnSpc>
                <a:spcPct val="100000"/>
              </a:lnSpc>
              <a:spcBef>
                <a:spcPts val="100"/>
              </a:spcBef>
              <a:buNone/>
            </a:pPr>
            <a:r>
              <a:rPr lang="en-US" altLang="zh-CN" sz="2400" spc="-5" dirty="0">
                <a:latin typeface="Calibri"/>
                <a:cs typeface="Calibri"/>
              </a:rPr>
              <a:t>Non-linear</a:t>
            </a:r>
            <a:r>
              <a:rPr lang="en-US" altLang="zh-CN" sz="2400" spc="-65" dirty="0">
                <a:latin typeface="Calibri"/>
                <a:cs typeface="Calibri"/>
              </a:rPr>
              <a:t> </a:t>
            </a:r>
            <a:r>
              <a:rPr lang="en-US" altLang="zh-CN" sz="2400" dirty="0">
                <a:latin typeface="Calibri"/>
                <a:cs typeface="Calibri"/>
              </a:rPr>
              <a:t>Model</a:t>
            </a:r>
            <a:endParaRPr sz="2400" dirty="0">
              <a:latin typeface="Calibri"/>
              <a:cs typeface="Calibri"/>
            </a:endParaRPr>
          </a:p>
        </p:txBody>
      </p:sp>
      <p:sp>
        <p:nvSpPr>
          <p:cNvPr id="35" name="object 17">
            <a:extLst>
              <a:ext uri="{FF2B5EF4-FFF2-40B4-BE49-F238E27FC236}">
                <a16:creationId xmlns:a16="http://schemas.microsoft.com/office/drawing/2014/main" xmlns="" id="{079FE71D-FBA5-42DF-A833-6B37A68EAE00}"/>
              </a:ext>
            </a:extLst>
          </p:cNvPr>
          <p:cNvSpPr/>
          <p:nvPr/>
        </p:nvSpPr>
        <p:spPr>
          <a:xfrm>
            <a:off x="4997299" y="3880105"/>
            <a:ext cx="1993392" cy="787907"/>
          </a:xfrm>
          <a:prstGeom prst="rect">
            <a:avLst/>
          </a:prstGeom>
          <a:blipFill>
            <a:blip r:embed="rId6" cstate="print"/>
            <a:stretch>
              <a:fillRect/>
            </a:stretch>
          </a:blipFill>
          <a:effectLst>
            <a:outerShdw blurRad="50800" dist="38100" dir="2700000" algn="tl" rotWithShape="0">
              <a:prstClr val="black">
                <a:alpha val="40000"/>
              </a:prstClr>
            </a:outerShdw>
          </a:effectLst>
        </p:spPr>
        <p:txBody>
          <a:bodyPr wrap="square" lIns="0" tIns="0" rIns="0" bIns="0" rtlCol="0"/>
          <a:lstStyle/>
          <a:p>
            <a:pPr algn="ctr">
              <a:buNone/>
            </a:pPr>
            <a:r>
              <a:rPr lang="en-US" altLang="zh-CN" sz="2400" spc="-10" dirty="0">
                <a:solidFill>
                  <a:srgbClr val="FFFFFF"/>
                </a:solidFill>
                <a:latin typeface="Calibri"/>
                <a:cs typeface="Calibri"/>
              </a:rPr>
              <a:t>SVM,</a:t>
            </a:r>
            <a:r>
              <a:rPr lang="en-US" altLang="zh-CN" sz="2400" spc="-80" dirty="0">
                <a:solidFill>
                  <a:srgbClr val="FFFFFF"/>
                </a:solidFill>
                <a:latin typeface="Calibri"/>
                <a:cs typeface="Calibri"/>
              </a:rPr>
              <a:t> </a:t>
            </a:r>
            <a:r>
              <a:rPr lang="en-US" altLang="zh-CN" sz="2400" spc="-5" dirty="0">
                <a:solidFill>
                  <a:srgbClr val="FFFFFF"/>
                </a:solidFill>
                <a:latin typeface="Calibri"/>
                <a:cs typeface="Calibri"/>
              </a:rPr>
              <a:t>decision  </a:t>
            </a:r>
            <a:r>
              <a:rPr lang="en-US" altLang="zh-CN" sz="2400" spc="-10" dirty="0">
                <a:solidFill>
                  <a:srgbClr val="FFFFFF"/>
                </a:solidFill>
                <a:latin typeface="Calibri"/>
                <a:cs typeface="Calibri"/>
              </a:rPr>
              <a:t>tree, </a:t>
            </a:r>
            <a:r>
              <a:rPr lang="en-US" altLang="zh-CN" sz="2400" spc="-5" dirty="0">
                <a:solidFill>
                  <a:srgbClr val="FFFFFF"/>
                </a:solidFill>
                <a:latin typeface="Calibri"/>
                <a:cs typeface="Calibri"/>
              </a:rPr>
              <a:t>K-NN</a:t>
            </a:r>
            <a:r>
              <a:rPr lang="en-US" altLang="zh-CN" sz="2400" spc="-40" dirty="0">
                <a:solidFill>
                  <a:srgbClr val="FFFFFF"/>
                </a:solidFill>
                <a:latin typeface="Calibri"/>
                <a:cs typeface="Calibri"/>
              </a:rPr>
              <a:t> </a:t>
            </a:r>
            <a:r>
              <a:rPr lang="en-US" altLang="zh-CN" sz="2400" dirty="0">
                <a:solidFill>
                  <a:srgbClr val="FFFFFF"/>
                </a:solidFill>
                <a:latin typeface="Calibri"/>
                <a:cs typeface="Calibri"/>
              </a:rPr>
              <a:t>…</a:t>
            </a:r>
            <a:endParaRPr lang="en-US" altLang="zh-CN" sz="2400" dirty="0">
              <a:latin typeface="Calibri"/>
              <a:cs typeface="Calibri"/>
            </a:endParaRPr>
          </a:p>
          <a:p>
            <a:pPr algn="ctr">
              <a:buNone/>
            </a:pPr>
            <a:endParaRPr dirty="0"/>
          </a:p>
        </p:txBody>
      </p:sp>
      <p:sp>
        <p:nvSpPr>
          <p:cNvPr id="36" name="矩形 35">
            <a:extLst>
              <a:ext uri="{FF2B5EF4-FFF2-40B4-BE49-F238E27FC236}">
                <a16:creationId xmlns:a16="http://schemas.microsoft.com/office/drawing/2014/main" xmlns="" id="{E3B5F259-8E2F-4129-A176-02A805AFBAD6}"/>
              </a:ext>
            </a:extLst>
          </p:cNvPr>
          <p:cNvSpPr/>
          <p:nvPr/>
        </p:nvSpPr>
        <p:spPr bwMode="auto">
          <a:xfrm>
            <a:off x="5314290" y="1044711"/>
            <a:ext cx="4671133" cy="22887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sp>
        <p:nvSpPr>
          <p:cNvPr id="37" name="矩形 36">
            <a:extLst>
              <a:ext uri="{FF2B5EF4-FFF2-40B4-BE49-F238E27FC236}">
                <a16:creationId xmlns:a16="http://schemas.microsoft.com/office/drawing/2014/main" xmlns="" id="{543580DA-DBC8-4F0C-8550-995A447DB862}"/>
              </a:ext>
            </a:extLst>
          </p:cNvPr>
          <p:cNvSpPr/>
          <p:nvPr/>
        </p:nvSpPr>
        <p:spPr>
          <a:xfrm>
            <a:off x="4552291" y="5704363"/>
            <a:ext cx="3108030" cy="523220"/>
          </a:xfrm>
          <a:prstGeom prst="rect">
            <a:avLst/>
          </a:prstGeom>
        </p:spPr>
        <p:txBody>
          <a:bodyPr wrap="none">
            <a:spAutoFit/>
          </a:bodyPr>
          <a:lstStyle/>
          <a:p>
            <a:pPr>
              <a:lnSpc>
                <a:spcPct val="100000"/>
              </a:lnSpc>
              <a:spcBef>
                <a:spcPts val="1410"/>
              </a:spcBef>
              <a:buNone/>
            </a:pPr>
            <a:r>
              <a:rPr lang="en-US" altLang="zh-CN" spc="-5" dirty="0">
                <a:latin typeface="Calibri"/>
                <a:cs typeface="Calibri"/>
              </a:rPr>
              <a:t>Supervised</a:t>
            </a:r>
            <a:r>
              <a:rPr lang="en-US" altLang="zh-CN" spc="-15" dirty="0">
                <a:latin typeface="Calibri"/>
                <a:cs typeface="Calibri"/>
              </a:rPr>
              <a:t> </a:t>
            </a:r>
            <a:r>
              <a:rPr lang="en-US" altLang="zh-CN" spc="-5" dirty="0">
                <a:latin typeface="Calibri"/>
                <a:cs typeface="Calibri"/>
              </a:rPr>
              <a:t>Learning</a:t>
            </a:r>
            <a:endParaRPr lang="en-US" altLang="zh-CN" dirty="0">
              <a:latin typeface="Calibri"/>
              <a:cs typeface="Calibri"/>
            </a:endParaRPr>
          </a:p>
        </p:txBody>
      </p:sp>
      <p:sp>
        <p:nvSpPr>
          <p:cNvPr id="38" name="矩形 37">
            <a:extLst>
              <a:ext uri="{FF2B5EF4-FFF2-40B4-BE49-F238E27FC236}">
                <a16:creationId xmlns:a16="http://schemas.microsoft.com/office/drawing/2014/main" xmlns="" id="{B13ACE01-D5E5-4401-940F-188EAF1B87B6}"/>
              </a:ext>
            </a:extLst>
          </p:cNvPr>
          <p:cNvSpPr/>
          <p:nvPr/>
        </p:nvSpPr>
        <p:spPr bwMode="auto">
          <a:xfrm>
            <a:off x="5520031" y="914400"/>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algn="ctr">
              <a:lnSpc>
                <a:spcPts val="3200"/>
              </a:lnSpc>
              <a:spcBef>
                <a:spcPts val="1165"/>
              </a:spcBef>
              <a:buNone/>
            </a:pPr>
            <a:r>
              <a:rPr lang="en-US" altLang="zh-CN" sz="2400" spc="-15" dirty="0">
                <a:latin typeface="Calibri"/>
                <a:cs typeface="Calibri"/>
              </a:rPr>
              <a:t>Semi-supervised</a:t>
            </a:r>
          </a:p>
          <a:p>
            <a:pPr marL="2540" algn="ctr">
              <a:lnSpc>
                <a:spcPts val="3200"/>
              </a:lnSpc>
              <a:spcBef>
                <a:spcPts val="5"/>
              </a:spcBef>
              <a:buNone/>
            </a:pPr>
            <a:r>
              <a:rPr lang="en-US" altLang="zh-CN" sz="2400" spc="-15" dirty="0">
                <a:latin typeface="Calibri"/>
                <a:cs typeface="Calibri"/>
              </a:rPr>
              <a:t>Learning</a:t>
            </a:r>
          </a:p>
        </p:txBody>
      </p:sp>
      <p:sp>
        <p:nvSpPr>
          <p:cNvPr id="39" name="矩形 38">
            <a:extLst>
              <a:ext uri="{FF2B5EF4-FFF2-40B4-BE49-F238E27FC236}">
                <a16:creationId xmlns:a16="http://schemas.microsoft.com/office/drawing/2014/main" xmlns="" id="{B25B4F5D-E7B8-45C9-A755-BEC706B2BA4F}"/>
              </a:ext>
            </a:extLst>
          </p:cNvPr>
          <p:cNvSpPr/>
          <p:nvPr/>
        </p:nvSpPr>
        <p:spPr bwMode="auto">
          <a:xfrm>
            <a:off x="7981291" y="914400"/>
            <a:ext cx="215330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449580" marR="438784">
              <a:lnSpc>
                <a:spcPts val="3200"/>
              </a:lnSpc>
              <a:spcBef>
                <a:spcPts val="1165"/>
              </a:spcBef>
              <a:buNone/>
            </a:pPr>
            <a:r>
              <a:rPr lang="en-US" altLang="zh-CN" sz="2400" spc="-40" dirty="0">
                <a:latin typeface="Calibri"/>
                <a:cs typeface="Calibri"/>
              </a:rPr>
              <a:t>Transfer  </a:t>
            </a:r>
            <a:r>
              <a:rPr lang="en-US" altLang="zh-CN" sz="2400" spc="-15" dirty="0">
                <a:latin typeface="Calibri"/>
                <a:cs typeface="Calibri"/>
              </a:rPr>
              <a:t>Learning</a:t>
            </a:r>
          </a:p>
        </p:txBody>
      </p:sp>
      <p:sp>
        <p:nvSpPr>
          <p:cNvPr id="40" name="矩形 39">
            <a:extLst>
              <a:ext uri="{FF2B5EF4-FFF2-40B4-BE49-F238E27FC236}">
                <a16:creationId xmlns:a16="http://schemas.microsoft.com/office/drawing/2014/main" xmlns="" id="{6C0E95E9-E21B-44F4-A296-0314FC7787C6}"/>
              </a:ext>
            </a:extLst>
          </p:cNvPr>
          <p:cNvSpPr/>
          <p:nvPr/>
        </p:nvSpPr>
        <p:spPr bwMode="auto">
          <a:xfrm>
            <a:off x="7808593" y="4274058"/>
            <a:ext cx="2001982" cy="810756"/>
          </a:xfrm>
          <a:prstGeom prst="rect">
            <a:avLst/>
          </a:prstGeom>
          <a:solidFill>
            <a:srgbClr val="F5B093"/>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7810" marR="249554">
              <a:lnSpc>
                <a:spcPct val="100000"/>
              </a:lnSpc>
              <a:spcBef>
                <a:spcPts val="1150"/>
              </a:spcBef>
              <a:buNone/>
            </a:pPr>
            <a:r>
              <a:rPr lang="en-US" altLang="zh-CN" sz="2400" spc="-5" dirty="0">
                <a:latin typeface="Calibri"/>
                <a:cs typeface="Calibri"/>
              </a:rPr>
              <a:t>Stru</a:t>
            </a:r>
            <a:r>
              <a:rPr lang="en-US" altLang="zh-CN" sz="2400" spc="5" dirty="0">
                <a:latin typeface="Calibri"/>
                <a:cs typeface="Calibri"/>
              </a:rPr>
              <a:t>c</a:t>
            </a:r>
            <a:r>
              <a:rPr lang="en-US" altLang="zh-CN" sz="2400" dirty="0">
                <a:latin typeface="Calibri"/>
                <a:cs typeface="Calibri"/>
              </a:rPr>
              <a:t>tu</a:t>
            </a:r>
            <a:r>
              <a:rPr lang="en-US" altLang="zh-CN" sz="2400" spc="-35" dirty="0">
                <a:latin typeface="Calibri"/>
                <a:cs typeface="Calibri"/>
              </a:rPr>
              <a:t>r</a:t>
            </a:r>
            <a:r>
              <a:rPr lang="en-US" altLang="zh-CN" sz="2400" dirty="0">
                <a:latin typeface="Calibri"/>
                <a:cs typeface="Calibri"/>
              </a:rPr>
              <a:t>ed </a:t>
            </a:r>
            <a:r>
              <a:rPr lang="en-US" altLang="zh-CN" sz="2400" spc="-5" dirty="0">
                <a:latin typeface="Calibri"/>
                <a:cs typeface="Calibri"/>
              </a:rPr>
              <a:t>Learning</a:t>
            </a:r>
            <a:endParaRPr lang="en-US" altLang="zh-CN" sz="2400" dirty="0">
              <a:latin typeface="Calibri"/>
              <a:cs typeface="Calibri"/>
            </a:endParaRPr>
          </a:p>
        </p:txBody>
      </p:sp>
      <p:sp>
        <p:nvSpPr>
          <p:cNvPr id="41" name="object 25">
            <a:extLst>
              <a:ext uri="{FF2B5EF4-FFF2-40B4-BE49-F238E27FC236}">
                <a16:creationId xmlns:a16="http://schemas.microsoft.com/office/drawing/2014/main" xmlns="" id="{BE133413-7880-4537-9F07-4CC00EF64B87}"/>
              </a:ext>
            </a:extLst>
          </p:cNvPr>
          <p:cNvSpPr/>
          <p:nvPr/>
        </p:nvSpPr>
        <p:spPr>
          <a:xfrm>
            <a:off x="7182217" y="4571999"/>
            <a:ext cx="608966" cy="114300"/>
          </a:xfrm>
          <a:custGeom>
            <a:avLst/>
            <a:gdLst/>
            <a:ahLst/>
            <a:cxnLst/>
            <a:rect l="l" t="t" r="r" b="b"/>
            <a:pathLst>
              <a:path w="608964" h="114300">
                <a:moveTo>
                  <a:pt x="494665" y="0"/>
                </a:moveTo>
                <a:lnTo>
                  <a:pt x="494665" y="114300"/>
                </a:lnTo>
                <a:lnTo>
                  <a:pt x="570865" y="76200"/>
                </a:lnTo>
                <a:lnTo>
                  <a:pt x="513715" y="76200"/>
                </a:lnTo>
                <a:lnTo>
                  <a:pt x="513715" y="38100"/>
                </a:lnTo>
                <a:lnTo>
                  <a:pt x="570865" y="38100"/>
                </a:lnTo>
                <a:lnTo>
                  <a:pt x="494665" y="0"/>
                </a:lnTo>
                <a:close/>
              </a:path>
              <a:path w="608964" h="114300">
                <a:moveTo>
                  <a:pt x="494665" y="38100"/>
                </a:moveTo>
                <a:lnTo>
                  <a:pt x="0" y="38100"/>
                </a:lnTo>
                <a:lnTo>
                  <a:pt x="0" y="76200"/>
                </a:lnTo>
                <a:lnTo>
                  <a:pt x="494665" y="76200"/>
                </a:lnTo>
                <a:lnTo>
                  <a:pt x="494665" y="38100"/>
                </a:lnTo>
                <a:close/>
              </a:path>
              <a:path w="608964" h="114300">
                <a:moveTo>
                  <a:pt x="570865" y="38100"/>
                </a:moveTo>
                <a:lnTo>
                  <a:pt x="513715" y="38100"/>
                </a:lnTo>
                <a:lnTo>
                  <a:pt x="513715" y="76200"/>
                </a:lnTo>
                <a:lnTo>
                  <a:pt x="570865" y="76200"/>
                </a:lnTo>
                <a:lnTo>
                  <a:pt x="608965" y="57150"/>
                </a:lnTo>
                <a:lnTo>
                  <a:pt x="570865" y="38100"/>
                </a:lnTo>
                <a:close/>
              </a:path>
            </a:pathLst>
          </a:custGeom>
          <a:solidFill>
            <a:srgbClr val="000000"/>
          </a:solidFill>
        </p:spPr>
        <p:txBody>
          <a:bodyPr wrap="square" lIns="0" tIns="0" rIns="0" bIns="0" rtlCol="0"/>
          <a:lstStyle/>
          <a:p>
            <a:pPr>
              <a:buNone/>
            </a:pPr>
            <a:endParaRPr/>
          </a:p>
        </p:txBody>
      </p:sp>
      <p:sp>
        <p:nvSpPr>
          <p:cNvPr id="42" name="矩形 41">
            <a:extLst>
              <a:ext uri="{FF2B5EF4-FFF2-40B4-BE49-F238E27FC236}">
                <a16:creationId xmlns:a16="http://schemas.microsoft.com/office/drawing/2014/main" xmlns="" id="{3CE0A65B-0FB0-46AB-92DB-240A144E8291}"/>
              </a:ext>
            </a:extLst>
          </p:cNvPr>
          <p:cNvSpPr/>
          <p:nvPr/>
        </p:nvSpPr>
        <p:spPr bwMode="auto">
          <a:xfrm>
            <a:off x="5542891" y="2184655"/>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marR="137160" algn="ctr">
              <a:lnSpc>
                <a:spcPts val="3200"/>
              </a:lnSpc>
              <a:spcBef>
                <a:spcPts val="1200"/>
              </a:spcBef>
              <a:buNone/>
            </a:pPr>
            <a:r>
              <a:rPr lang="en-US" altLang="zh-CN" sz="2400" spc="-15" dirty="0">
                <a:latin typeface="Calibri"/>
                <a:cs typeface="Calibri"/>
              </a:rPr>
              <a:t>Unsupervised  Learning</a:t>
            </a:r>
          </a:p>
        </p:txBody>
      </p:sp>
    </p:spTree>
    <p:extLst>
      <p:ext uri="{BB962C8B-B14F-4D97-AF65-F5344CB8AC3E}">
        <p14:creationId xmlns:p14="http://schemas.microsoft.com/office/powerpoint/2010/main" val="32029222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bject 4"/>
          <p:cNvSpPr txBox="1">
            <a:spLocks noGrp="1"/>
          </p:cNvSpPr>
          <p:nvPr>
            <p:ph type="title"/>
          </p:nvPr>
        </p:nvSpPr>
        <p:spPr>
          <a:xfrm>
            <a:off x="990600" y="69215"/>
            <a:ext cx="8512658" cy="60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sz="3600" spc="-5" dirty="0">
                <a:latin typeface="微软雅黑" panose="020B0503020204020204" pitchFamily="34" charset="-122"/>
                <a:ea typeface="微软雅黑" panose="020B0503020204020204" pitchFamily="34" charset="-122"/>
              </a:rPr>
              <a:t>Unsupervised Learning</a:t>
            </a:r>
            <a:r>
              <a:rPr lang="en-US" altLang="zh-CN" sz="3600" spc="-5" dirty="0">
                <a:latin typeface="微软雅黑" panose="020B0503020204020204" pitchFamily="34" charset="-122"/>
                <a:ea typeface="微软雅黑" panose="020B0503020204020204" pitchFamily="34" charset="-122"/>
              </a:rPr>
              <a:t>—</a:t>
            </a:r>
            <a:r>
              <a:rPr lang="zh-CN" altLang="en-US" sz="3600" spc="-5" dirty="0">
                <a:latin typeface="微软雅黑" panose="020B0503020204020204" pitchFamily="34" charset="-122"/>
                <a:ea typeface="微软雅黑" panose="020B0503020204020204" pitchFamily="34" charset="-122"/>
              </a:rPr>
              <a:t>无监督学习</a:t>
            </a:r>
            <a:endParaRPr sz="3600" spc="-5" dirty="0">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xmlns="" id="{68384AAB-C9F1-4709-88D2-107111034638}"/>
              </a:ext>
            </a:extLst>
          </p:cNvPr>
          <p:cNvGrpSpPr/>
          <p:nvPr/>
        </p:nvGrpSpPr>
        <p:grpSpPr>
          <a:xfrm>
            <a:off x="1201674" y="990600"/>
            <a:ext cx="9788651" cy="5334000"/>
            <a:chOff x="2022349" y="1219200"/>
            <a:chExt cx="7891272" cy="4911557"/>
          </a:xfrm>
        </p:grpSpPr>
        <p:sp>
          <p:nvSpPr>
            <p:cNvPr id="2" name="object 2"/>
            <p:cNvSpPr/>
            <p:nvPr/>
          </p:nvSpPr>
          <p:spPr>
            <a:xfrm>
              <a:off x="2022349" y="2152160"/>
              <a:ext cx="5003291" cy="3718847"/>
            </a:xfrm>
            <a:prstGeom prst="rect">
              <a:avLst/>
            </a:prstGeom>
            <a:blipFill>
              <a:blip r:embed="rId3" cstate="print"/>
              <a:stretch>
                <a:fillRect/>
              </a:stretch>
            </a:blipFill>
          </p:spPr>
          <p:txBody>
            <a:bodyPr wrap="square" lIns="0" tIns="0" rIns="0" bIns="0" rtlCol="0"/>
            <a:lstStyle/>
            <a:p>
              <a:pPr>
                <a:buNone/>
              </a:pPr>
              <a:endParaRPr/>
            </a:p>
          </p:txBody>
        </p:sp>
        <p:sp>
          <p:nvSpPr>
            <p:cNvPr id="3" name="object 3"/>
            <p:cNvSpPr txBox="1"/>
            <p:nvPr/>
          </p:nvSpPr>
          <p:spPr>
            <a:xfrm>
              <a:off x="2505558" y="5840934"/>
              <a:ext cx="2940685" cy="289823"/>
            </a:xfrm>
            <a:prstGeom prst="rect">
              <a:avLst/>
            </a:prstGeom>
          </p:spPr>
          <p:txBody>
            <a:bodyPr vert="horz" wrap="square" lIns="0" tIns="12700" rIns="0" bIns="0" rtlCol="0">
              <a:spAutoFit/>
            </a:bodyPr>
            <a:lstStyle/>
            <a:p>
              <a:pPr marL="12700">
                <a:spcBef>
                  <a:spcPts val="100"/>
                </a:spcBef>
                <a:buNone/>
              </a:pPr>
              <a:r>
                <a:rPr sz="1800" spc="-10" dirty="0">
                  <a:latin typeface="Calibri"/>
                  <a:cs typeface="Calibri"/>
                  <a:hlinkClick r:id="rId4"/>
                </a:rPr>
                <a:t>http://top-breaking-news.com/</a:t>
              </a:r>
              <a:endParaRPr sz="1800">
                <a:latin typeface="Calibri"/>
                <a:cs typeface="Calibri"/>
              </a:endParaRPr>
            </a:p>
          </p:txBody>
        </p:sp>
        <p:sp>
          <p:nvSpPr>
            <p:cNvPr id="5" name="object 5"/>
            <p:cNvSpPr txBox="1"/>
            <p:nvPr/>
          </p:nvSpPr>
          <p:spPr>
            <a:xfrm>
              <a:off x="2231542" y="1219200"/>
              <a:ext cx="7412990" cy="1220470"/>
            </a:xfrm>
            <a:prstGeom prst="rect">
              <a:avLst/>
            </a:prstGeom>
          </p:spPr>
          <p:txBody>
            <a:bodyPr vert="horz" wrap="square" lIns="0" tIns="55244" rIns="0" bIns="0" rtlCol="0">
              <a:spAutoFit/>
            </a:bodyPr>
            <a:lstStyle/>
            <a:p>
              <a:pPr marL="12700" marR="5080">
                <a:lnSpc>
                  <a:spcPct val="90000"/>
                </a:lnSpc>
                <a:spcBef>
                  <a:spcPts val="434"/>
                </a:spcBef>
                <a:buNone/>
                <a:tabLst>
                  <a:tab pos="241300" algn="l"/>
                </a:tabLst>
              </a:pPr>
              <a:r>
                <a:rPr spc="-5" dirty="0">
                  <a:latin typeface="Calibri"/>
                  <a:cs typeface="Calibri"/>
                </a:rPr>
                <a:t>Machine </a:t>
              </a:r>
              <a:r>
                <a:rPr spc="-10" dirty="0">
                  <a:latin typeface="Calibri"/>
                  <a:cs typeface="Calibri"/>
                </a:rPr>
                <a:t>Reading: </a:t>
              </a:r>
              <a:r>
                <a:rPr spc="-5" dirty="0">
                  <a:latin typeface="Calibri"/>
                  <a:cs typeface="Calibri"/>
                </a:rPr>
                <a:t>Machine learns the meaning </a:t>
              </a:r>
              <a:r>
                <a:rPr spc="-10" dirty="0">
                  <a:latin typeface="Calibri"/>
                  <a:cs typeface="Calibri"/>
                </a:rPr>
                <a:t>of  </a:t>
              </a:r>
              <a:r>
                <a:rPr spc="-20" dirty="0">
                  <a:latin typeface="Calibri"/>
                  <a:cs typeface="Calibri"/>
                </a:rPr>
                <a:t>words from </a:t>
              </a:r>
              <a:r>
                <a:rPr spc="-10" dirty="0">
                  <a:latin typeface="Calibri"/>
                  <a:cs typeface="Calibri"/>
                </a:rPr>
                <a:t>reading </a:t>
              </a:r>
              <a:r>
                <a:rPr spc="-5" dirty="0">
                  <a:latin typeface="Calibri"/>
                  <a:cs typeface="Calibri"/>
                </a:rPr>
                <a:t>a </a:t>
              </a:r>
              <a:r>
                <a:rPr spc="-10" dirty="0">
                  <a:latin typeface="Calibri"/>
                  <a:cs typeface="Calibri"/>
                </a:rPr>
                <a:t>lot </a:t>
              </a:r>
              <a:r>
                <a:rPr spc="-5" dirty="0">
                  <a:latin typeface="Calibri"/>
                  <a:cs typeface="Calibri"/>
                </a:rPr>
                <a:t>of </a:t>
              </a:r>
              <a:r>
                <a:rPr spc="-10" dirty="0">
                  <a:latin typeface="Calibri"/>
                  <a:cs typeface="Calibri"/>
                </a:rPr>
                <a:t>documents </a:t>
              </a:r>
              <a:r>
                <a:rPr spc="-5" dirty="0">
                  <a:latin typeface="Calibri"/>
                  <a:cs typeface="Calibri"/>
                </a:rPr>
                <a:t>without  </a:t>
              </a:r>
              <a:r>
                <a:rPr spc="-10" dirty="0">
                  <a:latin typeface="Calibri"/>
                  <a:cs typeface="Calibri"/>
                </a:rPr>
                <a:t>supervision</a:t>
              </a:r>
              <a:endParaRPr>
                <a:latin typeface="Calibri"/>
                <a:cs typeface="Calibri"/>
              </a:endParaRPr>
            </a:p>
          </p:txBody>
        </p:sp>
        <p:sp>
          <p:nvSpPr>
            <p:cNvPr id="6" name="object 6"/>
            <p:cNvSpPr/>
            <p:nvPr/>
          </p:nvSpPr>
          <p:spPr>
            <a:xfrm>
              <a:off x="6268211" y="3292399"/>
              <a:ext cx="3300984" cy="2578608"/>
            </a:xfrm>
            <a:prstGeom prst="rect">
              <a:avLst/>
            </a:prstGeom>
            <a:blipFill>
              <a:blip r:embed="rId5" cstate="print"/>
              <a:stretch>
                <a:fillRect/>
              </a:stretch>
            </a:blipFill>
          </p:spPr>
          <p:txBody>
            <a:bodyPr wrap="square" lIns="0" tIns="0" rIns="0" bIns="0" rtlCol="0"/>
            <a:lstStyle/>
            <a:p>
              <a:pPr>
                <a:buNone/>
              </a:pPr>
              <a:endParaRPr/>
            </a:p>
          </p:txBody>
        </p:sp>
        <p:sp>
          <p:nvSpPr>
            <p:cNvPr id="7" name="object 7"/>
            <p:cNvSpPr/>
            <p:nvPr/>
          </p:nvSpPr>
          <p:spPr>
            <a:xfrm>
              <a:off x="7693026" y="2326184"/>
              <a:ext cx="2220595" cy="1491615"/>
            </a:xfrm>
            <a:custGeom>
              <a:avLst/>
              <a:gdLst/>
              <a:ahLst/>
              <a:cxnLst/>
              <a:rect l="l" t="t" r="r" b="b"/>
              <a:pathLst>
                <a:path w="2220595" h="1491614">
                  <a:moveTo>
                    <a:pt x="2220595" y="0"/>
                  </a:moveTo>
                  <a:lnTo>
                    <a:pt x="455802" y="0"/>
                  </a:lnTo>
                  <a:lnTo>
                    <a:pt x="455802" y="707644"/>
                  </a:lnTo>
                  <a:lnTo>
                    <a:pt x="0" y="1491488"/>
                  </a:lnTo>
                  <a:lnTo>
                    <a:pt x="455802" y="1010919"/>
                  </a:lnTo>
                  <a:lnTo>
                    <a:pt x="2220595" y="1010919"/>
                  </a:lnTo>
                  <a:lnTo>
                    <a:pt x="2220595" y="0"/>
                  </a:lnTo>
                  <a:close/>
                </a:path>
                <a:path w="2220595" h="1491614">
                  <a:moveTo>
                    <a:pt x="2220595" y="1010919"/>
                  </a:moveTo>
                  <a:lnTo>
                    <a:pt x="455802" y="1010919"/>
                  </a:lnTo>
                  <a:lnTo>
                    <a:pt x="455802" y="1213103"/>
                  </a:lnTo>
                  <a:lnTo>
                    <a:pt x="2220595" y="1213103"/>
                  </a:lnTo>
                  <a:lnTo>
                    <a:pt x="2220595" y="1010919"/>
                  </a:lnTo>
                  <a:close/>
                </a:path>
              </a:pathLst>
            </a:custGeom>
            <a:solidFill>
              <a:srgbClr val="5B9BD4"/>
            </a:solidFill>
          </p:spPr>
          <p:txBody>
            <a:bodyPr wrap="square" lIns="0" tIns="0" rIns="0" bIns="0" rtlCol="0"/>
            <a:lstStyle/>
            <a:p>
              <a:pPr>
                <a:buNone/>
              </a:pPr>
              <a:endParaRPr/>
            </a:p>
          </p:txBody>
        </p:sp>
        <p:sp>
          <p:nvSpPr>
            <p:cNvPr id="8" name="object 8"/>
            <p:cNvSpPr/>
            <p:nvPr/>
          </p:nvSpPr>
          <p:spPr>
            <a:xfrm>
              <a:off x="7693026" y="2326184"/>
              <a:ext cx="2220595" cy="1491615"/>
            </a:xfrm>
            <a:custGeom>
              <a:avLst/>
              <a:gdLst/>
              <a:ahLst/>
              <a:cxnLst/>
              <a:rect l="l" t="t" r="r" b="b"/>
              <a:pathLst>
                <a:path w="2220595" h="1491614">
                  <a:moveTo>
                    <a:pt x="455802" y="0"/>
                  </a:moveTo>
                  <a:lnTo>
                    <a:pt x="749934" y="0"/>
                  </a:lnTo>
                  <a:lnTo>
                    <a:pt x="1191132" y="0"/>
                  </a:lnTo>
                  <a:lnTo>
                    <a:pt x="2220595" y="0"/>
                  </a:lnTo>
                  <a:lnTo>
                    <a:pt x="2220595" y="707644"/>
                  </a:lnTo>
                  <a:lnTo>
                    <a:pt x="2220595" y="1010919"/>
                  </a:lnTo>
                  <a:lnTo>
                    <a:pt x="2220595" y="1213103"/>
                  </a:lnTo>
                  <a:lnTo>
                    <a:pt x="1191132" y="1213103"/>
                  </a:lnTo>
                  <a:lnTo>
                    <a:pt x="749934" y="1213103"/>
                  </a:lnTo>
                  <a:lnTo>
                    <a:pt x="455802" y="1213103"/>
                  </a:lnTo>
                  <a:lnTo>
                    <a:pt x="455802" y="1010919"/>
                  </a:lnTo>
                  <a:lnTo>
                    <a:pt x="0" y="1491488"/>
                  </a:lnTo>
                  <a:lnTo>
                    <a:pt x="455802" y="707644"/>
                  </a:lnTo>
                  <a:lnTo>
                    <a:pt x="455802" y="0"/>
                  </a:lnTo>
                  <a:close/>
                </a:path>
              </a:pathLst>
            </a:custGeom>
            <a:ln w="12192">
              <a:solidFill>
                <a:srgbClr val="41709C"/>
              </a:solidFill>
            </a:ln>
          </p:spPr>
          <p:txBody>
            <a:bodyPr wrap="square" lIns="0" tIns="0" rIns="0" bIns="0" rtlCol="0"/>
            <a:lstStyle/>
            <a:p>
              <a:pPr>
                <a:buNone/>
              </a:pPr>
              <a:endParaRPr/>
            </a:p>
          </p:txBody>
        </p:sp>
        <p:sp>
          <p:nvSpPr>
            <p:cNvPr id="9" name="object 9"/>
            <p:cNvSpPr/>
            <p:nvPr/>
          </p:nvSpPr>
          <p:spPr>
            <a:xfrm>
              <a:off x="8345424" y="2432862"/>
              <a:ext cx="1469135" cy="978408"/>
            </a:xfrm>
            <a:prstGeom prst="rect">
              <a:avLst/>
            </a:prstGeom>
            <a:blipFill>
              <a:blip r:embed="rId6" cstate="print"/>
              <a:stretch>
                <a:fillRect/>
              </a:stretch>
            </a:blipFill>
          </p:spPr>
          <p:txBody>
            <a:bodyPr wrap="square" lIns="0" tIns="0" rIns="0" bIns="0" rtlCol="0"/>
            <a:lstStyle/>
            <a:p>
              <a:pPr>
                <a:buNone/>
              </a:pPr>
              <a:endParaRPr/>
            </a:p>
          </p:txBody>
        </p:sp>
        <p:sp>
          <p:nvSpPr>
            <p:cNvPr id="10" name="object 10"/>
            <p:cNvSpPr/>
            <p:nvPr/>
          </p:nvSpPr>
          <p:spPr>
            <a:xfrm>
              <a:off x="6156959" y="3397555"/>
              <a:ext cx="743712" cy="763524"/>
            </a:xfrm>
            <a:prstGeom prst="rect">
              <a:avLst/>
            </a:prstGeom>
            <a:blipFill>
              <a:blip r:embed="rId7" cstate="print"/>
              <a:stretch>
                <a:fillRect/>
              </a:stretch>
            </a:blipFill>
          </p:spPr>
          <p:txBody>
            <a:bodyPr wrap="square" lIns="0" tIns="0" rIns="0" bIns="0" rtlCol="0"/>
            <a:lstStyle/>
            <a:p>
              <a:pPr>
                <a:buNone/>
              </a:pPr>
              <a:endParaRPr/>
            </a:p>
          </p:txBody>
        </p:sp>
        <p:sp>
          <p:nvSpPr>
            <p:cNvPr id="11" name="object 11"/>
            <p:cNvSpPr/>
            <p:nvPr/>
          </p:nvSpPr>
          <p:spPr>
            <a:xfrm>
              <a:off x="6156959" y="3397556"/>
              <a:ext cx="744220" cy="763905"/>
            </a:xfrm>
            <a:custGeom>
              <a:avLst/>
              <a:gdLst/>
              <a:ahLst/>
              <a:cxnLst/>
              <a:rect l="l" t="t" r="r" b="b"/>
              <a:pathLst>
                <a:path w="744220" h="763904">
                  <a:moveTo>
                    <a:pt x="371855" y="0"/>
                  </a:moveTo>
                  <a:lnTo>
                    <a:pt x="371855" y="190880"/>
                  </a:lnTo>
                  <a:lnTo>
                    <a:pt x="0" y="190880"/>
                  </a:lnTo>
                  <a:lnTo>
                    <a:pt x="0" y="572642"/>
                  </a:lnTo>
                  <a:lnTo>
                    <a:pt x="371855" y="572642"/>
                  </a:lnTo>
                  <a:lnTo>
                    <a:pt x="371855" y="763523"/>
                  </a:lnTo>
                  <a:lnTo>
                    <a:pt x="743712" y="381761"/>
                  </a:lnTo>
                  <a:lnTo>
                    <a:pt x="371855" y="0"/>
                  </a:lnTo>
                </a:path>
              </a:pathLst>
            </a:custGeom>
            <a:ln w="6096">
              <a:solidFill>
                <a:srgbClr val="EC7C30"/>
              </a:solidFill>
            </a:ln>
          </p:spPr>
          <p:txBody>
            <a:bodyPr wrap="square" lIns="0" tIns="0" rIns="0" bIns="0" rtlCol="0"/>
            <a:lstStyle/>
            <a:p>
              <a:pPr>
                <a:buNone/>
              </a:pP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bject 4">
            <a:extLst>
              <a:ext uri="{FF2B5EF4-FFF2-40B4-BE49-F238E27FC236}">
                <a16:creationId xmlns:a16="http://schemas.microsoft.com/office/drawing/2014/main" xmlns="" id="{360CACE4-C840-42F5-9EB9-585CF8201A78}"/>
              </a:ext>
            </a:extLst>
          </p:cNvPr>
          <p:cNvSpPr txBox="1">
            <a:spLocks noGrp="1"/>
          </p:cNvSpPr>
          <p:nvPr>
            <p:ph type="title"/>
          </p:nvPr>
        </p:nvSpPr>
        <p:spPr>
          <a:xfrm>
            <a:off x="936142" y="74354"/>
            <a:ext cx="8512658" cy="60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sz="3600" spc="-5" dirty="0">
                <a:latin typeface="微软雅黑" panose="020B0503020204020204" pitchFamily="34" charset="-122"/>
                <a:ea typeface="微软雅黑" panose="020B0503020204020204" pitchFamily="34" charset="-122"/>
              </a:rPr>
              <a:t>Unsupervised Learning</a:t>
            </a:r>
            <a:r>
              <a:rPr lang="en-US" altLang="zh-CN" sz="3600" spc="-5" dirty="0">
                <a:latin typeface="微软雅黑" panose="020B0503020204020204" pitchFamily="34" charset="-122"/>
                <a:ea typeface="微软雅黑" panose="020B0503020204020204" pitchFamily="34" charset="-122"/>
              </a:rPr>
              <a:t>—</a:t>
            </a:r>
            <a:r>
              <a:rPr lang="zh-CN" altLang="en-US" sz="3600" spc="-5" dirty="0">
                <a:latin typeface="微软雅黑" panose="020B0503020204020204" pitchFamily="34" charset="-122"/>
                <a:ea typeface="微软雅黑" panose="020B0503020204020204" pitchFamily="34" charset="-122"/>
              </a:rPr>
              <a:t>无监督学习</a:t>
            </a:r>
            <a:endParaRPr sz="3600" spc="-5" dirty="0">
              <a:latin typeface="微软雅黑" panose="020B0503020204020204" pitchFamily="34" charset="-122"/>
              <a:ea typeface="微软雅黑" panose="020B0503020204020204" pitchFamily="34" charset="-122"/>
            </a:endParaRPr>
          </a:p>
        </p:txBody>
      </p:sp>
      <p:sp>
        <p:nvSpPr>
          <p:cNvPr id="16" name="object 3">
            <a:extLst>
              <a:ext uri="{FF2B5EF4-FFF2-40B4-BE49-F238E27FC236}">
                <a16:creationId xmlns:a16="http://schemas.microsoft.com/office/drawing/2014/main" xmlns="" id="{1260B7DE-9303-418A-BE87-015EA2CD8CA5}"/>
              </a:ext>
            </a:extLst>
          </p:cNvPr>
          <p:cNvSpPr/>
          <p:nvPr/>
        </p:nvSpPr>
        <p:spPr>
          <a:xfrm>
            <a:off x="1820468" y="2209800"/>
            <a:ext cx="1970532" cy="2540507"/>
          </a:xfrm>
          <a:prstGeom prst="rect">
            <a:avLst/>
          </a:prstGeom>
          <a:blipFill>
            <a:blip r:embed="rId3" cstate="print"/>
            <a:stretch>
              <a:fillRect/>
            </a:stretch>
          </a:blipFill>
        </p:spPr>
        <p:txBody>
          <a:bodyPr wrap="square" lIns="0" tIns="0" rIns="0" bIns="0" rtlCol="0"/>
          <a:lstStyle/>
          <a:p>
            <a:pPr>
              <a:buNone/>
            </a:pPr>
            <a:endParaRPr/>
          </a:p>
        </p:txBody>
      </p:sp>
      <p:sp>
        <p:nvSpPr>
          <p:cNvPr id="17" name="object 4">
            <a:extLst>
              <a:ext uri="{FF2B5EF4-FFF2-40B4-BE49-F238E27FC236}">
                <a16:creationId xmlns:a16="http://schemas.microsoft.com/office/drawing/2014/main" xmlns="" id="{BC21A26F-E71B-49C1-91B8-429B32BC3CEB}"/>
              </a:ext>
            </a:extLst>
          </p:cNvPr>
          <p:cNvSpPr/>
          <p:nvPr/>
        </p:nvSpPr>
        <p:spPr>
          <a:xfrm>
            <a:off x="5189933" y="1584664"/>
            <a:ext cx="5181599" cy="2057400"/>
          </a:xfrm>
          <a:prstGeom prst="rect">
            <a:avLst/>
          </a:prstGeom>
          <a:blipFill>
            <a:blip r:embed="rId4" cstate="print"/>
            <a:stretch>
              <a:fillRect/>
            </a:stretch>
          </a:blipFill>
        </p:spPr>
        <p:txBody>
          <a:bodyPr wrap="square" lIns="0" tIns="0" rIns="0" bIns="0" rtlCol="0"/>
          <a:lstStyle/>
          <a:p>
            <a:pPr>
              <a:buNone/>
            </a:pPr>
            <a:endParaRPr/>
          </a:p>
        </p:txBody>
      </p:sp>
      <p:sp>
        <p:nvSpPr>
          <p:cNvPr id="18" name="object 5">
            <a:extLst>
              <a:ext uri="{FF2B5EF4-FFF2-40B4-BE49-F238E27FC236}">
                <a16:creationId xmlns:a16="http://schemas.microsoft.com/office/drawing/2014/main" xmlns="" id="{EB826D9D-8C12-494E-9757-C39D1F031A92}"/>
              </a:ext>
            </a:extLst>
          </p:cNvPr>
          <p:cNvSpPr/>
          <p:nvPr/>
        </p:nvSpPr>
        <p:spPr>
          <a:xfrm>
            <a:off x="3875219" y="2257553"/>
            <a:ext cx="737235" cy="584200"/>
          </a:xfrm>
          <a:custGeom>
            <a:avLst/>
            <a:gdLst/>
            <a:ahLst/>
            <a:cxnLst/>
            <a:rect l="l" t="t" r="r" b="b"/>
            <a:pathLst>
              <a:path w="737235" h="584200">
                <a:moveTo>
                  <a:pt x="123317" y="90931"/>
                </a:moveTo>
                <a:lnTo>
                  <a:pt x="0" y="460882"/>
                </a:lnTo>
                <a:lnTo>
                  <a:pt x="369950" y="584200"/>
                </a:lnTo>
                <a:lnTo>
                  <a:pt x="308229" y="460882"/>
                </a:lnTo>
                <a:lnTo>
                  <a:pt x="736727" y="246634"/>
                </a:lnTo>
                <a:lnTo>
                  <a:pt x="720534" y="214249"/>
                </a:lnTo>
                <a:lnTo>
                  <a:pt x="184912" y="214249"/>
                </a:lnTo>
                <a:lnTo>
                  <a:pt x="123317" y="90931"/>
                </a:lnTo>
                <a:close/>
              </a:path>
              <a:path w="737235" h="584200">
                <a:moveTo>
                  <a:pt x="613409" y="0"/>
                </a:moveTo>
                <a:lnTo>
                  <a:pt x="184912" y="214249"/>
                </a:lnTo>
                <a:lnTo>
                  <a:pt x="720534" y="214249"/>
                </a:lnTo>
                <a:lnTo>
                  <a:pt x="613409" y="0"/>
                </a:lnTo>
                <a:close/>
              </a:path>
            </a:pathLst>
          </a:custGeom>
          <a:solidFill>
            <a:srgbClr val="5B9BD4"/>
          </a:solidFill>
        </p:spPr>
        <p:txBody>
          <a:bodyPr wrap="square" lIns="0" tIns="0" rIns="0" bIns="0" rtlCol="0"/>
          <a:lstStyle/>
          <a:p>
            <a:pPr>
              <a:buNone/>
            </a:pPr>
            <a:endParaRPr/>
          </a:p>
        </p:txBody>
      </p:sp>
      <p:grpSp>
        <p:nvGrpSpPr>
          <p:cNvPr id="20" name="组合 19">
            <a:extLst>
              <a:ext uri="{FF2B5EF4-FFF2-40B4-BE49-F238E27FC236}">
                <a16:creationId xmlns:a16="http://schemas.microsoft.com/office/drawing/2014/main" xmlns="" id="{AEE9FB3B-62E8-48CB-8124-055BE34E945D}"/>
              </a:ext>
            </a:extLst>
          </p:cNvPr>
          <p:cNvGrpSpPr/>
          <p:nvPr/>
        </p:nvGrpSpPr>
        <p:grpSpPr>
          <a:xfrm>
            <a:off x="4110787" y="4365244"/>
            <a:ext cx="751205" cy="563880"/>
            <a:chOff x="3136138" y="4365244"/>
            <a:chExt cx="751205" cy="563880"/>
          </a:xfrm>
        </p:grpSpPr>
        <p:sp>
          <p:nvSpPr>
            <p:cNvPr id="21" name="object 7">
              <a:extLst>
                <a:ext uri="{FF2B5EF4-FFF2-40B4-BE49-F238E27FC236}">
                  <a16:creationId xmlns:a16="http://schemas.microsoft.com/office/drawing/2014/main" xmlns="" id="{D1407DE3-BD1C-4B3A-9784-F7B100CEB75F}"/>
                </a:ext>
              </a:extLst>
            </p:cNvPr>
            <p:cNvSpPr/>
            <p:nvPr/>
          </p:nvSpPr>
          <p:spPr>
            <a:xfrm>
              <a:off x="3136138" y="4365244"/>
              <a:ext cx="751205" cy="563880"/>
            </a:xfrm>
            <a:custGeom>
              <a:avLst/>
              <a:gdLst/>
              <a:ahLst/>
              <a:cxnLst/>
              <a:rect l="l" t="t" r="r" b="b"/>
              <a:pathLst>
                <a:path w="751204" h="563879">
                  <a:moveTo>
                    <a:pt x="103631" y="0"/>
                  </a:moveTo>
                  <a:lnTo>
                    <a:pt x="0" y="255524"/>
                  </a:lnTo>
                  <a:lnTo>
                    <a:pt x="443864" y="435610"/>
                  </a:lnTo>
                  <a:lnTo>
                    <a:pt x="392049" y="563372"/>
                  </a:lnTo>
                  <a:lnTo>
                    <a:pt x="751204" y="411480"/>
                  </a:lnTo>
                  <a:lnTo>
                    <a:pt x="653326" y="179958"/>
                  </a:lnTo>
                  <a:lnTo>
                    <a:pt x="547497" y="179958"/>
                  </a:lnTo>
                  <a:lnTo>
                    <a:pt x="103631" y="0"/>
                  </a:lnTo>
                  <a:close/>
                </a:path>
                <a:path w="751204" h="563879">
                  <a:moveTo>
                    <a:pt x="599313" y="52196"/>
                  </a:moveTo>
                  <a:lnTo>
                    <a:pt x="547497" y="179958"/>
                  </a:lnTo>
                  <a:lnTo>
                    <a:pt x="653326" y="179958"/>
                  </a:lnTo>
                  <a:lnTo>
                    <a:pt x="599313" y="52196"/>
                  </a:lnTo>
                  <a:close/>
                </a:path>
              </a:pathLst>
            </a:custGeom>
            <a:solidFill>
              <a:srgbClr val="5B9BD4"/>
            </a:solidFill>
          </p:spPr>
          <p:txBody>
            <a:bodyPr wrap="square" lIns="0" tIns="0" rIns="0" bIns="0" rtlCol="0"/>
            <a:lstStyle/>
            <a:p>
              <a:pPr>
                <a:buNone/>
              </a:pPr>
              <a:endParaRPr/>
            </a:p>
          </p:txBody>
        </p:sp>
        <p:sp>
          <p:nvSpPr>
            <p:cNvPr id="22" name="object 8">
              <a:extLst>
                <a:ext uri="{FF2B5EF4-FFF2-40B4-BE49-F238E27FC236}">
                  <a16:creationId xmlns:a16="http://schemas.microsoft.com/office/drawing/2014/main" xmlns="" id="{63E19DAE-1E32-4CE8-A9A5-2C1CCFEA9858}"/>
                </a:ext>
              </a:extLst>
            </p:cNvPr>
            <p:cNvSpPr/>
            <p:nvPr/>
          </p:nvSpPr>
          <p:spPr>
            <a:xfrm>
              <a:off x="3136138" y="4365244"/>
              <a:ext cx="751205" cy="563880"/>
            </a:xfrm>
            <a:custGeom>
              <a:avLst/>
              <a:gdLst/>
              <a:ahLst/>
              <a:cxnLst/>
              <a:rect l="l" t="t" r="r" b="b"/>
              <a:pathLst>
                <a:path w="751204" h="563879">
                  <a:moveTo>
                    <a:pt x="103631" y="0"/>
                  </a:moveTo>
                  <a:lnTo>
                    <a:pt x="547497" y="179958"/>
                  </a:lnTo>
                  <a:lnTo>
                    <a:pt x="599313" y="52196"/>
                  </a:lnTo>
                  <a:lnTo>
                    <a:pt x="751204" y="411480"/>
                  </a:lnTo>
                  <a:lnTo>
                    <a:pt x="392049" y="563372"/>
                  </a:lnTo>
                  <a:lnTo>
                    <a:pt x="443864" y="435610"/>
                  </a:lnTo>
                  <a:lnTo>
                    <a:pt x="0" y="255524"/>
                  </a:lnTo>
                  <a:lnTo>
                    <a:pt x="103631" y="0"/>
                  </a:lnTo>
                </a:path>
              </a:pathLst>
            </a:custGeom>
            <a:ln w="12700">
              <a:solidFill>
                <a:srgbClr val="41709C"/>
              </a:solidFill>
            </a:ln>
          </p:spPr>
          <p:txBody>
            <a:bodyPr wrap="square" lIns="0" tIns="0" rIns="0" bIns="0" rtlCol="0"/>
            <a:lstStyle/>
            <a:p>
              <a:pPr>
                <a:buNone/>
              </a:pPr>
              <a:endParaRPr/>
            </a:p>
          </p:txBody>
        </p:sp>
      </p:grpSp>
      <p:sp>
        <p:nvSpPr>
          <p:cNvPr id="23" name="object 9">
            <a:extLst>
              <a:ext uri="{FF2B5EF4-FFF2-40B4-BE49-F238E27FC236}">
                <a16:creationId xmlns:a16="http://schemas.microsoft.com/office/drawing/2014/main" xmlns="" id="{4882599F-AE04-4017-821F-302B18F7E9F4}"/>
              </a:ext>
            </a:extLst>
          </p:cNvPr>
          <p:cNvSpPr/>
          <p:nvPr/>
        </p:nvSpPr>
        <p:spPr>
          <a:xfrm>
            <a:off x="5547125" y="4038600"/>
            <a:ext cx="4467214" cy="2209800"/>
          </a:xfrm>
          <a:prstGeom prst="rect">
            <a:avLst/>
          </a:prstGeom>
          <a:blipFill>
            <a:blip r:embed="rId5" cstate="print"/>
            <a:stretch>
              <a:fillRect/>
            </a:stretch>
          </a:blipFill>
        </p:spPr>
        <p:txBody>
          <a:bodyPr wrap="square" lIns="0" tIns="0" rIns="0" bIns="0" rtlCol="0"/>
          <a:lstStyle/>
          <a:p>
            <a:pPr>
              <a:buNone/>
            </a:pPr>
            <a:endParaRPr/>
          </a:p>
        </p:txBody>
      </p:sp>
      <p:sp>
        <p:nvSpPr>
          <p:cNvPr id="24" name="object 10">
            <a:extLst>
              <a:ext uri="{FF2B5EF4-FFF2-40B4-BE49-F238E27FC236}">
                <a16:creationId xmlns:a16="http://schemas.microsoft.com/office/drawing/2014/main" xmlns="" id="{C701BB30-DB18-485D-A80E-565E28495BC9}"/>
              </a:ext>
            </a:extLst>
          </p:cNvPr>
          <p:cNvSpPr txBox="1"/>
          <p:nvPr/>
        </p:nvSpPr>
        <p:spPr>
          <a:xfrm>
            <a:off x="1752600" y="5271930"/>
            <a:ext cx="2502535" cy="443070"/>
          </a:xfrm>
          <a:prstGeom prst="rect">
            <a:avLst/>
          </a:prstGeom>
        </p:spPr>
        <p:txBody>
          <a:bodyPr vert="horz" wrap="square" lIns="0" tIns="12065" rIns="0" bIns="0" rtlCol="0">
            <a:spAutoFit/>
          </a:bodyPr>
          <a:lstStyle/>
          <a:p>
            <a:pPr marL="12700">
              <a:lnSpc>
                <a:spcPct val="100000"/>
              </a:lnSpc>
              <a:spcBef>
                <a:spcPts val="95"/>
              </a:spcBef>
              <a:buNone/>
            </a:pPr>
            <a:r>
              <a:rPr sz="2800" spc="-30" dirty="0">
                <a:solidFill>
                  <a:srgbClr val="FF0000"/>
                </a:solidFill>
                <a:latin typeface="Calibri"/>
                <a:cs typeface="Calibri"/>
              </a:rPr>
              <a:t>Draw</a:t>
            </a:r>
            <a:r>
              <a:rPr sz="2800" spc="-40" dirty="0">
                <a:solidFill>
                  <a:srgbClr val="FF0000"/>
                </a:solidFill>
                <a:latin typeface="Calibri"/>
                <a:cs typeface="Calibri"/>
              </a:rPr>
              <a:t> </a:t>
            </a:r>
            <a:r>
              <a:rPr sz="2800" spc="-10" dirty="0">
                <a:solidFill>
                  <a:srgbClr val="FF0000"/>
                </a:solidFill>
                <a:latin typeface="Calibri"/>
                <a:cs typeface="Calibri"/>
              </a:rPr>
              <a:t>something!</a:t>
            </a:r>
            <a:endParaRPr sz="2800" dirty="0">
              <a:latin typeface="Calibri"/>
              <a:cs typeface="Calibri"/>
            </a:endParaRPr>
          </a:p>
        </p:txBody>
      </p:sp>
      <p:sp>
        <p:nvSpPr>
          <p:cNvPr id="25" name="object 11">
            <a:extLst>
              <a:ext uri="{FF2B5EF4-FFF2-40B4-BE49-F238E27FC236}">
                <a16:creationId xmlns:a16="http://schemas.microsoft.com/office/drawing/2014/main" xmlns="" id="{C4F453C7-8F55-4E41-BC9A-77C73ED73DFD}"/>
              </a:ext>
            </a:extLst>
          </p:cNvPr>
          <p:cNvSpPr txBox="1"/>
          <p:nvPr/>
        </p:nvSpPr>
        <p:spPr>
          <a:xfrm>
            <a:off x="4486389" y="1002455"/>
            <a:ext cx="6178550" cy="382156"/>
          </a:xfrm>
          <a:prstGeom prst="rect">
            <a:avLst/>
          </a:prstGeom>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rtlCol="0">
            <a:spAutoFit/>
          </a:bodyPr>
          <a:lstStyle/>
          <a:p>
            <a:pPr marL="12700">
              <a:lnSpc>
                <a:spcPct val="100000"/>
              </a:lnSpc>
              <a:spcBef>
                <a:spcPts val="100"/>
              </a:spcBef>
              <a:buNone/>
            </a:pPr>
            <a:r>
              <a:rPr sz="2400" spc="-15" dirty="0">
                <a:latin typeface="Calibri"/>
                <a:cs typeface="Calibri"/>
              </a:rPr>
              <a:t>Ref:</a:t>
            </a:r>
            <a:r>
              <a:rPr sz="2400" spc="-10" dirty="0">
                <a:latin typeface="Calibri"/>
                <a:cs typeface="Calibri"/>
              </a:rPr>
              <a:t> https://openai.com/blog/generative-models/</a:t>
            </a:r>
            <a:endParaRPr sz="2400" dirty="0">
              <a:latin typeface="Calibri"/>
              <a:cs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03032" y="-258763"/>
            <a:ext cx="10515600" cy="1325563"/>
          </a:xfrm>
        </p:spPr>
        <p:txBody>
          <a:bodyPr/>
          <a:lstStyle/>
          <a:p>
            <a:pPr algn="l"/>
            <a:r>
              <a:rPr lang="zh-CN" altLang="en-US" sz="3600" dirty="0">
                <a:latin typeface="微软雅黑" panose="020B0503020204020204" pitchFamily="34" charset="-122"/>
                <a:ea typeface="微软雅黑" panose="020B0503020204020204" pitchFamily="34" charset="-122"/>
              </a:rPr>
              <a:t>人工智能</a:t>
            </a:r>
            <a:r>
              <a:rPr lang="en-US" altLang="zh-CN" sz="3600" dirty="0">
                <a:latin typeface="微软雅黑" panose="020B0503020204020204" pitchFamily="34" charset="-122"/>
                <a:ea typeface="微软雅黑" panose="020B0503020204020204" pitchFamily="34" charset="-122"/>
              </a:rPr>
              <a:t>&gt;</a:t>
            </a:r>
            <a:r>
              <a:rPr lang="zh-CN" altLang="en-US" sz="3600" dirty="0">
                <a:latin typeface="微软雅黑" panose="020B0503020204020204" pitchFamily="34" charset="-122"/>
                <a:ea typeface="微软雅黑" panose="020B0503020204020204" pitchFamily="34" charset="-122"/>
              </a:rPr>
              <a:t>机器学习</a:t>
            </a:r>
            <a:r>
              <a:rPr lang="en-US" altLang="zh-CN" sz="3600" dirty="0">
                <a:latin typeface="微软雅黑" panose="020B0503020204020204" pitchFamily="34" charset="-122"/>
                <a:ea typeface="微软雅黑" panose="020B0503020204020204" pitchFamily="34" charset="-122"/>
              </a:rPr>
              <a:t>&gt;</a:t>
            </a:r>
            <a:r>
              <a:rPr lang="zh-CN" altLang="en-US" sz="3600" dirty="0">
                <a:latin typeface="微软雅黑" panose="020B0503020204020204" pitchFamily="34" charset="-122"/>
                <a:ea typeface="微软雅黑" panose="020B0503020204020204" pitchFamily="34" charset="-122"/>
              </a:rPr>
              <a:t>深度学习</a:t>
            </a:r>
          </a:p>
        </p:txBody>
      </p:sp>
      <p:pic>
        <p:nvPicPr>
          <p:cNvPr id="11" name="图片 10">
            <a:extLst>
              <a:ext uri="{FF2B5EF4-FFF2-40B4-BE49-F238E27FC236}">
                <a16:creationId xmlns:a16="http://schemas.microsoft.com/office/drawing/2014/main" xmlns="" id="{715CF4A6-BFB5-4271-AB48-213228AC0ECA}"/>
              </a:ext>
            </a:extLst>
          </p:cNvPr>
          <p:cNvPicPr>
            <a:picLocks noChangeAspect="1"/>
          </p:cNvPicPr>
          <p:nvPr/>
        </p:nvPicPr>
        <p:blipFill>
          <a:blip r:embed="rId3"/>
          <a:stretch>
            <a:fillRect/>
          </a:stretch>
        </p:blipFill>
        <p:spPr>
          <a:xfrm>
            <a:off x="1669825" y="990600"/>
            <a:ext cx="9074375" cy="5181600"/>
          </a:xfrm>
          <a:prstGeom prst="rect">
            <a:avLst/>
          </a:prstGeom>
        </p:spPr>
      </p:pic>
      <p:sp>
        <p:nvSpPr>
          <p:cNvPr id="12" name="文字方塊 4">
            <a:extLst>
              <a:ext uri="{FF2B5EF4-FFF2-40B4-BE49-F238E27FC236}">
                <a16:creationId xmlns:a16="http://schemas.microsoft.com/office/drawing/2014/main" xmlns="" id="{F128986E-7AE0-466D-9914-2FC39DD73DCB}"/>
              </a:ext>
            </a:extLst>
          </p:cNvPr>
          <p:cNvSpPr txBox="1"/>
          <p:nvPr/>
        </p:nvSpPr>
        <p:spPr>
          <a:xfrm>
            <a:off x="4258994" y="1066800"/>
            <a:ext cx="1434905" cy="461665"/>
          </a:xfrm>
          <a:prstGeom prst="rect">
            <a:avLst/>
          </a:prstGeom>
          <a:solidFill>
            <a:srgbClr val="92D050"/>
          </a:solidFill>
          <a:ln>
            <a:solidFill>
              <a:srgbClr val="92D050"/>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defRPr sz="2400">
                <a:latin typeface="微软雅黑" panose="020B0503020204020204" pitchFamily="34" charset="-122"/>
                <a:ea typeface="微软雅黑" panose="020B0503020204020204" pitchFamily="34" charset="-122"/>
              </a:defRPr>
            </a:lvl1pPr>
          </a:lstStyle>
          <a:p>
            <a:r>
              <a:rPr lang="zh-CN" altLang="en-US" dirty="0">
                <a:solidFill>
                  <a:schemeClr val="tx1"/>
                </a:solidFill>
              </a:rPr>
              <a:t>人工智能</a:t>
            </a:r>
            <a:endParaRPr lang="zh-TW" altLang="en-US" dirty="0">
              <a:solidFill>
                <a:schemeClr val="tx1"/>
              </a:solidFill>
            </a:endParaRPr>
          </a:p>
        </p:txBody>
      </p:sp>
      <p:sp>
        <p:nvSpPr>
          <p:cNvPr id="13" name="文字方塊 6">
            <a:extLst>
              <a:ext uri="{FF2B5EF4-FFF2-40B4-BE49-F238E27FC236}">
                <a16:creationId xmlns:a16="http://schemas.microsoft.com/office/drawing/2014/main" xmlns="" id="{5E325155-874F-4DFF-8ACA-8EF11191959C}"/>
              </a:ext>
            </a:extLst>
          </p:cNvPr>
          <p:cNvSpPr txBox="1"/>
          <p:nvPr/>
        </p:nvSpPr>
        <p:spPr>
          <a:xfrm>
            <a:off x="6828692" y="1828800"/>
            <a:ext cx="1434905" cy="461665"/>
          </a:xfrm>
          <a:prstGeom prst="rect">
            <a:avLst/>
          </a:prstGeom>
          <a:solidFill>
            <a:srgbClr val="92D050"/>
          </a:solidFill>
          <a:ln>
            <a:solidFill>
              <a:srgbClr val="92D050"/>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defRPr sz="2400">
                <a:solidFill>
                  <a:schemeClr val="tx1"/>
                </a:solidFill>
                <a:latin typeface="微软雅黑" panose="020B0503020204020204" pitchFamily="34" charset="-122"/>
                <a:ea typeface="微软雅黑" panose="020B0503020204020204" pitchFamily="34" charset="-122"/>
              </a:defRPr>
            </a:lvl1pPr>
          </a:lstStyle>
          <a:p>
            <a:r>
              <a:rPr lang="zh-CN" altLang="en-US" dirty="0"/>
              <a:t>机器学习</a:t>
            </a:r>
            <a:endParaRPr lang="zh-TW" altLang="en-US" dirty="0"/>
          </a:p>
        </p:txBody>
      </p:sp>
      <p:sp>
        <p:nvSpPr>
          <p:cNvPr id="14" name="文字方塊 7">
            <a:extLst>
              <a:ext uri="{FF2B5EF4-FFF2-40B4-BE49-F238E27FC236}">
                <a16:creationId xmlns:a16="http://schemas.microsoft.com/office/drawing/2014/main" xmlns="" id="{91A0033E-FC40-41DE-A699-B2437D5C33B6}"/>
              </a:ext>
            </a:extLst>
          </p:cNvPr>
          <p:cNvSpPr txBox="1"/>
          <p:nvPr/>
        </p:nvSpPr>
        <p:spPr>
          <a:xfrm>
            <a:off x="9156895" y="2514600"/>
            <a:ext cx="1434905" cy="461665"/>
          </a:xfrm>
          <a:prstGeom prst="rect">
            <a:avLst/>
          </a:prstGeom>
          <a:solidFill>
            <a:srgbClr val="92D050"/>
          </a:solidFill>
          <a:ln>
            <a:solidFill>
              <a:srgbClr val="92D050"/>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defRPr sz="2400">
                <a:solidFill>
                  <a:schemeClr val="tx1"/>
                </a:solidFill>
                <a:latin typeface="微软雅黑" panose="020B0503020204020204" pitchFamily="34" charset="-122"/>
                <a:ea typeface="微软雅黑" panose="020B0503020204020204" pitchFamily="34" charset="-122"/>
              </a:defRPr>
            </a:lvl1pPr>
          </a:lstStyle>
          <a:p>
            <a:r>
              <a:rPr lang="zh-TW" altLang="en-US" dirty="0"/>
              <a:t>深度</a:t>
            </a:r>
            <a:r>
              <a:rPr lang="zh-CN" altLang="en-US" dirty="0"/>
              <a:t>学习</a:t>
            </a:r>
            <a:endParaRPr lang="zh-TW" altLang="en-US" dirty="0"/>
          </a:p>
        </p:txBody>
      </p:sp>
      <p:sp>
        <p:nvSpPr>
          <p:cNvPr id="15" name="文字方塊 5">
            <a:extLst>
              <a:ext uri="{FF2B5EF4-FFF2-40B4-BE49-F238E27FC236}">
                <a16:creationId xmlns:a16="http://schemas.microsoft.com/office/drawing/2014/main" xmlns="" id="{27B05B3B-2072-4394-8D65-6888D004758A}"/>
              </a:ext>
            </a:extLst>
          </p:cNvPr>
          <p:cNvSpPr txBox="1"/>
          <p:nvPr/>
        </p:nvSpPr>
        <p:spPr>
          <a:xfrm>
            <a:off x="5707967" y="1066800"/>
            <a:ext cx="858129" cy="461665"/>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buNone/>
            </a:pPr>
            <a:r>
              <a:rPr lang="zh-CN" altLang="en-US" sz="2400" dirty="0">
                <a:solidFill>
                  <a:schemeClr val="tx1"/>
                </a:solidFill>
                <a:latin typeface="微软雅黑" panose="020B0503020204020204" pitchFamily="34" charset="-122"/>
                <a:ea typeface="微软雅黑" panose="020B0503020204020204" pitchFamily="34" charset="-122"/>
              </a:rPr>
              <a:t>目标</a:t>
            </a:r>
            <a:endParaRPr lang="zh-TW" altLang="en-US" sz="2400" dirty="0">
              <a:solidFill>
                <a:schemeClr val="tx1"/>
              </a:solidFill>
              <a:latin typeface="微软雅黑" panose="020B0503020204020204" pitchFamily="34" charset="-122"/>
              <a:ea typeface="微软雅黑" panose="020B0503020204020204" pitchFamily="34" charset="-122"/>
            </a:endParaRPr>
          </a:p>
        </p:txBody>
      </p:sp>
      <p:sp>
        <p:nvSpPr>
          <p:cNvPr id="16" name="文字方塊 9">
            <a:extLst>
              <a:ext uri="{FF2B5EF4-FFF2-40B4-BE49-F238E27FC236}">
                <a16:creationId xmlns:a16="http://schemas.microsoft.com/office/drawing/2014/main" xmlns="" id="{ED368ABB-6FD7-449E-9C5C-9CAE34E79D3F}"/>
              </a:ext>
            </a:extLst>
          </p:cNvPr>
          <p:cNvSpPr txBox="1"/>
          <p:nvPr/>
        </p:nvSpPr>
        <p:spPr>
          <a:xfrm>
            <a:off x="8285871" y="1842868"/>
            <a:ext cx="858129" cy="461665"/>
          </a:xfrm>
          <a:prstGeom prst="rect">
            <a:avLst/>
          </a:prstGeom>
          <a:solidFill>
            <a:srgbClr val="FFC000"/>
          </a:solidFill>
        </p:spPr>
        <p:style>
          <a:lnRef idx="0">
            <a:schemeClr val="accent2"/>
          </a:lnRef>
          <a:fillRef idx="3">
            <a:schemeClr val="accent2"/>
          </a:fillRef>
          <a:effectRef idx="3">
            <a:schemeClr val="accent2"/>
          </a:effectRef>
          <a:fontRef idx="minor">
            <a:schemeClr val="lt1"/>
          </a:fontRef>
        </p:style>
        <p:txBody>
          <a:bodyPr wrap="square" rtlCol="0">
            <a:spAutoFit/>
          </a:bodyPr>
          <a:lstStyle/>
          <a:p>
            <a:pPr algn="ctr">
              <a:buNone/>
            </a:pPr>
            <a:r>
              <a:rPr lang="zh-TW" altLang="en-US" sz="2400" dirty="0">
                <a:solidFill>
                  <a:schemeClr val="tx1"/>
                </a:solidFill>
                <a:latin typeface="微软雅黑" panose="020B0503020204020204" pitchFamily="34" charset="-122"/>
                <a:ea typeface="微软雅黑" panose="020B0503020204020204" pitchFamily="34" charset="-122"/>
              </a:rPr>
              <a:t>手段</a:t>
            </a:r>
          </a:p>
        </p:txBody>
      </p:sp>
      <p:sp>
        <p:nvSpPr>
          <p:cNvPr id="17" name="文字方塊 10">
            <a:extLst>
              <a:ext uri="{FF2B5EF4-FFF2-40B4-BE49-F238E27FC236}">
                <a16:creationId xmlns:a16="http://schemas.microsoft.com/office/drawing/2014/main" xmlns="" id="{B8387BB2-598D-4A26-A3ED-07FCC3AFC7FB}"/>
              </a:ext>
            </a:extLst>
          </p:cNvPr>
          <p:cNvSpPr txBox="1"/>
          <p:nvPr/>
        </p:nvSpPr>
        <p:spPr>
          <a:xfrm>
            <a:off x="2228850" y="4124337"/>
            <a:ext cx="2389749" cy="904863"/>
          </a:xfrm>
          <a:prstGeom prst="rect">
            <a:avLst/>
          </a:prstGeom>
          <a:solidFill>
            <a:srgbClr val="92D050"/>
          </a:solidFill>
          <a:ln>
            <a:solidFill>
              <a:srgbClr val="92D050"/>
            </a:solidFill>
          </a:ln>
        </p:spPr>
        <p:style>
          <a:lnRef idx="1">
            <a:schemeClr val="accent2"/>
          </a:lnRef>
          <a:fillRef idx="3">
            <a:schemeClr val="accent2"/>
          </a:fillRef>
          <a:effectRef idx="2">
            <a:schemeClr val="accent2"/>
          </a:effectRef>
          <a:fontRef idx="minor">
            <a:schemeClr val="lt1"/>
          </a:fontRef>
        </p:style>
        <p:txBody>
          <a:bodyPr wrap="square" rtlCol="0">
            <a:spAutoFit/>
          </a:bodyPr>
          <a:lstStyle>
            <a:defPPr>
              <a:defRPr lang="en-US"/>
            </a:defPPr>
            <a:lvl1pPr algn="ctr">
              <a:buNone/>
              <a:defRPr sz="2400">
                <a:solidFill>
                  <a:schemeClr val="tx1"/>
                </a:solidFill>
                <a:latin typeface="微软雅黑" panose="020B0503020204020204" pitchFamily="34" charset="-122"/>
                <a:ea typeface="微软雅黑" panose="020B0503020204020204" pitchFamily="34" charset="-122"/>
              </a:defRPr>
            </a:lvl1pPr>
          </a:lstStyle>
          <a:p>
            <a:r>
              <a:rPr lang="zh-CN" altLang="en-US" dirty="0"/>
              <a:t>人类事先</a:t>
            </a:r>
            <a:endParaRPr lang="en-US" altLang="zh-CN" dirty="0"/>
          </a:p>
          <a:p>
            <a:r>
              <a:rPr lang="zh-CN" altLang="en-US" dirty="0"/>
              <a:t>设定好的规则</a:t>
            </a:r>
            <a:endParaRPr lang="en-US" altLang="zh-TW" dirty="0"/>
          </a:p>
        </p:txBody>
      </p:sp>
    </p:spTree>
    <p:extLst>
      <p:ext uri="{BB962C8B-B14F-4D97-AF65-F5344CB8AC3E}">
        <p14:creationId xmlns:p14="http://schemas.microsoft.com/office/powerpoint/2010/main" val="411344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P spid="16" grpId="0" animBg="1"/>
      <p:bldP spid="17"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D971486F-FBF1-4F45-89EF-ABA47B6FF090}"/>
              </a:ext>
            </a:extLst>
          </p:cNvPr>
          <p:cNvGrpSpPr/>
          <p:nvPr/>
        </p:nvGrpSpPr>
        <p:grpSpPr>
          <a:xfrm>
            <a:off x="1143000" y="1219200"/>
            <a:ext cx="9677400" cy="4419600"/>
            <a:chOff x="2231542" y="1981200"/>
            <a:chExt cx="7864322" cy="3264316"/>
          </a:xfrm>
        </p:grpSpPr>
        <p:sp>
          <p:nvSpPr>
            <p:cNvPr id="3" name="object 3"/>
            <p:cNvSpPr txBox="1"/>
            <p:nvPr/>
          </p:nvSpPr>
          <p:spPr>
            <a:xfrm>
              <a:off x="2231542" y="4955693"/>
              <a:ext cx="3220720" cy="289823"/>
            </a:xfrm>
            <a:prstGeom prst="rect">
              <a:avLst/>
            </a:prstGeom>
          </p:spPr>
          <p:txBody>
            <a:bodyPr vert="horz" wrap="square" lIns="0" tIns="12700" rIns="0" bIns="0" rtlCol="0">
              <a:spAutoFit/>
            </a:bodyPr>
            <a:lstStyle/>
            <a:p>
              <a:pPr marL="12700">
                <a:spcBef>
                  <a:spcPts val="100"/>
                </a:spcBef>
                <a:buNone/>
              </a:pPr>
              <a:r>
                <a:rPr sz="1800" spc="-5" dirty="0">
                  <a:solidFill>
                    <a:srgbClr val="006FC0"/>
                  </a:solidFill>
                  <a:latin typeface="Calibri"/>
                  <a:cs typeface="Calibri"/>
                </a:rPr>
                <a:t>[Chung </a:t>
              </a:r>
              <a:r>
                <a:rPr sz="1800" dirty="0">
                  <a:solidFill>
                    <a:srgbClr val="006FC0"/>
                  </a:solidFill>
                  <a:latin typeface="Calibri"/>
                  <a:cs typeface="Calibri"/>
                </a:rPr>
                <a:t>&amp; </a:t>
              </a:r>
              <a:r>
                <a:rPr sz="1800" spc="-5" dirty="0">
                  <a:solidFill>
                    <a:srgbClr val="006FC0"/>
                  </a:solidFill>
                  <a:latin typeface="Calibri"/>
                  <a:cs typeface="Calibri"/>
                </a:rPr>
                <a:t>Lee, </a:t>
              </a:r>
              <a:r>
                <a:rPr sz="1800" spc="-10" dirty="0">
                  <a:solidFill>
                    <a:srgbClr val="006FC0"/>
                  </a:solidFill>
                  <a:latin typeface="Calibri"/>
                  <a:cs typeface="Calibri"/>
                </a:rPr>
                <a:t>INTERSPEECH</a:t>
              </a:r>
              <a:r>
                <a:rPr sz="1800" spc="5" dirty="0">
                  <a:solidFill>
                    <a:srgbClr val="006FC0"/>
                  </a:solidFill>
                  <a:latin typeface="Calibri"/>
                  <a:cs typeface="Calibri"/>
                </a:rPr>
                <a:t> </a:t>
              </a:r>
              <a:r>
                <a:rPr sz="1800" spc="-5" dirty="0">
                  <a:solidFill>
                    <a:srgbClr val="006FC0"/>
                  </a:solidFill>
                  <a:latin typeface="Calibri"/>
                  <a:cs typeface="Calibri"/>
                </a:rPr>
                <a:t>2016]</a:t>
              </a:r>
              <a:endParaRPr sz="1800">
                <a:latin typeface="Calibri"/>
                <a:cs typeface="Calibri"/>
              </a:endParaRPr>
            </a:p>
          </p:txBody>
        </p:sp>
        <p:sp>
          <p:nvSpPr>
            <p:cNvPr id="4" name="object 4"/>
            <p:cNvSpPr/>
            <p:nvPr/>
          </p:nvSpPr>
          <p:spPr>
            <a:xfrm>
              <a:off x="2634887" y="2893314"/>
              <a:ext cx="990709" cy="1949195"/>
            </a:xfrm>
            <a:prstGeom prst="rect">
              <a:avLst/>
            </a:prstGeom>
            <a:blipFill>
              <a:blip r:embed="rId3" cstate="print"/>
              <a:stretch>
                <a:fillRect/>
              </a:stretch>
            </a:blipFill>
          </p:spPr>
          <p:txBody>
            <a:bodyPr wrap="square" lIns="0" tIns="0" rIns="0" bIns="0" rtlCol="0"/>
            <a:lstStyle/>
            <a:p>
              <a:pPr>
                <a:buNone/>
              </a:pPr>
              <a:endParaRPr/>
            </a:p>
          </p:txBody>
        </p:sp>
        <p:sp>
          <p:nvSpPr>
            <p:cNvPr id="5" name="object 5"/>
            <p:cNvSpPr/>
            <p:nvPr/>
          </p:nvSpPr>
          <p:spPr>
            <a:xfrm>
              <a:off x="3575304" y="2945130"/>
              <a:ext cx="1991868" cy="1991868"/>
            </a:xfrm>
            <a:prstGeom prst="rect">
              <a:avLst/>
            </a:prstGeom>
            <a:blipFill>
              <a:blip r:embed="rId4" cstate="print"/>
              <a:stretch>
                <a:fillRect/>
              </a:stretch>
            </a:blipFill>
          </p:spPr>
          <p:txBody>
            <a:bodyPr wrap="square" lIns="0" tIns="0" rIns="0" bIns="0" rtlCol="0"/>
            <a:lstStyle/>
            <a:p>
              <a:pPr>
                <a:buNone/>
              </a:pPr>
              <a:endParaRPr/>
            </a:p>
          </p:txBody>
        </p:sp>
        <p:sp>
          <p:nvSpPr>
            <p:cNvPr id="6" name="object 6"/>
            <p:cNvSpPr txBox="1"/>
            <p:nvPr/>
          </p:nvSpPr>
          <p:spPr>
            <a:xfrm>
              <a:off x="2326640" y="1981200"/>
              <a:ext cx="3130550" cy="756920"/>
            </a:xfrm>
            <a:prstGeom prst="rect">
              <a:avLst/>
            </a:prstGeom>
          </p:spPr>
          <p:txBody>
            <a:bodyPr vert="horz" wrap="square" lIns="0" tIns="12700" rIns="0" bIns="0" rtlCol="0">
              <a:spAutoFit/>
            </a:bodyPr>
            <a:lstStyle/>
            <a:p>
              <a:pPr marL="12700" marR="5080">
                <a:spcBef>
                  <a:spcPts val="100"/>
                </a:spcBef>
                <a:buNone/>
              </a:pPr>
              <a:r>
                <a:rPr sz="2400" dirty="0">
                  <a:latin typeface="Calibri"/>
                  <a:cs typeface="Calibri"/>
                </a:rPr>
                <a:t>Machine </a:t>
              </a:r>
              <a:r>
                <a:rPr sz="2400" spc="-10" dirty="0">
                  <a:latin typeface="Calibri"/>
                  <a:cs typeface="Calibri"/>
                </a:rPr>
                <a:t>listens </a:t>
              </a:r>
              <a:r>
                <a:rPr sz="2400" spc="-15" dirty="0">
                  <a:latin typeface="Calibri"/>
                  <a:cs typeface="Calibri"/>
                </a:rPr>
                <a:t>to </a:t>
              </a:r>
              <a:r>
                <a:rPr sz="2400" dirty="0">
                  <a:latin typeface="Calibri"/>
                  <a:cs typeface="Calibri"/>
                </a:rPr>
                <a:t>lots</a:t>
              </a:r>
              <a:r>
                <a:rPr sz="2400" spc="-85" dirty="0">
                  <a:latin typeface="Calibri"/>
                  <a:cs typeface="Calibri"/>
                </a:rPr>
                <a:t> </a:t>
              </a:r>
              <a:r>
                <a:rPr sz="2400" spc="-5" dirty="0">
                  <a:latin typeface="Calibri"/>
                  <a:cs typeface="Calibri"/>
                </a:rPr>
                <a:t>of  audio</a:t>
              </a:r>
              <a:r>
                <a:rPr sz="2400" spc="-10" dirty="0">
                  <a:latin typeface="Calibri"/>
                  <a:cs typeface="Calibri"/>
                </a:rPr>
                <a:t> </a:t>
              </a:r>
              <a:r>
                <a:rPr sz="2400" spc="-5" dirty="0">
                  <a:latin typeface="Calibri"/>
                  <a:cs typeface="Calibri"/>
                </a:rPr>
                <a:t>book</a:t>
              </a:r>
              <a:endParaRPr sz="2400">
                <a:latin typeface="Calibri"/>
                <a:cs typeface="Calibri"/>
              </a:endParaRPr>
            </a:p>
          </p:txBody>
        </p:sp>
        <p:sp>
          <p:nvSpPr>
            <p:cNvPr id="7" name="object 7"/>
            <p:cNvSpPr/>
            <p:nvPr/>
          </p:nvSpPr>
          <p:spPr>
            <a:xfrm>
              <a:off x="6323077" y="2844545"/>
              <a:ext cx="3745991" cy="2106168"/>
            </a:xfrm>
            <a:prstGeom prst="rect">
              <a:avLst/>
            </a:prstGeom>
            <a:blipFill>
              <a:blip r:embed="rId5" cstate="print"/>
              <a:stretch>
                <a:fillRect/>
              </a:stretch>
            </a:blipFill>
          </p:spPr>
          <p:txBody>
            <a:bodyPr wrap="square" lIns="0" tIns="0" rIns="0" bIns="0" rtlCol="0"/>
            <a:lstStyle/>
            <a:p>
              <a:pPr>
                <a:buNone/>
              </a:pPr>
              <a:endParaRPr/>
            </a:p>
          </p:txBody>
        </p:sp>
        <p:sp>
          <p:nvSpPr>
            <p:cNvPr id="8" name="object 8"/>
            <p:cNvSpPr txBox="1"/>
            <p:nvPr/>
          </p:nvSpPr>
          <p:spPr>
            <a:xfrm>
              <a:off x="6236335" y="2140838"/>
              <a:ext cx="3859529" cy="382156"/>
            </a:xfrm>
            <a:prstGeom prst="rect">
              <a:avLst/>
            </a:prstGeom>
          </p:spPr>
          <p:txBody>
            <a:bodyPr vert="horz" wrap="square" lIns="0" tIns="12700" rIns="0" bIns="0" rtlCol="0">
              <a:spAutoFit/>
            </a:bodyPr>
            <a:lstStyle/>
            <a:p>
              <a:pPr marL="12700">
                <a:spcBef>
                  <a:spcPts val="100"/>
                </a:spcBef>
                <a:buNone/>
              </a:pPr>
              <a:r>
                <a:rPr sz="2400" spc="-5" dirty="0">
                  <a:latin typeface="Calibri"/>
                  <a:cs typeface="Calibri"/>
                </a:rPr>
                <a:t>How about </a:t>
              </a:r>
              <a:r>
                <a:rPr sz="2400" dirty="0">
                  <a:latin typeface="Calibri"/>
                  <a:cs typeface="Calibri"/>
                </a:rPr>
                <a:t>machine </a:t>
              </a:r>
              <a:r>
                <a:rPr sz="2400" spc="-15" dirty="0">
                  <a:latin typeface="Calibri"/>
                  <a:cs typeface="Calibri"/>
                </a:rPr>
                <a:t>watch</a:t>
              </a:r>
              <a:r>
                <a:rPr sz="2400" spc="-125" dirty="0">
                  <a:latin typeface="Calibri"/>
                  <a:cs typeface="Calibri"/>
                </a:rPr>
                <a:t> </a:t>
              </a:r>
              <a:r>
                <a:rPr sz="2400" spc="-10" dirty="0">
                  <a:latin typeface="Calibri"/>
                  <a:cs typeface="Calibri"/>
                </a:rPr>
                <a:t>TV?</a:t>
              </a:r>
              <a:endParaRPr sz="2400">
                <a:latin typeface="Calibri"/>
                <a:cs typeface="Calibri"/>
              </a:endParaRPr>
            </a:p>
          </p:txBody>
        </p:sp>
      </p:grpSp>
      <p:sp>
        <p:nvSpPr>
          <p:cNvPr id="12" name="object 4">
            <a:extLst>
              <a:ext uri="{FF2B5EF4-FFF2-40B4-BE49-F238E27FC236}">
                <a16:creationId xmlns:a16="http://schemas.microsoft.com/office/drawing/2014/main" xmlns="" id="{8E2991B0-63E3-4F38-A86F-640949D3102D}"/>
              </a:ext>
            </a:extLst>
          </p:cNvPr>
          <p:cNvSpPr txBox="1">
            <a:spLocks noGrp="1"/>
          </p:cNvSpPr>
          <p:nvPr>
            <p:ph type="title"/>
          </p:nvPr>
        </p:nvSpPr>
        <p:spPr>
          <a:xfrm>
            <a:off x="990600" y="47343"/>
            <a:ext cx="8512658" cy="613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sz="3600" spc="-5" dirty="0">
                <a:latin typeface="微软雅黑" panose="020B0503020204020204" pitchFamily="34" charset="-122"/>
                <a:ea typeface="微软雅黑" panose="020B0503020204020204" pitchFamily="34" charset="-122"/>
                <a:cs typeface="+mj-cs"/>
              </a:rPr>
              <a:t>Unsupervised Learning</a:t>
            </a:r>
            <a:r>
              <a:rPr lang="en-US" altLang="zh-CN" sz="3600" spc="-5" dirty="0">
                <a:latin typeface="微软雅黑" panose="020B0503020204020204" pitchFamily="34" charset="-122"/>
                <a:ea typeface="微软雅黑" panose="020B0503020204020204" pitchFamily="34" charset="-122"/>
                <a:cs typeface="+mj-cs"/>
              </a:rPr>
              <a:t>—</a:t>
            </a:r>
            <a:r>
              <a:rPr lang="zh-CN" altLang="en-US" sz="3600" spc="-5" dirty="0">
                <a:latin typeface="微软雅黑" panose="020B0503020204020204" pitchFamily="34" charset="-122"/>
                <a:ea typeface="微软雅黑" panose="020B0503020204020204" pitchFamily="34" charset="-122"/>
                <a:cs typeface="+mj-cs"/>
              </a:rPr>
              <a:t>无监督学习</a:t>
            </a:r>
            <a:endParaRPr sz="3600" spc="-5" dirty="0">
              <a:latin typeface="微软雅黑" panose="020B0503020204020204" pitchFamily="34" charset="-122"/>
              <a:ea typeface="微软雅黑" panose="020B0503020204020204" pitchFamily="34" charset="-122"/>
              <a:cs typeface="+mj-cs"/>
            </a:endParaRPr>
          </a:p>
        </p:txBody>
      </p:sp>
    </p:spTree>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a:extLst>
              <a:ext uri="{FF2B5EF4-FFF2-40B4-BE49-F238E27FC236}">
                <a16:creationId xmlns:a16="http://schemas.microsoft.com/office/drawing/2014/main" xmlns="" id="{FF4E4681-43BB-41ED-99E7-B0E30E7C4E5A}"/>
              </a:ext>
            </a:extLst>
          </p:cNvPr>
          <p:cNvSpPr>
            <a:spLocks noGrp="1"/>
          </p:cNvSpPr>
          <p:nvPr>
            <p:ph type="title"/>
          </p:nvPr>
        </p:nvSpPr>
        <p:spPr>
          <a:xfrm>
            <a:off x="838200" y="-245380"/>
            <a:ext cx="10515600" cy="1325563"/>
          </a:xfrm>
        </p:spPr>
        <p:txBody>
          <a:bodyPr/>
          <a:lstStyle/>
          <a:p>
            <a:r>
              <a:rPr lang="zh-CN" altLang="en-US" sz="3600" dirty="0">
                <a:latin typeface="微软雅黑" panose="020B0503020204020204" pitchFamily="34" charset="-122"/>
                <a:ea typeface="微软雅黑" panose="020B0503020204020204" pitchFamily="34" charset="-122"/>
              </a:rPr>
              <a:t>主要内容</a:t>
            </a:r>
          </a:p>
        </p:txBody>
      </p:sp>
      <p:sp>
        <p:nvSpPr>
          <p:cNvPr id="24" name="object 2">
            <a:extLst>
              <a:ext uri="{FF2B5EF4-FFF2-40B4-BE49-F238E27FC236}">
                <a16:creationId xmlns:a16="http://schemas.microsoft.com/office/drawing/2014/main" xmlns="" id="{32A27A5C-25CC-49B2-8321-98D7B0402FDC}"/>
              </a:ext>
            </a:extLst>
          </p:cNvPr>
          <p:cNvSpPr/>
          <p:nvPr/>
        </p:nvSpPr>
        <p:spPr>
          <a:xfrm>
            <a:off x="2156461" y="1066800"/>
            <a:ext cx="7848599" cy="5198364"/>
          </a:xfrm>
          <a:prstGeom prst="rect">
            <a:avLst/>
          </a:prstGeom>
          <a:solidFill>
            <a:srgbClr val="AFCAE8"/>
          </a:solidFill>
        </p:spPr>
        <p:txBody>
          <a:bodyPr wrap="square" lIns="0" tIns="0" rIns="0" bIns="0" rtlCol="0"/>
          <a:lstStyle/>
          <a:p>
            <a:endParaRPr dirty="0"/>
          </a:p>
        </p:txBody>
      </p:sp>
      <p:sp>
        <p:nvSpPr>
          <p:cNvPr id="25" name="object 2">
            <a:extLst>
              <a:ext uri="{FF2B5EF4-FFF2-40B4-BE49-F238E27FC236}">
                <a16:creationId xmlns:a16="http://schemas.microsoft.com/office/drawing/2014/main" xmlns="" id="{6D0E68A6-2746-4C01-A76D-57BA44BCAB1A}"/>
              </a:ext>
            </a:extLst>
          </p:cNvPr>
          <p:cNvSpPr/>
          <p:nvPr/>
        </p:nvSpPr>
        <p:spPr>
          <a:xfrm>
            <a:off x="2456791" y="2237231"/>
            <a:ext cx="5059680" cy="3467131"/>
          </a:xfrm>
          <a:prstGeom prst="rect">
            <a:avLst/>
          </a:prstGeom>
          <a:blipFill>
            <a:blip r:embed="rId3" cstate="print"/>
            <a:stretch>
              <a:fillRect/>
            </a:stretch>
          </a:blipFill>
          <a:ln>
            <a:noFill/>
          </a:ln>
        </p:spPr>
        <p:txBody>
          <a:bodyPr wrap="square" lIns="0" tIns="0" rIns="0" bIns="0" rtlCol="0"/>
          <a:lstStyle/>
          <a:p>
            <a:endParaRPr/>
          </a:p>
        </p:txBody>
      </p:sp>
      <p:sp>
        <p:nvSpPr>
          <p:cNvPr id="26" name="object 4">
            <a:extLst>
              <a:ext uri="{FF2B5EF4-FFF2-40B4-BE49-F238E27FC236}">
                <a16:creationId xmlns:a16="http://schemas.microsoft.com/office/drawing/2014/main" xmlns="" id="{BE92DCE6-A207-49BA-8693-9D5670A5A917}"/>
              </a:ext>
            </a:extLst>
          </p:cNvPr>
          <p:cNvSpPr/>
          <p:nvPr/>
        </p:nvSpPr>
        <p:spPr>
          <a:xfrm>
            <a:off x="2456791" y="1447800"/>
            <a:ext cx="2670048" cy="461772"/>
          </a:xfrm>
          <a:prstGeom prst="rect">
            <a:avLst/>
          </a:prstGeom>
          <a:blipFill>
            <a:blip r:embed="rId4" cstate="print"/>
            <a:stretch>
              <a:fillRect/>
            </a:stretch>
          </a:blipFill>
          <a:ln>
            <a:noFill/>
          </a:ln>
        </p:spPr>
        <p:txBody>
          <a:bodyPr wrap="square" lIns="0" tIns="0" rIns="0" bIns="0" rtlCol="0"/>
          <a:lstStyle/>
          <a:p>
            <a:endParaRPr/>
          </a:p>
        </p:txBody>
      </p:sp>
      <p:sp>
        <p:nvSpPr>
          <p:cNvPr id="27" name="object 5">
            <a:extLst>
              <a:ext uri="{FF2B5EF4-FFF2-40B4-BE49-F238E27FC236}">
                <a16:creationId xmlns:a16="http://schemas.microsoft.com/office/drawing/2014/main" xmlns="" id="{931F4C27-8B95-410C-856F-B418F011A428}"/>
              </a:ext>
            </a:extLst>
          </p:cNvPr>
          <p:cNvSpPr txBox="1"/>
          <p:nvPr/>
        </p:nvSpPr>
        <p:spPr>
          <a:xfrm>
            <a:off x="2456791" y="1447800"/>
            <a:ext cx="2670175" cy="395620"/>
          </a:xfrm>
          <a:prstGeom prst="rect">
            <a:avLst/>
          </a:prstGeom>
          <a:ln w="6096">
            <a:noFill/>
          </a:ln>
        </p:spPr>
        <p:txBody>
          <a:bodyPr vert="horz" wrap="square" lIns="0" tIns="26034" rIns="0" bIns="0" rtlCol="0">
            <a:spAutoFit/>
          </a:bodyPr>
          <a:lstStyle/>
          <a:p>
            <a:pPr marL="665480">
              <a:lnSpc>
                <a:spcPct val="100000"/>
              </a:lnSpc>
              <a:spcBef>
                <a:spcPts val="204"/>
              </a:spcBef>
              <a:buNone/>
            </a:pPr>
            <a:r>
              <a:rPr sz="2400" spc="-10" dirty="0">
                <a:latin typeface="Calibri"/>
                <a:cs typeface="Calibri"/>
              </a:rPr>
              <a:t>Regression</a:t>
            </a:r>
            <a:endParaRPr sz="2400" dirty="0">
              <a:latin typeface="Calibri"/>
              <a:cs typeface="Calibri"/>
            </a:endParaRPr>
          </a:p>
        </p:txBody>
      </p:sp>
      <p:sp>
        <p:nvSpPr>
          <p:cNvPr id="28" name="object 6">
            <a:extLst>
              <a:ext uri="{FF2B5EF4-FFF2-40B4-BE49-F238E27FC236}">
                <a16:creationId xmlns:a16="http://schemas.microsoft.com/office/drawing/2014/main" xmlns="" id="{96367243-75C6-41D4-B8D2-517A8E45CF7C}"/>
              </a:ext>
            </a:extLst>
          </p:cNvPr>
          <p:cNvSpPr txBox="1"/>
          <p:nvPr/>
        </p:nvSpPr>
        <p:spPr>
          <a:xfrm>
            <a:off x="4226917" y="5256644"/>
            <a:ext cx="1637664" cy="382156"/>
          </a:xfrm>
          <a:prstGeom prst="rect">
            <a:avLst/>
          </a:prstGeom>
          <a:ln>
            <a:noFill/>
          </a:ln>
        </p:spPr>
        <p:txBody>
          <a:bodyPr vert="horz" wrap="square" lIns="0" tIns="12700" rIns="0" bIns="0" rtlCol="0">
            <a:spAutoFit/>
          </a:bodyPr>
          <a:lstStyle/>
          <a:p>
            <a:pPr marL="12700">
              <a:lnSpc>
                <a:spcPct val="100000"/>
              </a:lnSpc>
              <a:spcBef>
                <a:spcPts val="100"/>
              </a:spcBef>
              <a:buNone/>
            </a:pPr>
            <a:r>
              <a:rPr sz="2400" spc="-10" dirty="0">
                <a:latin typeface="Calibri"/>
                <a:cs typeface="Calibri"/>
              </a:rPr>
              <a:t>Classification</a:t>
            </a:r>
            <a:endParaRPr sz="2400" dirty="0">
              <a:latin typeface="Calibri"/>
              <a:cs typeface="Calibri"/>
            </a:endParaRPr>
          </a:p>
        </p:txBody>
      </p:sp>
      <p:sp>
        <p:nvSpPr>
          <p:cNvPr id="29" name="object 7">
            <a:extLst>
              <a:ext uri="{FF2B5EF4-FFF2-40B4-BE49-F238E27FC236}">
                <a16:creationId xmlns:a16="http://schemas.microsoft.com/office/drawing/2014/main" xmlns="" id="{9811854A-0D38-44F6-9852-7F3FB81D5BF5}"/>
              </a:ext>
            </a:extLst>
          </p:cNvPr>
          <p:cNvSpPr/>
          <p:nvPr/>
        </p:nvSpPr>
        <p:spPr>
          <a:xfrm>
            <a:off x="3714091" y="1916429"/>
            <a:ext cx="114300" cy="608965"/>
          </a:xfrm>
          <a:custGeom>
            <a:avLst/>
            <a:gdLst/>
            <a:ahLst/>
            <a:cxnLst/>
            <a:rect l="l" t="t" r="r" b="b"/>
            <a:pathLst>
              <a:path w="114300" h="608964">
                <a:moveTo>
                  <a:pt x="38100" y="494665"/>
                </a:moveTo>
                <a:lnTo>
                  <a:pt x="0" y="494665"/>
                </a:lnTo>
                <a:lnTo>
                  <a:pt x="57150" y="608965"/>
                </a:lnTo>
                <a:lnTo>
                  <a:pt x="104775" y="513715"/>
                </a:lnTo>
                <a:lnTo>
                  <a:pt x="38100" y="513715"/>
                </a:lnTo>
                <a:lnTo>
                  <a:pt x="38100" y="494665"/>
                </a:lnTo>
                <a:close/>
              </a:path>
              <a:path w="114300" h="608964">
                <a:moveTo>
                  <a:pt x="76200" y="0"/>
                </a:moveTo>
                <a:lnTo>
                  <a:pt x="38100" y="0"/>
                </a:lnTo>
                <a:lnTo>
                  <a:pt x="38100" y="513715"/>
                </a:lnTo>
                <a:lnTo>
                  <a:pt x="76200" y="513715"/>
                </a:lnTo>
                <a:lnTo>
                  <a:pt x="76200" y="0"/>
                </a:lnTo>
                <a:close/>
              </a:path>
              <a:path w="114300" h="608964">
                <a:moveTo>
                  <a:pt x="114300" y="494665"/>
                </a:moveTo>
                <a:lnTo>
                  <a:pt x="76200" y="494665"/>
                </a:lnTo>
                <a:lnTo>
                  <a:pt x="76200" y="513715"/>
                </a:lnTo>
                <a:lnTo>
                  <a:pt x="104775" y="513715"/>
                </a:lnTo>
                <a:lnTo>
                  <a:pt x="114300" y="494665"/>
                </a:lnTo>
                <a:close/>
              </a:path>
            </a:pathLst>
          </a:custGeom>
          <a:solidFill>
            <a:srgbClr val="000000"/>
          </a:solidFill>
          <a:ln>
            <a:noFill/>
          </a:ln>
        </p:spPr>
        <p:txBody>
          <a:bodyPr wrap="square" lIns="0" tIns="0" rIns="0" bIns="0" rtlCol="0"/>
          <a:lstStyle/>
          <a:p>
            <a:endParaRPr/>
          </a:p>
        </p:txBody>
      </p:sp>
      <p:sp>
        <p:nvSpPr>
          <p:cNvPr id="30" name="object 8">
            <a:extLst>
              <a:ext uri="{FF2B5EF4-FFF2-40B4-BE49-F238E27FC236}">
                <a16:creationId xmlns:a16="http://schemas.microsoft.com/office/drawing/2014/main" xmlns="" id="{897BF59E-AC0C-4F79-B710-14EF9C95AE5D}"/>
              </a:ext>
            </a:extLst>
          </p:cNvPr>
          <p:cNvSpPr/>
          <p:nvPr/>
        </p:nvSpPr>
        <p:spPr>
          <a:xfrm>
            <a:off x="2874366" y="2525267"/>
            <a:ext cx="1792224" cy="697991"/>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Linear</a:t>
            </a:r>
            <a:br>
              <a:rPr lang="en-US" altLang="zh-CN" sz="2400" spc="-5" dirty="0">
                <a:solidFill>
                  <a:srgbClr val="FFFFFF"/>
                </a:solidFill>
                <a:latin typeface="Calibri"/>
                <a:cs typeface="Calibri"/>
              </a:rPr>
            </a:br>
            <a:r>
              <a:rPr lang="en-US" altLang="zh-CN" sz="2400" spc="-5" dirty="0">
                <a:solidFill>
                  <a:srgbClr val="FFFFFF"/>
                </a:solidFill>
                <a:latin typeface="Calibri"/>
                <a:cs typeface="Calibri"/>
              </a:rPr>
              <a:t>Model</a:t>
            </a:r>
          </a:p>
        </p:txBody>
      </p:sp>
      <p:sp>
        <p:nvSpPr>
          <p:cNvPr id="31" name="object 10">
            <a:extLst>
              <a:ext uri="{FF2B5EF4-FFF2-40B4-BE49-F238E27FC236}">
                <a16:creationId xmlns:a16="http://schemas.microsoft.com/office/drawing/2014/main" xmlns="" id="{9A3384D6-9C4C-4AF1-BE72-29B5C3898D97}"/>
              </a:ext>
            </a:extLst>
          </p:cNvPr>
          <p:cNvSpPr/>
          <p:nvPr/>
        </p:nvSpPr>
        <p:spPr>
          <a:xfrm>
            <a:off x="2705202" y="3712464"/>
            <a:ext cx="4535805" cy="1461770"/>
          </a:xfrm>
          <a:custGeom>
            <a:avLst/>
            <a:gdLst/>
            <a:ahLst/>
            <a:cxnLst/>
            <a:rect l="l" t="t" r="r" b="b"/>
            <a:pathLst>
              <a:path w="4535805" h="1461770">
                <a:moveTo>
                  <a:pt x="0" y="1461516"/>
                </a:moveTo>
                <a:lnTo>
                  <a:pt x="4535424" y="1461516"/>
                </a:lnTo>
                <a:lnTo>
                  <a:pt x="4535424" y="0"/>
                </a:lnTo>
                <a:lnTo>
                  <a:pt x="0" y="0"/>
                </a:lnTo>
                <a:lnTo>
                  <a:pt x="0" y="1461516"/>
                </a:lnTo>
                <a:close/>
              </a:path>
            </a:pathLst>
          </a:custGeom>
          <a:solidFill>
            <a:srgbClr val="BAE18F"/>
          </a:solidFill>
          <a:ln w="6096">
            <a:solidFill>
              <a:srgbClr val="6FAC46"/>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32" name="object 16">
            <a:extLst>
              <a:ext uri="{FF2B5EF4-FFF2-40B4-BE49-F238E27FC236}">
                <a16:creationId xmlns:a16="http://schemas.microsoft.com/office/drawing/2014/main" xmlns="" id="{51D5AF9D-88D0-4BA6-A08C-8EE48266E327}"/>
              </a:ext>
            </a:extLst>
          </p:cNvPr>
          <p:cNvSpPr/>
          <p:nvPr/>
        </p:nvSpPr>
        <p:spPr>
          <a:xfrm>
            <a:off x="3714091" y="3224021"/>
            <a:ext cx="114300" cy="633095"/>
          </a:xfrm>
          <a:custGeom>
            <a:avLst/>
            <a:gdLst/>
            <a:ahLst/>
            <a:cxnLst/>
            <a:rect l="l" t="t" r="r" b="b"/>
            <a:pathLst>
              <a:path w="114300" h="633095">
                <a:moveTo>
                  <a:pt x="38100" y="518413"/>
                </a:moveTo>
                <a:lnTo>
                  <a:pt x="0" y="518413"/>
                </a:lnTo>
                <a:lnTo>
                  <a:pt x="57150" y="632713"/>
                </a:lnTo>
                <a:lnTo>
                  <a:pt x="104775" y="537463"/>
                </a:lnTo>
                <a:lnTo>
                  <a:pt x="38100" y="537463"/>
                </a:lnTo>
                <a:lnTo>
                  <a:pt x="38100" y="518413"/>
                </a:lnTo>
                <a:close/>
              </a:path>
              <a:path w="114300" h="633095">
                <a:moveTo>
                  <a:pt x="76200" y="0"/>
                </a:moveTo>
                <a:lnTo>
                  <a:pt x="38100" y="0"/>
                </a:lnTo>
                <a:lnTo>
                  <a:pt x="38100" y="537463"/>
                </a:lnTo>
                <a:lnTo>
                  <a:pt x="76200" y="537463"/>
                </a:lnTo>
                <a:lnTo>
                  <a:pt x="76200" y="0"/>
                </a:lnTo>
                <a:close/>
              </a:path>
              <a:path w="114300" h="633095">
                <a:moveTo>
                  <a:pt x="114300" y="518413"/>
                </a:moveTo>
                <a:lnTo>
                  <a:pt x="76200" y="518413"/>
                </a:lnTo>
                <a:lnTo>
                  <a:pt x="76200" y="537463"/>
                </a:lnTo>
                <a:lnTo>
                  <a:pt x="104775" y="537463"/>
                </a:lnTo>
                <a:lnTo>
                  <a:pt x="114300" y="518413"/>
                </a:lnTo>
                <a:close/>
              </a:path>
            </a:pathLst>
          </a:custGeom>
          <a:solidFill>
            <a:srgbClr val="000000"/>
          </a:solidFill>
        </p:spPr>
        <p:txBody>
          <a:bodyPr wrap="square" lIns="0" tIns="0" rIns="0" bIns="0" rtlCol="0"/>
          <a:lstStyle/>
          <a:p>
            <a:endParaRPr/>
          </a:p>
        </p:txBody>
      </p:sp>
      <p:sp>
        <p:nvSpPr>
          <p:cNvPr id="33" name="object 13">
            <a:extLst>
              <a:ext uri="{FF2B5EF4-FFF2-40B4-BE49-F238E27FC236}">
                <a16:creationId xmlns:a16="http://schemas.microsoft.com/office/drawing/2014/main" xmlns="" id="{7044230C-E53D-475C-AF50-EB52DB83C652}"/>
              </a:ext>
            </a:extLst>
          </p:cNvPr>
          <p:cNvSpPr/>
          <p:nvPr/>
        </p:nvSpPr>
        <p:spPr>
          <a:xfrm>
            <a:off x="2915515" y="3884676"/>
            <a:ext cx="1787652" cy="787907"/>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Deep  Le</a:t>
            </a:r>
            <a:r>
              <a:rPr lang="en-US" altLang="zh-CN" sz="2400" dirty="0">
                <a:solidFill>
                  <a:srgbClr val="FFFFFF"/>
                </a:solidFill>
                <a:latin typeface="Calibri"/>
                <a:cs typeface="Calibri"/>
              </a:rPr>
              <a:t>arning</a:t>
            </a:r>
            <a:endParaRPr lang="en-US" altLang="zh-CN" sz="2400" dirty="0">
              <a:latin typeface="Calibri"/>
              <a:cs typeface="Calibri"/>
            </a:endParaRPr>
          </a:p>
        </p:txBody>
      </p:sp>
      <p:sp>
        <p:nvSpPr>
          <p:cNvPr id="34" name="object 6">
            <a:extLst>
              <a:ext uri="{FF2B5EF4-FFF2-40B4-BE49-F238E27FC236}">
                <a16:creationId xmlns:a16="http://schemas.microsoft.com/office/drawing/2014/main" xmlns="" id="{57069C40-8D43-4114-813C-39319AE25726}"/>
              </a:ext>
            </a:extLst>
          </p:cNvPr>
          <p:cNvSpPr txBox="1"/>
          <p:nvPr/>
        </p:nvSpPr>
        <p:spPr>
          <a:xfrm>
            <a:off x="3866491" y="4744212"/>
            <a:ext cx="2438400" cy="382156"/>
          </a:xfrm>
          <a:prstGeom prst="rect">
            <a:avLst/>
          </a:prstGeom>
          <a:ln>
            <a:noFill/>
          </a:ln>
        </p:spPr>
        <p:txBody>
          <a:bodyPr vert="horz" wrap="square" lIns="0" tIns="12700" rIns="0" bIns="0" rtlCol="0">
            <a:spAutoFit/>
          </a:bodyPr>
          <a:lstStyle/>
          <a:p>
            <a:pPr marL="12700">
              <a:lnSpc>
                <a:spcPct val="100000"/>
              </a:lnSpc>
              <a:spcBef>
                <a:spcPts val="100"/>
              </a:spcBef>
              <a:buNone/>
            </a:pPr>
            <a:r>
              <a:rPr lang="en-US" altLang="zh-CN" sz="2400" spc="-5" dirty="0">
                <a:latin typeface="Calibri"/>
                <a:cs typeface="Calibri"/>
              </a:rPr>
              <a:t>Non-linear</a:t>
            </a:r>
            <a:r>
              <a:rPr lang="en-US" altLang="zh-CN" sz="2400" spc="-65" dirty="0">
                <a:latin typeface="Calibri"/>
                <a:cs typeface="Calibri"/>
              </a:rPr>
              <a:t> </a:t>
            </a:r>
            <a:r>
              <a:rPr lang="en-US" altLang="zh-CN" sz="2400" dirty="0">
                <a:latin typeface="Calibri"/>
                <a:cs typeface="Calibri"/>
              </a:rPr>
              <a:t>Model</a:t>
            </a:r>
            <a:endParaRPr sz="2400" dirty="0">
              <a:latin typeface="Calibri"/>
              <a:cs typeface="Calibri"/>
            </a:endParaRPr>
          </a:p>
        </p:txBody>
      </p:sp>
      <p:sp>
        <p:nvSpPr>
          <p:cNvPr id="35" name="object 17">
            <a:extLst>
              <a:ext uri="{FF2B5EF4-FFF2-40B4-BE49-F238E27FC236}">
                <a16:creationId xmlns:a16="http://schemas.microsoft.com/office/drawing/2014/main" xmlns="" id="{B7834902-EB7E-4B1D-B173-FC94247A5D5B}"/>
              </a:ext>
            </a:extLst>
          </p:cNvPr>
          <p:cNvSpPr/>
          <p:nvPr/>
        </p:nvSpPr>
        <p:spPr>
          <a:xfrm>
            <a:off x="5073499" y="3880105"/>
            <a:ext cx="1993392" cy="787907"/>
          </a:xfrm>
          <a:prstGeom prst="rect">
            <a:avLst/>
          </a:prstGeom>
          <a:blipFill>
            <a:blip r:embed="rId6" cstate="print"/>
            <a:stretch>
              <a:fillRect/>
            </a:stretch>
          </a:blipFill>
          <a:effectLst>
            <a:outerShdw blurRad="50800" dist="38100" dir="2700000" algn="tl" rotWithShape="0">
              <a:prstClr val="black">
                <a:alpha val="40000"/>
              </a:prstClr>
            </a:outerShdw>
          </a:effectLst>
        </p:spPr>
        <p:txBody>
          <a:bodyPr wrap="square" lIns="0" tIns="0" rIns="0" bIns="0" rtlCol="0"/>
          <a:lstStyle/>
          <a:p>
            <a:pPr algn="ctr">
              <a:buNone/>
            </a:pPr>
            <a:r>
              <a:rPr lang="en-US" altLang="zh-CN" sz="2400" spc="-10" dirty="0">
                <a:solidFill>
                  <a:srgbClr val="FFFFFF"/>
                </a:solidFill>
                <a:latin typeface="Calibri"/>
                <a:cs typeface="Calibri"/>
              </a:rPr>
              <a:t>SVM,</a:t>
            </a:r>
            <a:r>
              <a:rPr lang="en-US" altLang="zh-CN" sz="2400" spc="-80" dirty="0">
                <a:solidFill>
                  <a:srgbClr val="FFFFFF"/>
                </a:solidFill>
                <a:latin typeface="Calibri"/>
                <a:cs typeface="Calibri"/>
              </a:rPr>
              <a:t> </a:t>
            </a:r>
            <a:r>
              <a:rPr lang="en-US" altLang="zh-CN" sz="2400" spc="-5" dirty="0">
                <a:solidFill>
                  <a:srgbClr val="FFFFFF"/>
                </a:solidFill>
                <a:latin typeface="Calibri"/>
                <a:cs typeface="Calibri"/>
              </a:rPr>
              <a:t>decision  </a:t>
            </a:r>
            <a:r>
              <a:rPr lang="en-US" altLang="zh-CN" sz="2400" spc="-10" dirty="0">
                <a:solidFill>
                  <a:srgbClr val="FFFFFF"/>
                </a:solidFill>
                <a:latin typeface="Calibri"/>
                <a:cs typeface="Calibri"/>
              </a:rPr>
              <a:t>tree, </a:t>
            </a:r>
            <a:r>
              <a:rPr lang="en-US" altLang="zh-CN" sz="2400" spc="-5" dirty="0">
                <a:solidFill>
                  <a:srgbClr val="FFFFFF"/>
                </a:solidFill>
                <a:latin typeface="Calibri"/>
                <a:cs typeface="Calibri"/>
              </a:rPr>
              <a:t>K-NN</a:t>
            </a:r>
            <a:r>
              <a:rPr lang="en-US" altLang="zh-CN" sz="2400" spc="-40" dirty="0">
                <a:solidFill>
                  <a:srgbClr val="FFFFFF"/>
                </a:solidFill>
                <a:latin typeface="Calibri"/>
                <a:cs typeface="Calibri"/>
              </a:rPr>
              <a:t> </a:t>
            </a:r>
            <a:r>
              <a:rPr lang="en-US" altLang="zh-CN" sz="2400" dirty="0">
                <a:solidFill>
                  <a:srgbClr val="FFFFFF"/>
                </a:solidFill>
                <a:latin typeface="Calibri"/>
                <a:cs typeface="Calibri"/>
              </a:rPr>
              <a:t>…</a:t>
            </a:r>
            <a:endParaRPr lang="en-US" altLang="zh-CN" sz="2400" dirty="0">
              <a:latin typeface="Calibri"/>
              <a:cs typeface="Calibri"/>
            </a:endParaRPr>
          </a:p>
          <a:p>
            <a:pPr algn="ctr">
              <a:buNone/>
            </a:pPr>
            <a:endParaRPr dirty="0"/>
          </a:p>
        </p:txBody>
      </p:sp>
      <p:sp>
        <p:nvSpPr>
          <p:cNvPr id="36" name="矩形 35">
            <a:extLst>
              <a:ext uri="{FF2B5EF4-FFF2-40B4-BE49-F238E27FC236}">
                <a16:creationId xmlns:a16="http://schemas.microsoft.com/office/drawing/2014/main" xmlns="" id="{AFEA024B-F479-4D2E-B8FA-79B41AE20F5D}"/>
              </a:ext>
            </a:extLst>
          </p:cNvPr>
          <p:cNvSpPr/>
          <p:nvPr/>
        </p:nvSpPr>
        <p:spPr bwMode="auto">
          <a:xfrm>
            <a:off x="5390490" y="1044711"/>
            <a:ext cx="4671133" cy="22887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290830" marR="0" indent="-290830" algn="l"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Char char="n"/>
            </a:pP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sp>
        <p:nvSpPr>
          <p:cNvPr id="37" name="矩形 36">
            <a:extLst>
              <a:ext uri="{FF2B5EF4-FFF2-40B4-BE49-F238E27FC236}">
                <a16:creationId xmlns:a16="http://schemas.microsoft.com/office/drawing/2014/main" xmlns="" id="{27E875D3-9195-44A0-84AD-5DE4A8E84795}"/>
              </a:ext>
            </a:extLst>
          </p:cNvPr>
          <p:cNvSpPr/>
          <p:nvPr/>
        </p:nvSpPr>
        <p:spPr>
          <a:xfrm>
            <a:off x="4628491" y="5704363"/>
            <a:ext cx="3108030" cy="523220"/>
          </a:xfrm>
          <a:prstGeom prst="rect">
            <a:avLst/>
          </a:prstGeom>
        </p:spPr>
        <p:txBody>
          <a:bodyPr wrap="none">
            <a:spAutoFit/>
          </a:bodyPr>
          <a:lstStyle/>
          <a:p>
            <a:pPr>
              <a:lnSpc>
                <a:spcPct val="100000"/>
              </a:lnSpc>
              <a:spcBef>
                <a:spcPts val="1410"/>
              </a:spcBef>
              <a:buNone/>
            </a:pPr>
            <a:r>
              <a:rPr lang="en-US" altLang="zh-CN" spc="-5" dirty="0">
                <a:latin typeface="Calibri"/>
                <a:cs typeface="Calibri"/>
              </a:rPr>
              <a:t>Supervised</a:t>
            </a:r>
            <a:r>
              <a:rPr lang="en-US" altLang="zh-CN" spc="-15" dirty="0">
                <a:latin typeface="Calibri"/>
                <a:cs typeface="Calibri"/>
              </a:rPr>
              <a:t> </a:t>
            </a:r>
            <a:r>
              <a:rPr lang="en-US" altLang="zh-CN" spc="-5" dirty="0">
                <a:latin typeface="Calibri"/>
                <a:cs typeface="Calibri"/>
              </a:rPr>
              <a:t>Learning</a:t>
            </a:r>
            <a:endParaRPr lang="en-US" altLang="zh-CN" dirty="0">
              <a:latin typeface="Calibri"/>
              <a:cs typeface="Calibri"/>
            </a:endParaRPr>
          </a:p>
        </p:txBody>
      </p:sp>
      <p:sp>
        <p:nvSpPr>
          <p:cNvPr id="38" name="矩形 37">
            <a:extLst>
              <a:ext uri="{FF2B5EF4-FFF2-40B4-BE49-F238E27FC236}">
                <a16:creationId xmlns:a16="http://schemas.microsoft.com/office/drawing/2014/main" xmlns="" id="{161D8C23-127D-4ABB-94EC-63C6DA5BDD69}"/>
              </a:ext>
            </a:extLst>
          </p:cNvPr>
          <p:cNvSpPr/>
          <p:nvPr/>
        </p:nvSpPr>
        <p:spPr bwMode="auto">
          <a:xfrm>
            <a:off x="5596231" y="914400"/>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algn="ctr">
              <a:lnSpc>
                <a:spcPts val="3200"/>
              </a:lnSpc>
              <a:spcBef>
                <a:spcPts val="1165"/>
              </a:spcBef>
              <a:buNone/>
            </a:pPr>
            <a:r>
              <a:rPr lang="en-US" altLang="zh-CN" sz="2400" spc="-15" dirty="0">
                <a:latin typeface="Calibri"/>
                <a:cs typeface="Calibri"/>
              </a:rPr>
              <a:t>Semi-supervised</a:t>
            </a:r>
          </a:p>
          <a:p>
            <a:pPr marL="2540" algn="ctr">
              <a:lnSpc>
                <a:spcPts val="3200"/>
              </a:lnSpc>
              <a:spcBef>
                <a:spcPts val="5"/>
              </a:spcBef>
              <a:buNone/>
            </a:pPr>
            <a:r>
              <a:rPr lang="en-US" altLang="zh-CN" sz="2400" spc="-15" dirty="0">
                <a:latin typeface="Calibri"/>
                <a:cs typeface="Calibri"/>
              </a:rPr>
              <a:t>Learning</a:t>
            </a:r>
          </a:p>
        </p:txBody>
      </p:sp>
      <p:sp>
        <p:nvSpPr>
          <p:cNvPr id="39" name="矩形 38">
            <a:extLst>
              <a:ext uri="{FF2B5EF4-FFF2-40B4-BE49-F238E27FC236}">
                <a16:creationId xmlns:a16="http://schemas.microsoft.com/office/drawing/2014/main" xmlns="" id="{464718B4-8A86-400A-A464-101C6DB06056}"/>
              </a:ext>
            </a:extLst>
          </p:cNvPr>
          <p:cNvSpPr/>
          <p:nvPr/>
        </p:nvSpPr>
        <p:spPr bwMode="auto">
          <a:xfrm>
            <a:off x="8057491" y="914400"/>
            <a:ext cx="215330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449580" marR="438784">
              <a:lnSpc>
                <a:spcPts val="3200"/>
              </a:lnSpc>
              <a:spcBef>
                <a:spcPts val="1165"/>
              </a:spcBef>
              <a:buNone/>
            </a:pPr>
            <a:r>
              <a:rPr lang="en-US" altLang="zh-CN" sz="2400" spc="-40" dirty="0">
                <a:latin typeface="Calibri"/>
                <a:cs typeface="Calibri"/>
              </a:rPr>
              <a:t>Transfer  </a:t>
            </a:r>
            <a:r>
              <a:rPr lang="en-US" altLang="zh-CN" sz="2400" spc="-15" dirty="0">
                <a:latin typeface="Calibri"/>
                <a:cs typeface="Calibri"/>
              </a:rPr>
              <a:t>Learning</a:t>
            </a:r>
          </a:p>
        </p:txBody>
      </p:sp>
      <p:sp>
        <p:nvSpPr>
          <p:cNvPr id="40" name="矩形 39">
            <a:extLst>
              <a:ext uri="{FF2B5EF4-FFF2-40B4-BE49-F238E27FC236}">
                <a16:creationId xmlns:a16="http://schemas.microsoft.com/office/drawing/2014/main" xmlns="" id="{5BF8280E-374F-4C32-9D09-864CBBC8CF93}"/>
              </a:ext>
            </a:extLst>
          </p:cNvPr>
          <p:cNvSpPr/>
          <p:nvPr/>
        </p:nvSpPr>
        <p:spPr bwMode="auto">
          <a:xfrm>
            <a:off x="7884793" y="4274058"/>
            <a:ext cx="2001982" cy="810756"/>
          </a:xfrm>
          <a:prstGeom prst="rect">
            <a:avLst/>
          </a:prstGeom>
          <a:solidFill>
            <a:srgbClr val="F5B093"/>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7810" marR="249554">
              <a:lnSpc>
                <a:spcPct val="100000"/>
              </a:lnSpc>
              <a:spcBef>
                <a:spcPts val="1150"/>
              </a:spcBef>
              <a:buNone/>
            </a:pPr>
            <a:r>
              <a:rPr lang="en-US" altLang="zh-CN" sz="2400" spc="-5" dirty="0">
                <a:latin typeface="Calibri"/>
                <a:cs typeface="Calibri"/>
              </a:rPr>
              <a:t>Stru</a:t>
            </a:r>
            <a:r>
              <a:rPr lang="en-US" altLang="zh-CN" sz="2400" spc="5" dirty="0">
                <a:latin typeface="Calibri"/>
                <a:cs typeface="Calibri"/>
              </a:rPr>
              <a:t>c</a:t>
            </a:r>
            <a:r>
              <a:rPr lang="en-US" altLang="zh-CN" sz="2400" dirty="0">
                <a:latin typeface="Calibri"/>
                <a:cs typeface="Calibri"/>
              </a:rPr>
              <a:t>tu</a:t>
            </a:r>
            <a:r>
              <a:rPr lang="en-US" altLang="zh-CN" sz="2400" spc="-35" dirty="0">
                <a:latin typeface="Calibri"/>
                <a:cs typeface="Calibri"/>
              </a:rPr>
              <a:t>r</a:t>
            </a:r>
            <a:r>
              <a:rPr lang="en-US" altLang="zh-CN" sz="2400" dirty="0">
                <a:latin typeface="Calibri"/>
                <a:cs typeface="Calibri"/>
              </a:rPr>
              <a:t>ed </a:t>
            </a:r>
            <a:r>
              <a:rPr lang="en-US" altLang="zh-CN" sz="2400" spc="-5" dirty="0">
                <a:latin typeface="Calibri"/>
                <a:cs typeface="Calibri"/>
              </a:rPr>
              <a:t>Learning</a:t>
            </a:r>
            <a:endParaRPr lang="en-US" altLang="zh-CN" sz="2400" dirty="0">
              <a:latin typeface="Calibri"/>
              <a:cs typeface="Calibri"/>
            </a:endParaRPr>
          </a:p>
        </p:txBody>
      </p:sp>
      <p:sp>
        <p:nvSpPr>
          <p:cNvPr id="41" name="object 25">
            <a:extLst>
              <a:ext uri="{FF2B5EF4-FFF2-40B4-BE49-F238E27FC236}">
                <a16:creationId xmlns:a16="http://schemas.microsoft.com/office/drawing/2014/main" xmlns="" id="{AFABC7E9-E5DC-4DDF-A210-51BE16135891}"/>
              </a:ext>
            </a:extLst>
          </p:cNvPr>
          <p:cNvSpPr/>
          <p:nvPr/>
        </p:nvSpPr>
        <p:spPr>
          <a:xfrm>
            <a:off x="7258417" y="4571999"/>
            <a:ext cx="608966" cy="114300"/>
          </a:xfrm>
          <a:custGeom>
            <a:avLst/>
            <a:gdLst/>
            <a:ahLst/>
            <a:cxnLst/>
            <a:rect l="l" t="t" r="r" b="b"/>
            <a:pathLst>
              <a:path w="608964" h="114300">
                <a:moveTo>
                  <a:pt x="494665" y="0"/>
                </a:moveTo>
                <a:lnTo>
                  <a:pt x="494665" y="114300"/>
                </a:lnTo>
                <a:lnTo>
                  <a:pt x="570865" y="76200"/>
                </a:lnTo>
                <a:lnTo>
                  <a:pt x="513715" y="76200"/>
                </a:lnTo>
                <a:lnTo>
                  <a:pt x="513715" y="38100"/>
                </a:lnTo>
                <a:lnTo>
                  <a:pt x="570865" y="38100"/>
                </a:lnTo>
                <a:lnTo>
                  <a:pt x="494665" y="0"/>
                </a:lnTo>
                <a:close/>
              </a:path>
              <a:path w="608964" h="114300">
                <a:moveTo>
                  <a:pt x="494665" y="38100"/>
                </a:moveTo>
                <a:lnTo>
                  <a:pt x="0" y="38100"/>
                </a:lnTo>
                <a:lnTo>
                  <a:pt x="0" y="76200"/>
                </a:lnTo>
                <a:lnTo>
                  <a:pt x="494665" y="76200"/>
                </a:lnTo>
                <a:lnTo>
                  <a:pt x="494665" y="38100"/>
                </a:lnTo>
                <a:close/>
              </a:path>
              <a:path w="608964" h="114300">
                <a:moveTo>
                  <a:pt x="570865" y="38100"/>
                </a:moveTo>
                <a:lnTo>
                  <a:pt x="513715" y="38100"/>
                </a:lnTo>
                <a:lnTo>
                  <a:pt x="513715" y="76200"/>
                </a:lnTo>
                <a:lnTo>
                  <a:pt x="570865" y="76200"/>
                </a:lnTo>
                <a:lnTo>
                  <a:pt x="608965" y="57150"/>
                </a:lnTo>
                <a:lnTo>
                  <a:pt x="570865" y="38100"/>
                </a:lnTo>
                <a:close/>
              </a:path>
            </a:pathLst>
          </a:custGeom>
          <a:solidFill>
            <a:srgbClr val="000000"/>
          </a:solidFill>
        </p:spPr>
        <p:txBody>
          <a:bodyPr wrap="square" lIns="0" tIns="0" rIns="0" bIns="0" rtlCol="0"/>
          <a:lstStyle/>
          <a:p>
            <a:pPr>
              <a:buNone/>
            </a:pPr>
            <a:endParaRPr/>
          </a:p>
        </p:txBody>
      </p:sp>
      <p:sp>
        <p:nvSpPr>
          <p:cNvPr id="42" name="矩形 41">
            <a:extLst>
              <a:ext uri="{FF2B5EF4-FFF2-40B4-BE49-F238E27FC236}">
                <a16:creationId xmlns:a16="http://schemas.microsoft.com/office/drawing/2014/main" xmlns="" id="{C19728EA-BC68-4082-8D6C-E79AC9AA5B45}"/>
              </a:ext>
            </a:extLst>
          </p:cNvPr>
          <p:cNvSpPr/>
          <p:nvPr/>
        </p:nvSpPr>
        <p:spPr bwMode="auto">
          <a:xfrm>
            <a:off x="5619091" y="2184655"/>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marR="137160" algn="ctr">
              <a:lnSpc>
                <a:spcPts val="3200"/>
              </a:lnSpc>
              <a:spcBef>
                <a:spcPts val="1200"/>
              </a:spcBef>
              <a:buNone/>
            </a:pPr>
            <a:r>
              <a:rPr lang="en-US" altLang="zh-CN" sz="2400" spc="-15" dirty="0">
                <a:latin typeface="Calibri"/>
                <a:cs typeface="Calibri"/>
              </a:rPr>
              <a:t>Unsupervised  Learning</a:t>
            </a:r>
          </a:p>
        </p:txBody>
      </p:sp>
    </p:spTree>
    <p:extLst>
      <p:ext uri="{BB962C8B-B14F-4D97-AF65-F5344CB8AC3E}">
        <p14:creationId xmlns:p14="http://schemas.microsoft.com/office/powerpoint/2010/main" val="101515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63372" y="84377"/>
            <a:ext cx="8131658" cy="616451"/>
          </a:xfrm>
          <a:prstGeom prst="rect">
            <a:avLst/>
          </a:prstGeom>
        </p:spPr>
        <p:txBody>
          <a:bodyPr vert="horz" wrap="square" lIns="0" tIns="13335" rIns="0" bIns="0" numCol="1" rtlCol="0" anchor="b" anchorCtr="0" compatLnSpc="1">
            <a:spAutoFit/>
          </a:bodyPr>
          <a:lstStyle/>
          <a:p>
            <a:pPr marL="12700">
              <a:lnSpc>
                <a:spcPts val="5015"/>
              </a:lnSpc>
              <a:spcBef>
                <a:spcPts val="105"/>
              </a:spcBef>
            </a:pPr>
            <a:r>
              <a:rPr sz="4000" spc="-5" dirty="0">
                <a:latin typeface="微软雅黑" panose="020B0503020204020204" pitchFamily="34" charset="-122"/>
                <a:ea typeface="微软雅黑" panose="020B0503020204020204" pitchFamily="34" charset="-122"/>
              </a:rPr>
              <a:t>Structured</a:t>
            </a:r>
            <a:r>
              <a:rPr sz="4000" spc="-30" dirty="0">
                <a:latin typeface="微软雅黑" panose="020B0503020204020204" pitchFamily="34" charset="-122"/>
                <a:ea typeface="微软雅黑" panose="020B0503020204020204" pitchFamily="34" charset="-122"/>
              </a:rPr>
              <a:t> </a:t>
            </a:r>
            <a:r>
              <a:rPr sz="4000" dirty="0">
                <a:latin typeface="微软雅黑" panose="020B0503020204020204" pitchFamily="34" charset="-122"/>
                <a:ea typeface="微软雅黑" panose="020B0503020204020204" pitchFamily="34" charset="-122"/>
              </a:rPr>
              <a:t>Learning</a:t>
            </a:r>
            <a:r>
              <a:rPr lang="en-US" altLang="zh-CN" sz="4000" dirty="0">
                <a:latin typeface="微软雅黑" panose="020B0503020204020204" pitchFamily="34" charset="-122"/>
                <a:ea typeface="微软雅黑" panose="020B0503020204020204" pitchFamily="34" charset="-122"/>
              </a:rPr>
              <a:t>-</a:t>
            </a:r>
            <a:r>
              <a:rPr lang="zh-CN" altLang="en-US" sz="4000" dirty="0">
                <a:latin typeface="微软雅黑" panose="020B0503020204020204" pitchFamily="34" charset="-122"/>
                <a:ea typeface="微软雅黑" panose="020B0503020204020204" pitchFamily="34" charset="-122"/>
              </a:rPr>
              <a:t>结构化学习</a:t>
            </a:r>
            <a:endParaRPr sz="4000" dirty="0">
              <a:latin typeface="微软雅黑" panose="020B0503020204020204" pitchFamily="34" charset="-122"/>
              <a:ea typeface="微软雅黑" panose="020B0503020204020204" pitchFamily="34" charset="-122"/>
            </a:endParaRPr>
          </a:p>
        </p:txBody>
      </p:sp>
      <p:sp>
        <p:nvSpPr>
          <p:cNvPr id="3" name="object 3"/>
          <p:cNvSpPr txBox="1"/>
          <p:nvPr/>
        </p:nvSpPr>
        <p:spPr>
          <a:xfrm>
            <a:off x="2699564" y="2804032"/>
            <a:ext cx="1872436" cy="382156"/>
          </a:xfrm>
          <a:prstGeom prst="rect">
            <a:avLst/>
          </a:prstGeom>
        </p:spPr>
        <p:txBody>
          <a:bodyPr vert="horz" wrap="square" lIns="0" tIns="12700" rIns="0" bIns="0" rtlCol="0">
            <a:spAutoFit/>
          </a:bodyPr>
          <a:lstStyle>
            <a:defPPr>
              <a:defRPr lang="en-US"/>
            </a:defPPr>
            <a:lvl1pPr marL="12700" marR="5080">
              <a:lnSpc>
                <a:spcPct val="100000"/>
              </a:lnSpc>
              <a:spcBef>
                <a:spcPts val="100"/>
              </a:spcBef>
              <a:buNone/>
              <a:defRPr sz="2400">
                <a:latin typeface="微软雅黑" panose="020B0503020204020204" pitchFamily="34" charset="-122"/>
                <a:ea typeface="微软雅黑" panose="020B0503020204020204" pitchFamily="34" charset="-122"/>
                <a:cs typeface="Calibri"/>
              </a:defRPr>
            </a:lvl1pPr>
          </a:lstStyle>
          <a:p>
            <a:r>
              <a:rPr dirty="0"/>
              <a:t>“</a:t>
            </a:r>
            <a:r>
              <a:rPr dirty="0" err="1"/>
              <a:t>机器学习</a:t>
            </a:r>
            <a:r>
              <a:rPr dirty="0"/>
              <a:t>”</a:t>
            </a:r>
          </a:p>
        </p:txBody>
      </p:sp>
      <p:sp>
        <p:nvSpPr>
          <p:cNvPr id="4" name="object 4"/>
          <p:cNvSpPr txBox="1"/>
          <p:nvPr/>
        </p:nvSpPr>
        <p:spPr>
          <a:xfrm>
            <a:off x="7388734" y="1136523"/>
            <a:ext cx="2622155" cy="751488"/>
          </a:xfrm>
          <a:prstGeom prst="rect">
            <a:avLst/>
          </a:prstGeom>
        </p:spPr>
        <p:txBody>
          <a:bodyPr vert="horz" wrap="square" lIns="0" tIns="12700" rIns="0" bIns="0" rtlCol="0">
            <a:spAutoFit/>
          </a:bodyPr>
          <a:lstStyle/>
          <a:p>
            <a:pPr marL="12700" marR="5080">
              <a:spcBef>
                <a:spcPts val="100"/>
              </a:spcBef>
              <a:buNone/>
            </a:pPr>
            <a:r>
              <a:rPr sz="2400" dirty="0">
                <a:latin typeface="微软雅黑" panose="020B0503020204020204" pitchFamily="34" charset="-122"/>
                <a:ea typeface="微软雅黑" panose="020B0503020204020204" pitchFamily="34" charset="-122"/>
                <a:cs typeface="Calibri"/>
              </a:rPr>
              <a:t>“</a:t>
            </a:r>
            <a:r>
              <a:rPr sz="2400" dirty="0" err="1">
                <a:latin typeface="微软雅黑" panose="020B0503020204020204" pitchFamily="34" charset="-122"/>
                <a:ea typeface="微软雅黑" panose="020B0503020204020204" pitchFamily="34" charset="-122"/>
                <a:cs typeface="PMingLiU"/>
              </a:rPr>
              <a:t>大家好</a:t>
            </a:r>
            <a:r>
              <a:rPr lang="zh-CN" altLang="en-US" sz="2400" dirty="0">
                <a:latin typeface="微软雅黑" panose="020B0503020204020204" pitchFamily="34" charset="-122"/>
                <a:ea typeface="微软雅黑" panose="020B0503020204020204" pitchFamily="34" charset="-122"/>
                <a:cs typeface="PMingLiU"/>
              </a:rPr>
              <a:t>，</a:t>
            </a:r>
            <a:r>
              <a:rPr sz="2400" dirty="0" err="1">
                <a:latin typeface="微软雅黑" panose="020B0503020204020204" pitchFamily="34" charset="-122"/>
                <a:ea typeface="微软雅黑" panose="020B0503020204020204" pitchFamily="34" charset="-122"/>
                <a:cs typeface="PMingLiU"/>
              </a:rPr>
              <a:t>欢迎大家来修机器学习</a:t>
            </a:r>
            <a:r>
              <a:rPr sz="2400" dirty="0">
                <a:latin typeface="微软雅黑" panose="020B0503020204020204" pitchFamily="34" charset="-122"/>
                <a:ea typeface="微软雅黑" panose="020B0503020204020204" pitchFamily="34" charset="-122"/>
                <a:cs typeface="Calibri"/>
              </a:rPr>
              <a:t>”</a:t>
            </a:r>
          </a:p>
        </p:txBody>
      </p:sp>
      <p:sp>
        <p:nvSpPr>
          <p:cNvPr id="5" name="object 5"/>
          <p:cNvSpPr/>
          <p:nvPr/>
        </p:nvSpPr>
        <p:spPr>
          <a:xfrm>
            <a:off x="2181112" y="990600"/>
            <a:ext cx="2329524" cy="933450"/>
          </a:xfrm>
          <a:prstGeom prst="rect">
            <a:avLst/>
          </a:prstGeom>
          <a:blipFill>
            <a:blip r:embed="rId3" cstate="print"/>
            <a:stretch>
              <a:fillRect/>
            </a:stretch>
          </a:blipFill>
        </p:spPr>
        <p:txBody>
          <a:bodyPr wrap="square" lIns="0" tIns="0" rIns="0" bIns="0" rtlCol="0"/>
          <a:lstStyle/>
          <a:p>
            <a:pPr>
              <a:buNone/>
            </a:pPr>
            <a:endParaRPr/>
          </a:p>
        </p:txBody>
      </p:sp>
      <p:sp>
        <p:nvSpPr>
          <p:cNvPr id="6" name="object 6"/>
          <p:cNvSpPr txBox="1"/>
          <p:nvPr/>
        </p:nvSpPr>
        <p:spPr>
          <a:xfrm>
            <a:off x="7490586" y="2802509"/>
            <a:ext cx="2503170" cy="382156"/>
          </a:xfrm>
          <a:prstGeom prst="rect">
            <a:avLst/>
          </a:prstGeom>
        </p:spPr>
        <p:txBody>
          <a:bodyPr vert="horz" wrap="square" lIns="0" tIns="12700" rIns="0" bIns="0" rtlCol="0">
            <a:spAutoFit/>
          </a:bodyPr>
          <a:lstStyle/>
          <a:p>
            <a:pPr marL="12700">
              <a:spcBef>
                <a:spcPts val="100"/>
              </a:spcBef>
              <a:buNone/>
            </a:pPr>
            <a:r>
              <a:rPr sz="2400" spc="-5" dirty="0">
                <a:latin typeface="Calibri"/>
                <a:cs typeface="Calibri"/>
              </a:rPr>
              <a:t>“Machine</a:t>
            </a:r>
            <a:r>
              <a:rPr sz="2400" spc="-50" dirty="0">
                <a:latin typeface="Calibri"/>
                <a:cs typeface="Calibri"/>
              </a:rPr>
              <a:t> </a:t>
            </a:r>
            <a:r>
              <a:rPr sz="2400" spc="5" dirty="0">
                <a:latin typeface="Calibri"/>
                <a:cs typeface="Calibri"/>
              </a:rPr>
              <a:t>Learning”</a:t>
            </a:r>
            <a:endParaRPr sz="2400" dirty="0">
              <a:latin typeface="Calibri"/>
              <a:cs typeface="Calibri"/>
            </a:endParaRPr>
          </a:p>
        </p:txBody>
      </p:sp>
      <p:sp>
        <p:nvSpPr>
          <p:cNvPr id="7" name="object 7"/>
          <p:cNvSpPr txBox="1"/>
          <p:nvPr/>
        </p:nvSpPr>
        <p:spPr>
          <a:xfrm>
            <a:off x="5404104" y="1186054"/>
            <a:ext cx="1076325" cy="546303"/>
          </a:xfrm>
          <a:prstGeom prst="rect">
            <a:avLst/>
          </a:prstGeom>
          <a:solidFill>
            <a:srgbClr val="6FAC46"/>
          </a:solidFill>
          <a:ln w="12192">
            <a:solidFill>
              <a:srgbClr val="507D31"/>
            </a:solidFill>
          </a:ln>
        </p:spPr>
        <p:txBody>
          <a:bodyPr vert="horz" wrap="square" lIns="0" tIns="114300" rIns="0" bIns="0" rtlCol="0">
            <a:spAutoFit/>
          </a:bodyPr>
          <a:lstStyle/>
          <a:p>
            <a:pPr marL="1270" algn="ctr">
              <a:spcBef>
                <a:spcPts val="900"/>
              </a:spcBef>
              <a:buNone/>
            </a:pPr>
            <a:r>
              <a:rPr spc="-5" dirty="0">
                <a:solidFill>
                  <a:srgbClr val="FFFFFF"/>
                </a:solidFill>
                <a:latin typeface="Calibri"/>
                <a:cs typeface="Calibri"/>
              </a:rPr>
              <a:t>f</a:t>
            </a:r>
            <a:endParaRPr>
              <a:latin typeface="Calibri"/>
              <a:cs typeface="Calibri"/>
            </a:endParaRPr>
          </a:p>
        </p:txBody>
      </p:sp>
      <p:sp>
        <p:nvSpPr>
          <p:cNvPr id="8" name="object 8"/>
          <p:cNvSpPr/>
          <p:nvPr/>
        </p:nvSpPr>
        <p:spPr>
          <a:xfrm>
            <a:off x="4683251" y="1373504"/>
            <a:ext cx="614680" cy="327660"/>
          </a:xfrm>
          <a:custGeom>
            <a:avLst/>
            <a:gdLst/>
            <a:ahLst/>
            <a:cxnLst/>
            <a:rect l="l" t="t" r="r" b="b"/>
            <a:pathLst>
              <a:path w="614679" h="327660">
                <a:moveTo>
                  <a:pt x="450342" y="0"/>
                </a:moveTo>
                <a:lnTo>
                  <a:pt x="450342" y="81914"/>
                </a:lnTo>
                <a:lnTo>
                  <a:pt x="0" y="81914"/>
                </a:lnTo>
                <a:lnTo>
                  <a:pt x="0" y="245745"/>
                </a:lnTo>
                <a:lnTo>
                  <a:pt x="450342" y="245745"/>
                </a:lnTo>
                <a:lnTo>
                  <a:pt x="450342" y="327660"/>
                </a:lnTo>
                <a:lnTo>
                  <a:pt x="614172" y="163830"/>
                </a:lnTo>
                <a:lnTo>
                  <a:pt x="450342" y="0"/>
                </a:lnTo>
                <a:close/>
              </a:path>
            </a:pathLst>
          </a:custGeom>
          <a:solidFill>
            <a:srgbClr val="000000"/>
          </a:solidFill>
        </p:spPr>
        <p:txBody>
          <a:bodyPr wrap="square" lIns="0" tIns="0" rIns="0" bIns="0" rtlCol="0"/>
          <a:lstStyle/>
          <a:p>
            <a:pPr>
              <a:buNone/>
            </a:pPr>
            <a:endParaRPr/>
          </a:p>
        </p:txBody>
      </p:sp>
      <p:sp>
        <p:nvSpPr>
          <p:cNvPr id="10" name="object 10"/>
          <p:cNvSpPr/>
          <p:nvPr/>
        </p:nvSpPr>
        <p:spPr>
          <a:xfrm>
            <a:off x="6586728" y="1373504"/>
            <a:ext cx="614680" cy="327660"/>
          </a:xfrm>
          <a:custGeom>
            <a:avLst/>
            <a:gdLst/>
            <a:ahLst/>
            <a:cxnLst/>
            <a:rect l="l" t="t" r="r" b="b"/>
            <a:pathLst>
              <a:path w="614679" h="327660">
                <a:moveTo>
                  <a:pt x="450342" y="0"/>
                </a:moveTo>
                <a:lnTo>
                  <a:pt x="450342" y="81914"/>
                </a:lnTo>
                <a:lnTo>
                  <a:pt x="0" y="81914"/>
                </a:lnTo>
                <a:lnTo>
                  <a:pt x="0" y="245745"/>
                </a:lnTo>
                <a:lnTo>
                  <a:pt x="450342" y="245745"/>
                </a:lnTo>
                <a:lnTo>
                  <a:pt x="450342" y="327660"/>
                </a:lnTo>
                <a:lnTo>
                  <a:pt x="614172" y="163830"/>
                </a:lnTo>
                <a:lnTo>
                  <a:pt x="450342" y="0"/>
                </a:lnTo>
                <a:close/>
              </a:path>
            </a:pathLst>
          </a:custGeom>
          <a:solidFill>
            <a:srgbClr val="000000"/>
          </a:solidFill>
        </p:spPr>
        <p:txBody>
          <a:bodyPr wrap="square" lIns="0" tIns="0" rIns="0" bIns="0" rtlCol="0"/>
          <a:lstStyle/>
          <a:p>
            <a:pPr>
              <a:buNone/>
            </a:pPr>
            <a:endParaRPr/>
          </a:p>
        </p:txBody>
      </p:sp>
      <p:sp>
        <p:nvSpPr>
          <p:cNvPr id="12" name="object 12"/>
          <p:cNvSpPr txBox="1"/>
          <p:nvPr/>
        </p:nvSpPr>
        <p:spPr>
          <a:xfrm>
            <a:off x="4715001" y="1932940"/>
            <a:ext cx="2452370" cy="382156"/>
          </a:xfrm>
          <a:prstGeom prst="rect">
            <a:avLst/>
          </a:prstGeom>
        </p:spPr>
        <p:txBody>
          <a:bodyPr vert="horz" wrap="square" lIns="0" tIns="12700" rIns="0" bIns="0" rtlCol="0">
            <a:spAutoFit/>
          </a:bodyPr>
          <a:lstStyle/>
          <a:p>
            <a:pPr marL="12700" algn="ctr">
              <a:spcBef>
                <a:spcPts val="100"/>
              </a:spcBef>
              <a:buNone/>
            </a:pPr>
            <a:r>
              <a:rPr lang="zh-CN" altLang="en-US" sz="2400" b="1" spc="-5" dirty="0">
                <a:solidFill>
                  <a:srgbClr val="0070C0"/>
                </a:solidFill>
                <a:latin typeface="Calibri"/>
                <a:cs typeface="Calibri"/>
              </a:rPr>
              <a:t>语音识别</a:t>
            </a:r>
            <a:endParaRPr sz="2400" b="1" dirty="0">
              <a:solidFill>
                <a:srgbClr val="0070C0"/>
              </a:solidFill>
              <a:latin typeface="Calibri"/>
              <a:cs typeface="Calibri"/>
            </a:endParaRPr>
          </a:p>
        </p:txBody>
      </p:sp>
      <p:sp>
        <p:nvSpPr>
          <p:cNvPr id="13" name="object 13"/>
          <p:cNvSpPr txBox="1"/>
          <p:nvPr/>
        </p:nvSpPr>
        <p:spPr>
          <a:xfrm>
            <a:off x="5404104" y="2685669"/>
            <a:ext cx="1076325" cy="565539"/>
          </a:xfrm>
          <a:prstGeom prst="rect">
            <a:avLst/>
          </a:prstGeom>
          <a:solidFill>
            <a:srgbClr val="4471C4"/>
          </a:solidFill>
          <a:ln w="12192">
            <a:solidFill>
              <a:srgbClr val="2E528F"/>
            </a:solidFill>
          </a:ln>
        </p:spPr>
        <p:txBody>
          <a:bodyPr vert="horz" wrap="square" lIns="0" tIns="133350" rIns="0" bIns="0" rtlCol="0">
            <a:spAutoFit/>
          </a:bodyPr>
          <a:lstStyle/>
          <a:p>
            <a:pPr marL="1270" algn="ctr">
              <a:spcBef>
                <a:spcPts val="1050"/>
              </a:spcBef>
              <a:buNone/>
            </a:pPr>
            <a:r>
              <a:rPr spc="-5" dirty="0">
                <a:solidFill>
                  <a:srgbClr val="FFFFFF"/>
                </a:solidFill>
                <a:latin typeface="Calibri"/>
                <a:cs typeface="Calibri"/>
              </a:rPr>
              <a:t>f</a:t>
            </a:r>
            <a:endParaRPr>
              <a:latin typeface="Calibri"/>
              <a:cs typeface="Calibri"/>
            </a:endParaRPr>
          </a:p>
        </p:txBody>
      </p:sp>
      <p:sp>
        <p:nvSpPr>
          <p:cNvPr id="14" name="object 14"/>
          <p:cNvSpPr/>
          <p:nvPr/>
        </p:nvSpPr>
        <p:spPr>
          <a:xfrm>
            <a:off x="4683251" y="2879217"/>
            <a:ext cx="614680" cy="327660"/>
          </a:xfrm>
          <a:custGeom>
            <a:avLst/>
            <a:gdLst/>
            <a:ahLst/>
            <a:cxnLst/>
            <a:rect l="l" t="t" r="r" b="b"/>
            <a:pathLst>
              <a:path w="614679" h="327660">
                <a:moveTo>
                  <a:pt x="450342" y="0"/>
                </a:moveTo>
                <a:lnTo>
                  <a:pt x="450342" y="81915"/>
                </a:lnTo>
                <a:lnTo>
                  <a:pt x="0" y="81915"/>
                </a:lnTo>
                <a:lnTo>
                  <a:pt x="0" y="245745"/>
                </a:lnTo>
                <a:lnTo>
                  <a:pt x="450342" y="245745"/>
                </a:lnTo>
                <a:lnTo>
                  <a:pt x="450342" y="327660"/>
                </a:lnTo>
                <a:lnTo>
                  <a:pt x="614172" y="163830"/>
                </a:lnTo>
                <a:lnTo>
                  <a:pt x="450342" y="0"/>
                </a:lnTo>
                <a:close/>
              </a:path>
            </a:pathLst>
          </a:custGeom>
          <a:solidFill>
            <a:srgbClr val="000000"/>
          </a:solidFill>
        </p:spPr>
        <p:txBody>
          <a:bodyPr wrap="square" lIns="0" tIns="0" rIns="0" bIns="0" rtlCol="0"/>
          <a:lstStyle/>
          <a:p>
            <a:pPr>
              <a:buNone/>
            </a:pPr>
            <a:endParaRPr/>
          </a:p>
        </p:txBody>
      </p:sp>
      <p:sp>
        <p:nvSpPr>
          <p:cNvPr id="16" name="object 16"/>
          <p:cNvSpPr/>
          <p:nvPr/>
        </p:nvSpPr>
        <p:spPr>
          <a:xfrm>
            <a:off x="6586728" y="2879217"/>
            <a:ext cx="614680" cy="327660"/>
          </a:xfrm>
          <a:custGeom>
            <a:avLst/>
            <a:gdLst/>
            <a:ahLst/>
            <a:cxnLst/>
            <a:rect l="l" t="t" r="r" b="b"/>
            <a:pathLst>
              <a:path w="614679" h="327660">
                <a:moveTo>
                  <a:pt x="450342" y="0"/>
                </a:moveTo>
                <a:lnTo>
                  <a:pt x="450342" y="81915"/>
                </a:lnTo>
                <a:lnTo>
                  <a:pt x="0" y="81915"/>
                </a:lnTo>
                <a:lnTo>
                  <a:pt x="0" y="245745"/>
                </a:lnTo>
                <a:lnTo>
                  <a:pt x="450342" y="245745"/>
                </a:lnTo>
                <a:lnTo>
                  <a:pt x="450342" y="327660"/>
                </a:lnTo>
                <a:lnTo>
                  <a:pt x="614172" y="163830"/>
                </a:lnTo>
                <a:lnTo>
                  <a:pt x="450342" y="0"/>
                </a:lnTo>
                <a:close/>
              </a:path>
            </a:pathLst>
          </a:custGeom>
          <a:solidFill>
            <a:srgbClr val="000000"/>
          </a:solidFill>
        </p:spPr>
        <p:txBody>
          <a:bodyPr wrap="square" lIns="0" tIns="0" rIns="0" bIns="0" rtlCol="0"/>
          <a:lstStyle/>
          <a:p>
            <a:pPr>
              <a:buNone/>
            </a:pPr>
            <a:endParaRPr/>
          </a:p>
        </p:txBody>
      </p:sp>
      <p:sp>
        <p:nvSpPr>
          <p:cNvPr id="23" name="object 23"/>
          <p:cNvSpPr txBox="1"/>
          <p:nvPr/>
        </p:nvSpPr>
        <p:spPr>
          <a:xfrm>
            <a:off x="4343400" y="3492576"/>
            <a:ext cx="3177540" cy="382156"/>
          </a:xfrm>
          <a:prstGeom prst="rect">
            <a:avLst/>
          </a:prstGeom>
        </p:spPr>
        <p:txBody>
          <a:bodyPr vert="horz" wrap="square" lIns="0" tIns="12700" rIns="0" bIns="0" rtlCol="0">
            <a:spAutoFit/>
          </a:bodyPr>
          <a:lstStyle/>
          <a:p>
            <a:pPr marL="12700" algn="ctr">
              <a:spcBef>
                <a:spcPts val="100"/>
              </a:spcBef>
              <a:buNone/>
            </a:pPr>
            <a:r>
              <a:rPr lang="zh-CN" altLang="en-US" sz="2400" b="1" spc="-5" dirty="0">
                <a:solidFill>
                  <a:srgbClr val="0070C0"/>
                </a:solidFill>
                <a:latin typeface="Calibri"/>
                <a:cs typeface="Calibri"/>
              </a:rPr>
              <a:t>机器翻译</a:t>
            </a:r>
            <a:endParaRPr sz="2400" b="1" dirty="0">
              <a:solidFill>
                <a:srgbClr val="0070C0"/>
              </a:solidFill>
              <a:latin typeface="Calibri"/>
              <a:cs typeface="Calibri"/>
            </a:endParaRPr>
          </a:p>
        </p:txBody>
      </p:sp>
      <p:sp>
        <p:nvSpPr>
          <p:cNvPr id="25" name="object 25"/>
          <p:cNvSpPr txBox="1"/>
          <p:nvPr/>
        </p:nvSpPr>
        <p:spPr>
          <a:xfrm>
            <a:off x="3027820" y="5114364"/>
            <a:ext cx="1445895" cy="381515"/>
          </a:xfrm>
          <a:prstGeom prst="rect">
            <a:avLst/>
          </a:prstGeom>
        </p:spPr>
        <p:txBody>
          <a:bodyPr vert="horz" wrap="square" lIns="0" tIns="12700" rIns="0" bIns="0" rtlCol="0">
            <a:spAutoFit/>
          </a:bodyPr>
          <a:lstStyle>
            <a:defPPr>
              <a:defRPr lang="en-US"/>
            </a:defPPr>
            <a:lvl1pPr marL="12700" marR="5080">
              <a:lnSpc>
                <a:spcPct val="100000"/>
              </a:lnSpc>
              <a:spcBef>
                <a:spcPts val="100"/>
              </a:spcBef>
              <a:buNone/>
              <a:defRPr sz="2400">
                <a:latin typeface="微软雅黑" panose="020B0503020204020204" pitchFamily="34" charset="-122"/>
                <a:ea typeface="微软雅黑" panose="020B0503020204020204" pitchFamily="34" charset="-122"/>
                <a:cs typeface="Calibri"/>
              </a:defRPr>
            </a:lvl1pPr>
          </a:lstStyle>
          <a:p>
            <a:r>
              <a:rPr lang="zh-CN" altLang="en-US" b="1" dirty="0">
                <a:solidFill>
                  <a:srgbClr val="0070C0"/>
                </a:solidFill>
              </a:rPr>
              <a:t>人脸识别</a:t>
            </a:r>
            <a:endParaRPr b="1" dirty="0">
              <a:solidFill>
                <a:srgbClr val="0070C0"/>
              </a:solidFill>
            </a:endParaRPr>
          </a:p>
        </p:txBody>
      </p:sp>
      <p:pic>
        <p:nvPicPr>
          <p:cNvPr id="7170" name="Picture 2" descr="https://timgsa.baidu.com/timg?image&amp;quality=80&amp;size=b9999_10000&amp;sec=1567664614911&amp;di=9ba87e1c7a7ca853d3840376ae7b4c57&amp;imgtype=0&amp;src=http%3A%2F%2Fs10.sinaimg.cn%2Fbmiddle%2F4d6797f6g9b89a1a96c39%26690">
            <a:extLst>
              <a:ext uri="{FF2B5EF4-FFF2-40B4-BE49-F238E27FC236}">
                <a16:creationId xmlns:a16="http://schemas.microsoft.com/office/drawing/2014/main" xmlns="" id="{BB91048A-A470-48B8-8134-9E6D418DAB6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7924"/>
          <a:stretch/>
        </p:blipFill>
        <p:spPr bwMode="auto">
          <a:xfrm>
            <a:off x="4495800" y="4191001"/>
            <a:ext cx="3599814" cy="2212941"/>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组合 25">
            <a:extLst>
              <a:ext uri="{FF2B5EF4-FFF2-40B4-BE49-F238E27FC236}">
                <a16:creationId xmlns:a16="http://schemas.microsoft.com/office/drawing/2014/main" xmlns="" id="{8BC84608-2560-441C-8323-D65E20C0A98C}"/>
              </a:ext>
            </a:extLst>
          </p:cNvPr>
          <p:cNvGrpSpPr/>
          <p:nvPr/>
        </p:nvGrpSpPr>
        <p:grpSpPr>
          <a:xfrm>
            <a:off x="4648201" y="4494067"/>
            <a:ext cx="1341119" cy="1290988"/>
            <a:chOff x="3124200" y="4494067"/>
            <a:chExt cx="1341119" cy="1290988"/>
          </a:xfrm>
        </p:grpSpPr>
        <p:sp>
          <p:nvSpPr>
            <p:cNvPr id="27" name="object 21">
              <a:extLst>
                <a:ext uri="{FF2B5EF4-FFF2-40B4-BE49-F238E27FC236}">
                  <a16:creationId xmlns:a16="http://schemas.microsoft.com/office/drawing/2014/main" xmlns="" id="{99775043-4951-4281-8299-D1FE238D8026}"/>
                </a:ext>
              </a:extLst>
            </p:cNvPr>
            <p:cNvSpPr/>
            <p:nvPr/>
          </p:nvSpPr>
          <p:spPr>
            <a:xfrm>
              <a:off x="3505200" y="4494067"/>
              <a:ext cx="960119" cy="1290988"/>
            </a:xfrm>
            <a:custGeom>
              <a:avLst/>
              <a:gdLst/>
              <a:ahLst/>
              <a:cxnLst/>
              <a:rect l="l" t="t" r="r" b="b"/>
              <a:pathLst>
                <a:path w="883920" h="786764">
                  <a:moveTo>
                    <a:pt x="0" y="786384"/>
                  </a:moveTo>
                  <a:lnTo>
                    <a:pt x="883920" y="786384"/>
                  </a:lnTo>
                  <a:lnTo>
                    <a:pt x="883920" y="0"/>
                  </a:lnTo>
                  <a:lnTo>
                    <a:pt x="0" y="0"/>
                  </a:lnTo>
                  <a:lnTo>
                    <a:pt x="0" y="786384"/>
                  </a:lnTo>
                  <a:close/>
                </a:path>
              </a:pathLst>
            </a:custGeom>
            <a:ln w="38100">
              <a:solidFill>
                <a:srgbClr val="FF0000"/>
              </a:solidFill>
            </a:ln>
          </p:spPr>
          <p:txBody>
            <a:bodyPr wrap="square" lIns="0" tIns="0" rIns="0" bIns="0" rtlCol="0"/>
            <a:lstStyle/>
            <a:p>
              <a:pPr>
                <a:buNone/>
              </a:pPr>
              <a:endParaRPr/>
            </a:p>
          </p:txBody>
        </p:sp>
        <p:sp>
          <p:nvSpPr>
            <p:cNvPr id="30" name="object 22">
              <a:extLst>
                <a:ext uri="{FF2B5EF4-FFF2-40B4-BE49-F238E27FC236}">
                  <a16:creationId xmlns:a16="http://schemas.microsoft.com/office/drawing/2014/main" xmlns="" id="{4B65D6C7-DFE1-4C38-8D91-D2C9DFC56B8F}"/>
                </a:ext>
              </a:extLst>
            </p:cNvPr>
            <p:cNvSpPr txBox="1"/>
            <p:nvPr/>
          </p:nvSpPr>
          <p:spPr>
            <a:xfrm>
              <a:off x="3124200" y="4800600"/>
              <a:ext cx="482600" cy="628377"/>
            </a:xfrm>
            <a:prstGeom prst="rect">
              <a:avLst/>
            </a:prstGeom>
          </p:spPr>
          <p:txBody>
            <a:bodyPr vert="horz" wrap="square" lIns="0" tIns="12700" rIns="0" bIns="0" rtlCol="0">
              <a:spAutoFit/>
            </a:bodyPr>
            <a:lstStyle/>
            <a:p>
              <a:pPr marL="12700">
                <a:spcBef>
                  <a:spcPts val="100"/>
                </a:spcBef>
                <a:buNone/>
              </a:pPr>
              <a:r>
                <a:rPr lang="zh-CN" altLang="en-US" sz="2000" b="1" dirty="0">
                  <a:solidFill>
                    <a:schemeClr val="bg1"/>
                  </a:solidFill>
                  <a:latin typeface="PMingLiU"/>
                  <a:cs typeface="PMingLiU"/>
                </a:rPr>
                <a:t>白龙</a:t>
              </a:r>
              <a:endParaRPr sz="2000" b="1" dirty="0">
                <a:solidFill>
                  <a:schemeClr val="bg1"/>
                </a:solidFill>
                <a:latin typeface="PMingLiU"/>
                <a:cs typeface="PMingLiU"/>
              </a:endParaRPr>
            </a:p>
          </p:txBody>
        </p:sp>
      </p:grpSp>
      <p:grpSp>
        <p:nvGrpSpPr>
          <p:cNvPr id="33" name="组合 32">
            <a:extLst>
              <a:ext uri="{FF2B5EF4-FFF2-40B4-BE49-F238E27FC236}">
                <a16:creationId xmlns:a16="http://schemas.microsoft.com/office/drawing/2014/main" xmlns="" id="{69923061-4F8A-4F6B-9F78-F66576FA2D25}"/>
              </a:ext>
            </a:extLst>
          </p:cNvPr>
          <p:cNvGrpSpPr/>
          <p:nvPr/>
        </p:nvGrpSpPr>
        <p:grpSpPr>
          <a:xfrm>
            <a:off x="6096002" y="4419600"/>
            <a:ext cx="761999" cy="1517854"/>
            <a:chOff x="4572001" y="4419600"/>
            <a:chExt cx="761999" cy="1517854"/>
          </a:xfrm>
        </p:grpSpPr>
        <p:sp>
          <p:nvSpPr>
            <p:cNvPr id="28" name="object 21">
              <a:extLst>
                <a:ext uri="{FF2B5EF4-FFF2-40B4-BE49-F238E27FC236}">
                  <a16:creationId xmlns:a16="http://schemas.microsoft.com/office/drawing/2014/main" xmlns="" id="{7EBB8BE7-790D-44D7-872D-1638F7012FA4}"/>
                </a:ext>
              </a:extLst>
            </p:cNvPr>
            <p:cNvSpPr/>
            <p:nvPr/>
          </p:nvSpPr>
          <p:spPr>
            <a:xfrm>
              <a:off x="4572001" y="4811441"/>
              <a:ext cx="685800" cy="1126013"/>
            </a:xfrm>
            <a:custGeom>
              <a:avLst/>
              <a:gdLst/>
              <a:ahLst/>
              <a:cxnLst/>
              <a:rect l="l" t="t" r="r" b="b"/>
              <a:pathLst>
                <a:path w="883920" h="786764">
                  <a:moveTo>
                    <a:pt x="0" y="786384"/>
                  </a:moveTo>
                  <a:lnTo>
                    <a:pt x="883920" y="786384"/>
                  </a:lnTo>
                  <a:lnTo>
                    <a:pt x="883920" y="0"/>
                  </a:lnTo>
                  <a:lnTo>
                    <a:pt x="0" y="0"/>
                  </a:lnTo>
                  <a:lnTo>
                    <a:pt x="0" y="786384"/>
                  </a:lnTo>
                  <a:close/>
                </a:path>
              </a:pathLst>
            </a:custGeom>
            <a:ln w="38100">
              <a:solidFill>
                <a:srgbClr val="FF0000"/>
              </a:solidFill>
            </a:ln>
          </p:spPr>
          <p:txBody>
            <a:bodyPr wrap="square" lIns="0" tIns="0" rIns="0" bIns="0" rtlCol="0"/>
            <a:lstStyle/>
            <a:p>
              <a:pPr>
                <a:buNone/>
              </a:pPr>
              <a:endParaRPr/>
            </a:p>
          </p:txBody>
        </p:sp>
        <p:sp>
          <p:nvSpPr>
            <p:cNvPr id="31" name="object 22">
              <a:extLst>
                <a:ext uri="{FF2B5EF4-FFF2-40B4-BE49-F238E27FC236}">
                  <a16:creationId xmlns:a16="http://schemas.microsoft.com/office/drawing/2014/main" xmlns="" id="{8CD1931C-F7C3-47C9-889B-970A7CF96FDB}"/>
                </a:ext>
              </a:extLst>
            </p:cNvPr>
            <p:cNvSpPr txBox="1"/>
            <p:nvPr/>
          </p:nvSpPr>
          <p:spPr>
            <a:xfrm>
              <a:off x="4648201" y="4419600"/>
              <a:ext cx="685799" cy="320601"/>
            </a:xfrm>
            <a:prstGeom prst="rect">
              <a:avLst/>
            </a:prstGeom>
          </p:spPr>
          <p:txBody>
            <a:bodyPr vert="horz" wrap="square" lIns="0" tIns="12700" rIns="0" bIns="0" rtlCol="0">
              <a:spAutoFit/>
            </a:bodyPr>
            <a:lstStyle/>
            <a:p>
              <a:pPr marL="12700">
                <a:spcBef>
                  <a:spcPts val="100"/>
                </a:spcBef>
                <a:buNone/>
              </a:pPr>
              <a:r>
                <a:rPr lang="zh-CN" altLang="en-US" sz="2000" b="1" dirty="0">
                  <a:solidFill>
                    <a:schemeClr val="bg1"/>
                  </a:solidFill>
                  <a:latin typeface="PMingLiU"/>
                  <a:cs typeface="PMingLiU"/>
                </a:rPr>
                <a:t>千寻</a:t>
              </a:r>
              <a:endParaRPr sz="2000" b="1" dirty="0">
                <a:solidFill>
                  <a:schemeClr val="bg1"/>
                </a:solidFill>
                <a:latin typeface="PMingLiU"/>
                <a:cs typeface="PMingLiU"/>
              </a:endParaRPr>
            </a:p>
          </p:txBody>
        </p:sp>
      </p:grpSp>
      <p:grpSp>
        <p:nvGrpSpPr>
          <p:cNvPr id="34" name="组合 33">
            <a:extLst>
              <a:ext uri="{FF2B5EF4-FFF2-40B4-BE49-F238E27FC236}">
                <a16:creationId xmlns:a16="http://schemas.microsoft.com/office/drawing/2014/main" xmlns="" id="{86F18AC7-2DC7-4AF4-AF3E-312211FE8E77}"/>
              </a:ext>
            </a:extLst>
          </p:cNvPr>
          <p:cNvGrpSpPr/>
          <p:nvPr/>
        </p:nvGrpSpPr>
        <p:grpSpPr>
          <a:xfrm>
            <a:off x="6803888" y="4213212"/>
            <a:ext cx="1044713" cy="1608766"/>
            <a:chOff x="5279887" y="4213212"/>
            <a:chExt cx="1044713" cy="1608766"/>
          </a:xfrm>
        </p:grpSpPr>
        <p:sp>
          <p:nvSpPr>
            <p:cNvPr id="29" name="object 21">
              <a:extLst>
                <a:ext uri="{FF2B5EF4-FFF2-40B4-BE49-F238E27FC236}">
                  <a16:creationId xmlns:a16="http://schemas.microsoft.com/office/drawing/2014/main" xmlns="" id="{99775043-4951-4281-8299-D1FE238D8026}"/>
                </a:ext>
              </a:extLst>
            </p:cNvPr>
            <p:cNvSpPr/>
            <p:nvPr/>
          </p:nvSpPr>
          <p:spPr>
            <a:xfrm>
              <a:off x="5279887" y="4213212"/>
              <a:ext cx="960119" cy="1290988"/>
            </a:xfrm>
            <a:custGeom>
              <a:avLst/>
              <a:gdLst/>
              <a:ahLst/>
              <a:cxnLst/>
              <a:rect l="l" t="t" r="r" b="b"/>
              <a:pathLst>
                <a:path w="883920" h="786764">
                  <a:moveTo>
                    <a:pt x="0" y="786384"/>
                  </a:moveTo>
                  <a:lnTo>
                    <a:pt x="883920" y="786384"/>
                  </a:lnTo>
                  <a:lnTo>
                    <a:pt x="883920" y="0"/>
                  </a:lnTo>
                  <a:lnTo>
                    <a:pt x="0" y="0"/>
                  </a:lnTo>
                  <a:lnTo>
                    <a:pt x="0" y="786384"/>
                  </a:lnTo>
                  <a:close/>
                </a:path>
              </a:pathLst>
            </a:custGeom>
            <a:ln w="38100">
              <a:solidFill>
                <a:srgbClr val="FF0000"/>
              </a:solidFill>
            </a:ln>
          </p:spPr>
          <p:txBody>
            <a:bodyPr wrap="square" lIns="0" tIns="0" rIns="0" bIns="0" rtlCol="0"/>
            <a:lstStyle>
              <a:defPPr>
                <a:defRPr lang="en-US"/>
              </a:defPPr>
              <a:lvl1pPr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1pPr>
              <a:lvl2pPr marL="4572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2pPr>
              <a:lvl3pPr marL="9144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3pPr>
              <a:lvl4pPr marL="13716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4pPr>
              <a:lvl5pPr marL="1828800" algn="l" rtl="0" fontAlgn="base">
                <a:spcBef>
                  <a:spcPct val="20000"/>
                </a:spcBef>
                <a:spcAft>
                  <a:spcPct val="0"/>
                </a:spcAft>
                <a:buClr>
                  <a:srgbClr val="D51203"/>
                </a:buClr>
                <a:buSzPct val="80000"/>
                <a:buFont typeface="Wingdings" panose="05000000000000000000" pitchFamily="2" charset="2"/>
                <a:buChar char="n"/>
                <a:defRPr sz="2800" kern="1200">
                  <a:solidFill>
                    <a:schemeClr val="tx1"/>
                  </a:solidFill>
                  <a:latin typeface="Arial" panose="020B0604020202020204" pitchFamily="34" charset="0"/>
                  <a:ea typeface="+mn-ea"/>
                  <a:cs typeface="+mn-cs"/>
                </a:defRPr>
              </a:lvl5pPr>
              <a:lvl6pPr marL="2286000" algn="l" defTabSz="914400" rtl="0" eaLnBrk="1" latinLnBrk="0" hangingPunct="1">
                <a:defRPr sz="2800" kern="1200">
                  <a:solidFill>
                    <a:schemeClr val="tx1"/>
                  </a:solidFill>
                  <a:latin typeface="Arial" panose="020B0604020202020204" pitchFamily="34" charset="0"/>
                  <a:ea typeface="+mn-ea"/>
                  <a:cs typeface="+mn-cs"/>
                </a:defRPr>
              </a:lvl6pPr>
              <a:lvl7pPr marL="2743200" algn="l" defTabSz="914400" rtl="0" eaLnBrk="1" latinLnBrk="0" hangingPunct="1">
                <a:defRPr sz="2800" kern="1200">
                  <a:solidFill>
                    <a:schemeClr val="tx1"/>
                  </a:solidFill>
                  <a:latin typeface="Arial" panose="020B0604020202020204" pitchFamily="34" charset="0"/>
                  <a:ea typeface="+mn-ea"/>
                  <a:cs typeface="+mn-cs"/>
                </a:defRPr>
              </a:lvl7pPr>
              <a:lvl8pPr marL="3200400" algn="l" defTabSz="914400" rtl="0" eaLnBrk="1" latinLnBrk="0" hangingPunct="1">
                <a:defRPr sz="2800" kern="1200">
                  <a:solidFill>
                    <a:schemeClr val="tx1"/>
                  </a:solidFill>
                  <a:latin typeface="Arial" panose="020B0604020202020204" pitchFamily="34" charset="0"/>
                  <a:ea typeface="+mn-ea"/>
                  <a:cs typeface="+mn-cs"/>
                </a:defRPr>
              </a:lvl8pPr>
              <a:lvl9pPr marL="3657600" algn="l" defTabSz="914400" rtl="0" eaLnBrk="1" latinLnBrk="0" hangingPunct="1">
                <a:defRPr sz="2800" kern="1200">
                  <a:solidFill>
                    <a:schemeClr val="tx1"/>
                  </a:solidFill>
                  <a:latin typeface="Arial" panose="020B0604020202020204" pitchFamily="34" charset="0"/>
                  <a:ea typeface="+mn-ea"/>
                  <a:cs typeface="+mn-cs"/>
                </a:defRPr>
              </a:lvl9pPr>
            </a:lstStyle>
            <a:p>
              <a:pPr>
                <a:buNone/>
              </a:pPr>
              <a:endParaRPr/>
            </a:p>
          </p:txBody>
        </p:sp>
        <p:sp>
          <p:nvSpPr>
            <p:cNvPr id="32" name="object 22">
              <a:extLst>
                <a:ext uri="{FF2B5EF4-FFF2-40B4-BE49-F238E27FC236}">
                  <a16:creationId xmlns:a16="http://schemas.microsoft.com/office/drawing/2014/main" xmlns="" id="{C5BD54F9-1D8B-4BA6-9AE8-D1ED4276B301}"/>
                </a:ext>
              </a:extLst>
            </p:cNvPr>
            <p:cNvSpPr txBox="1"/>
            <p:nvPr/>
          </p:nvSpPr>
          <p:spPr>
            <a:xfrm>
              <a:off x="5486400" y="5501377"/>
              <a:ext cx="838200" cy="320601"/>
            </a:xfrm>
            <a:prstGeom prst="rect">
              <a:avLst/>
            </a:prstGeom>
          </p:spPr>
          <p:txBody>
            <a:bodyPr vert="horz" wrap="square" lIns="0" tIns="12700" rIns="0" bIns="0" rtlCol="0">
              <a:spAutoFit/>
            </a:bodyPr>
            <a:lstStyle/>
            <a:p>
              <a:pPr marL="12700">
                <a:spcBef>
                  <a:spcPts val="100"/>
                </a:spcBef>
                <a:buNone/>
              </a:pPr>
              <a:r>
                <a:rPr lang="zh-CN" altLang="en-US" sz="2000" b="1" dirty="0">
                  <a:solidFill>
                    <a:schemeClr val="bg1"/>
                  </a:solidFill>
                  <a:latin typeface="PMingLiU"/>
                  <a:cs typeface="PMingLiU"/>
                </a:rPr>
                <a:t>无面鬼</a:t>
              </a:r>
              <a:endParaRPr sz="2000" b="1" dirty="0">
                <a:solidFill>
                  <a:schemeClr val="bg1"/>
                </a:solidFill>
                <a:latin typeface="PMingLiU"/>
                <a:cs typeface="PMingLiU"/>
              </a:endParaRPr>
            </a:p>
          </p:txBody>
        </p:sp>
      </p:grpSp>
    </p:spTree>
    <p:extLst>
      <p:ext uri="{BB962C8B-B14F-4D97-AF65-F5344CB8AC3E}">
        <p14:creationId xmlns:p14="http://schemas.microsoft.com/office/powerpoint/2010/main" val="350493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17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2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3"/>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5" grpId="0" animBg="1"/>
      <p:bldP spid="6" grpId="0"/>
      <p:bldP spid="7" grpId="0" animBg="1"/>
      <p:bldP spid="8" grpId="0" animBg="1"/>
      <p:bldP spid="10" grpId="0" animBg="1"/>
      <p:bldP spid="12" grpId="0"/>
      <p:bldP spid="13" grpId="0" animBg="1"/>
      <p:bldP spid="14" grpId="0" animBg="1"/>
      <p:bldP spid="16" grpId="0" animBg="1"/>
      <p:bldP spid="23" grpId="0"/>
      <p:bldP spid="25" grpId="0"/>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Picture 2" descr="https://2.bp.blogspot.com/-EK-T7_nwh0M/VsA-tvq4jKI/AAAAAAAAAMA/FxHI1RUdrzI/s640/136630342753147.png">
            <a:extLst>
              <a:ext uri="{FF2B5EF4-FFF2-40B4-BE49-F238E27FC236}">
                <a16:creationId xmlns:a16="http://schemas.microsoft.com/office/drawing/2014/main" xmlns="" id="{9B01AD4D-9F60-45E9-BFB4-C06167F7A6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8844" y="48116"/>
            <a:ext cx="7299157" cy="6809885"/>
          </a:xfrm>
          <a:prstGeom prst="rect">
            <a:avLst/>
          </a:prstGeom>
          <a:noFill/>
          <a:extLst>
            <a:ext uri="{909E8E84-426E-40DD-AFC4-6F175D3DCCD1}">
              <a14:hiddenFill xmlns:a14="http://schemas.microsoft.com/office/drawing/2010/main">
                <a:solidFill>
                  <a:srgbClr val="FFFFFF"/>
                </a:solidFill>
              </a14:hiddenFill>
            </a:ext>
          </a:extLst>
        </p:spPr>
      </p:pic>
      <p:sp>
        <p:nvSpPr>
          <p:cNvPr id="11" name="文字方塊 3">
            <a:extLst>
              <a:ext uri="{FF2B5EF4-FFF2-40B4-BE49-F238E27FC236}">
                <a16:creationId xmlns:a16="http://schemas.microsoft.com/office/drawing/2014/main" xmlns="" id="{D24F9CA8-4C68-4E2D-8D7E-3461E3AD6852}"/>
              </a:ext>
            </a:extLst>
          </p:cNvPr>
          <p:cNvSpPr txBox="1"/>
          <p:nvPr/>
        </p:nvSpPr>
        <p:spPr>
          <a:xfrm>
            <a:off x="1905000" y="5867401"/>
            <a:ext cx="2133600" cy="830997"/>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buNone/>
            </a:pPr>
            <a:r>
              <a:rPr lang="en-US" altLang="zh-TW" sz="2400" dirty="0"/>
              <a:t>Regression, Classification</a:t>
            </a:r>
            <a:endParaRPr lang="zh-TW" altLang="en-US" sz="2400" dirty="0"/>
          </a:p>
        </p:txBody>
      </p:sp>
      <p:sp>
        <p:nvSpPr>
          <p:cNvPr id="12" name="文字方塊 5">
            <a:extLst>
              <a:ext uri="{FF2B5EF4-FFF2-40B4-BE49-F238E27FC236}">
                <a16:creationId xmlns:a16="http://schemas.microsoft.com/office/drawing/2014/main" xmlns="" id="{F58201C9-0989-4BD0-8966-1CD24CE1FE3D}"/>
              </a:ext>
            </a:extLst>
          </p:cNvPr>
          <p:cNvSpPr txBox="1"/>
          <p:nvPr/>
        </p:nvSpPr>
        <p:spPr>
          <a:xfrm>
            <a:off x="4794355" y="2698919"/>
            <a:ext cx="4409803" cy="1040285"/>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buNone/>
            </a:pPr>
            <a:r>
              <a:rPr lang="zh-TW" altLang="en-US">
                <a:latin typeface="微软雅黑" panose="020B0503020204020204" pitchFamily="34" charset="-122"/>
                <a:ea typeface="微软雅黑" panose="020B0503020204020204" pitchFamily="34" charset="-122"/>
              </a:rPr>
              <a:t>产生有结构的复杂东西 </a:t>
            </a:r>
            <a:endParaRPr lang="en-US" altLang="zh-TW" dirty="0">
              <a:latin typeface="微软雅黑" panose="020B0503020204020204" pitchFamily="34" charset="-122"/>
              <a:ea typeface="微软雅黑" panose="020B0503020204020204" pitchFamily="34" charset="-122"/>
            </a:endParaRPr>
          </a:p>
          <a:p>
            <a:pPr algn="ctr">
              <a:buNone/>
            </a:pPr>
            <a:r>
              <a:rPr lang="en-US" altLang="zh-TW">
                <a:latin typeface="微软雅黑" panose="020B0503020204020204" pitchFamily="34" charset="-122"/>
                <a:ea typeface="微软雅黑" panose="020B0503020204020204" pitchFamily="34" charset="-122"/>
              </a:rPr>
              <a:t>(</a:t>
            </a:r>
            <a:r>
              <a:rPr lang="zh-TW" altLang="en-US">
                <a:latin typeface="微软雅黑" panose="020B0503020204020204" pitchFamily="34" charset="-122"/>
                <a:ea typeface="微软雅黑" panose="020B0503020204020204" pitchFamily="34" charset="-122"/>
              </a:rPr>
              <a:t>例如：文句、图片</a:t>
            </a:r>
            <a:r>
              <a:rPr lang="en-US" altLang="zh-TW">
                <a:latin typeface="微软雅黑" panose="020B0503020204020204" pitchFamily="34" charset="-122"/>
                <a:ea typeface="微软雅黑" panose="020B0503020204020204" pitchFamily="34" charset="-122"/>
              </a:rPr>
              <a:t>)</a:t>
            </a:r>
            <a:endParaRPr lang="zh-TW" altLang="en-US" dirty="0">
              <a:latin typeface="微软雅黑" panose="020B0503020204020204" pitchFamily="34" charset="-122"/>
              <a:ea typeface="微软雅黑" panose="020B0503020204020204" pitchFamily="34" charset="-122"/>
            </a:endParaRPr>
          </a:p>
        </p:txBody>
      </p:sp>
      <p:sp>
        <p:nvSpPr>
          <p:cNvPr id="13" name="文字方塊 8">
            <a:extLst>
              <a:ext uri="{FF2B5EF4-FFF2-40B4-BE49-F238E27FC236}">
                <a16:creationId xmlns:a16="http://schemas.microsoft.com/office/drawing/2014/main" xmlns="" id="{331446DF-96C6-4AAC-9775-6BB205783DCA}"/>
              </a:ext>
            </a:extLst>
          </p:cNvPr>
          <p:cNvSpPr txBox="1"/>
          <p:nvPr/>
        </p:nvSpPr>
        <p:spPr>
          <a:xfrm>
            <a:off x="4268022" y="2065973"/>
            <a:ext cx="3535739" cy="584775"/>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buNone/>
            </a:pPr>
            <a:r>
              <a:rPr lang="en-US" altLang="zh-TW" sz="3200" dirty="0">
                <a:latin typeface="微软雅黑" panose="020B0503020204020204" pitchFamily="34" charset="-122"/>
                <a:ea typeface="微软雅黑" panose="020B0503020204020204" pitchFamily="34" charset="-122"/>
              </a:rPr>
              <a:t>Generation (</a:t>
            </a:r>
            <a:r>
              <a:rPr lang="zh-TW" altLang="en-US" sz="3200" dirty="0">
                <a:latin typeface="微软雅黑" panose="020B0503020204020204" pitchFamily="34" charset="-122"/>
                <a:ea typeface="微软雅黑" panose="020B0503020204020204" pitchFamily="34" charset="-122"/>
              </a:rPr>
              <a:t>生成</a:t>
            </a:r>
            <a:r>
              <a:rPr lang="en-US" altLang="zh-TW" sz="3200" dirty="0">
                <a:latin typeface="微软雅黑" panose="020B0503020204020204" pitchFamily="34" charset="-122"/>
                <a:ea typeface="微软雅黑" panose="020B0503020204020204" pitchFamily="34" charset="-122"/>
              </a:rPr>
              <a:t>)</a:t>
            </a:r>
            <a:endParaRPr lang="zh-TW" altLang="en-US" sz="3200" dirty="0">
              <a:latin typeface="微软雅黑" panose="020B0503020204020204" pitchFamily="34" charset="-122"/>
              <a:ea typeface="微软雅黑" panose="020B0503020204020204" pitchFamily="34" charset="-122"/>
            </a:endParaRPr>
          </a:p>
        </p:txBody>
      </p:sp>
      <p:sp>
        <p:nvSpPr>
          <p:cNvPr id="14" name="文字方塊 9">
            <a:extLst>
              <a:ext uri="{FF2B5EF4-FFF2-40B4-BE49-F238E27FC236}">
                <a16:creationId xmlns:a16="http://schemas.microsoft.com/office/drawing/2014/main" xmlns="" id="{01A66115-7B53-4985-BAEC-DF920DDCC334}"/>
              </a:ext>
            </a:extLst>
          </p:cNvPr>
          <p:cNvSpPr txBox="1"/>
          <p:nvPr/>
        </p:nvSpPr>
        <p:spPr>
          <a:xfrm>
            <a:off x="4794354" y="3688106"/>
            <a:ext cx="4409803" cy="523220"/>
          </a:xfrm>
          <a:prstGeom prst="rect">
            <a:avLst/>
          </a:prstGeom>
          <a:solidFill>
            <a:srgbClr val="0070C0"/>
          </a:solidFill>
        </p:spPr>
        <p:style>
          <a:lnRef idx="1">
            <a:schemeClr val="accent2"/>
          </a:lnRef>
          <a:fillRef idx="3">
            <a:schemeClr val="accent2"/>
          </a:fillRef>
          <a:effectRef idx="2">
            <a:schemeClr val="accent2"/>
          </a:effectRef>
          <a:fontRef idx="minor">
            <a:schemeClr val="lt1"/>
          </a:fontRef>
        </p:style>
        <p:txBody>
          <a:bodyPr wrap="square" rtlCol="0">
            <a:spAutoFit/>
          </a:bodyPr>
          <a:lstStyle/>
          <a:p>
            <a:pPr algn="ctr">
              <a:buNone/>
            </a:pPr>
            <a:r>
              <a:rPr lang="zh-TW" altLang="en-US" dirty="0">
                <a:latin typeface="微软雅黑" panose="020B0503020204020204" pitchFamily="34" charset="-122"/>
                <a:ea typeface="微软雅黑" panose="020B0503020204020204" pitchFamily="34" charset="-122"/>
              </a:rPr>
              <a:t>拟人化的讲法</a:t>
            </a:r>
            <a:r>
              <a:rPr lang="en-US" altLang="zh-TW" dirty="0">
                <a:latin typeface="微软雅黑" panose="020B0503020204020204" pitchFamily="34" charset="-122"/>
                <a:ea typeface="微软雅黑" panose="020B0503020204020204" pitchFamily="34" charset="-122"/>
              </a:rPr>
              <a:t>—</a:t>
            </a:r>
            <a:r>
              <a:rPr lang="zh-TW" altLang="en-US" dirty="0">
                <a:latin typeface="微软雅黑" panose="020B0503020204020204" pitchFamily="34" charset="-122"/>
                <a:ea typeface="微软雅黑" panose="020B0503020204020204" pitchFamily="34" charset="-122"/>
              </a:rPr>
              <a:t>创造</a:t>
            </a:r>
          </a:p>
        </p:txBody>
      </p:sp>
    </p:spTree>
    <p:extLst>
      <p:ext uri="{BB962C8B-B14F-4D97-AF65-F5344CB8AC3E}">
        <p14:creationId xmlns:p14="http://schemas.microsoft.com/office/powerpoint/2010/main" val="102940174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xmlns="" id="{2A9ED330-A3F3-465F-8A14-F6678F5B9272}"/>
              </a:ext>
            </a:extLst>
          </p:cNvPr>
          <p:cNvSpPr/>
          <p:nvPr/>
        </p:nvSpPr>
        <p:spPr>
          <a:xfrm>
            <a:off x="2328571" y="1066800"/>
            <a:ext cx="7848599" cy="5198364"/>
          </a:xfrm>
          <a:prstGeom prst="rect">
            <a:avLst/>
          </a:prstGeom>
          <a:solidFill>
            <a:srgbClr val="AFCAE8"/>
          </a:solidFill>
        </p:spPr>
        <p:txBody>
          <a:bodyPr wrap="square" lIns="0" tIns="0" rIns="0" bIns="0" rtlCol="0"/>
          <a:lstStyle/>
          <a:p>
            <a:endParaRPr dirty="0"/>
          </a:p>
        </p:txBody>
      </p:sp>
      <p:sp>
        <p:nvSpPr>
          <p:cNvPr id="2" name="object 2"/>
          <p:cNvSpPr/>
          <p:nvPr/>
        </p:nvSpPr>
        <p:spPr>
          <a:xfrm>
            <a:off x="2628900" y="2237232"/>
            <a:ext cx="5059680" cy="3467131"/>
          </a:xfrm>
          <a:prstGeom prst="rect">
            <a:avLst/>
          </a:prstGeom>
          <a:blipFill>
            <a:blip r:embed="rId3" cstate="print"/>
            <a:stretch>
              <a:fillRect/>
            </a:stretch>
          </a:blipFill>
          <a:ln>
            <a:noFill/>
          </a:ln>
        </p:spPr>
        <p:txBody>
          <a:bodyPr wrap="square" lIns="0" tIns="0" rIns="0" bIns="0" rtlCol="0"/>
          <a:lstStyle/>
          <a:p>
            <a:endParaRPr/>
          </a:p>
        </p:txBody>
      </p:sp>
      <p:sp>
        <p:nvSpPr>
          <p:cNvPr id="4" name="object 4"/>
          <p:cNvSpPr/>
          <p:nvPr/>
        </p:nvSpPr>
        <p:spPr>
          <a:xfrm>
            <a:off x="2628900" y="1447800"/>
            <a:ext cx="2670048" cy="461772"/>
          </a:xfrm>
          <a:prstGeom prst="rect">
            <a:avLst/>
          </a:prstGeom>
          <a:blipFill>
            <a:blip r:embed="rId4" cstate="print"/>
            <a:stretch>
              <a:fillRect/>
            </a:stretch>
          </a:blipFill>
          <a:ln>
            <a:noFill/>
          </a:ln>
        </p:spPr>
        <p:txBody>
          <a:bodyPr wrap="square" lIns="0" tIns="0" rIns="0" bIns="0" rtlCol="0"/>
          <a:lstStyle/>
          <a:p>
            <a:endParaRPr/>
          </a:p>
        </p:txBody>
      </p:sp>
      <p:sp>
        <p:nvSpPr>
          <p:cNvPr id="5" name="object 5"/>
          <p:cNvSpPr txBox="1"/>
          <p:nvPr/>
        </p:nvSpPr>
        <p:spPr>
          <a:xfrm>
            <a:off x="2628901" y="1447800"/>
            <a:ext cx="2670175" cy="395620"/>
          </a:xfrm>
          <a:prstGeom prst="rect">
            <a:avLst/>
          </a:prstGeom>
          <a:ln w="6096">
            <a:noFill/>
          </a:ln>
        </p:spPr>
        <p:txBody>
          <a:bodyPr vert="horz" wrap="square" lIns="0" tIns="26034" rIns="0" bIns="0" rtlCol="0">
            <a:spAutoFit/>
          </a:bodyPr>
          <a:lstStyle/>
          <a:p>
            <a:pPr marL="665480">
              <a:spcBef>
                <a:spcPts val="204"/>
              </a:spcBef>
              <a:buNone/>
            </a:pPr>
            <a:r>
              <a:rPr sz="2400" spc="-10" dirty="0">
                <a:latin typeface="Calibri"/>
                <a:cs typeface="Calibri"/>
              </a:rPr>
              <a:t>Regression</a:t>
            </a:r>
            <a:endParaRPr sz="2400" dirty="0">
              <a:latin typeface="Calibri"/>
              <a:cs typeface="Calibri"/>
            </a:endParaRPr>
          </a:p>
        </p:txBody>
      </p:sp>
      <p:sp>
        <p:nvSpPr>
          <p:cNvPr id="6" name="object 6"/>
          <p:cNvSpPr txBox="1"/>
          <p:nvPr/>
        </p:nvSpPr>
        <p:spPr>
          <a:xfrm>
            <a:off x="4399026" y="5256644"/>
            <a:ext cx="1637664" cy="382156"/>
          </a:xfrm>
          <a:prstGeom prst="rect">
            <a:avLst/>
          </a:prstGeom>
          <a:ln>
            <a:noFill/>
          </a:ln>
        </p:spPr>
        <p:txBody>
          <a:bodyPr vert="horz" wrap="square" lIns="0" tIns="12700" rIns="0" bIns="0" rtlCol="0">
            <a:spAutoFit/>
          </a:bodyPr>
          <a:lstStyle/>
          <a:p>
            <a:pPr marL="12700">
              <a:spcBef>
                <a:spcPts val="100"/>
              </a:spcBef>
              <a:buNone/>
            </a:pPr>
            <a:r>
              <a:rPr sz="2400" spc="-10" dirty="0">
                <a:latin typeface="Calibri"/>
                <a:cs typeface="Calibri"/>
              </a:rPr>
              <a:t>Classification</a:t>
            </a:r>
            <a:endParaRPr sz="2400" dirty="0">
              <a:latin typeface="Calibri"/>
              <a:cs typeface="Calibri"/>
            </a:endParaRPr>
          </a:p>
        </p:txBody>
      </p:sp>
      <p:sp>
        <p:nvSpPr>
          <p:cNvPr id="7" name="object 7"/>
          <p:cNvSpPr/>
          <p:nvPr/>
        </p:nvSpPr>
        <p:spPr>
          <a:xfrm>
            <a:off x="3886200" y="1916430"/>
            <a:ext cx="114300" cy="608965"/>
          </a:xfrm>
          <a:custGeom>
            <a:avLst/>
            <a:gdLst/>
            <a:ahLst/>
            <a:cxnLst/>
            <a:rect l="l" t="t" r="r" b="b"/>
            <a:pathLst>
              <a:path w="114300" h="608964">
                <a:moveTo>
                  <a:pt x="38100" y="494665"/>
                </a:moveTo>
                <a:lnTo>
                  <a:pt x="0" y="494665"/>
                </a:lnTo>
                <a:lnTo>
                  <a:pt x="57150" y="608965"/>
                </a:lnTo>
                <a:lnTo>
                  <a:pt x="104775" y="513715"/>
                </a:lnTo>
                <a:lnTo>
                  <a:pt x="38100" y="513715"/>
                </a:lnTo>
                <a:lnTo>
                  <a:pt x="38100" y="494665"/>
                </a:lnTo>
                <a:close/>
              </a:path>
              <a:path w="114300" h="608964">
                <a:moveTo>
                  <a:pt x="76200" y="0"/>
                </a:moveTo>
                <a:lnTo>
                  <a:pt x="38100" y="0"/>
                </a:lnTo>
                <a:lnTo>
                  <a:pt x="38100" y="513715"/>
                </a:lnTo>
                <a:lnTo>
                  <a:pt x="76200" y="513715"/>
                </a:lnTo>
                <a:lnTo>
                  <a:pt x="76200" y="0"/>
                </a:lnTo>
                <a:close/>
              </a:path>
              <a:path w="114300" h="608964">
                <a:moveTo>
                  <a:pt x="114300" y="494665"/>
                </a:moveTo>
                <a:lnTo>
                  <a:pt x="76200" y="494665"/>
                </a:lnTo>
                <a:lnTo>
                  <a:pt x="76200" y="513715"/>
                </a:lnTo>
                <a:lnTo>
                  <a:pt x="104775" y="513715"/>
                </a:lnTo>
                <a:lnTo>
                  <a:pt x="114300" y="494665"/>
                </a:lnTo>
                <a:close/>
              </a:path>
            </a:pathLst>
          </a:custGeom>
          <a:solidFill>
            <a:srgbClr val="000000"/>
          </a:solidFill>
          <a:ln>
            <a:noFill/>
          </a:ln>
        </p:spPr>
        <p:txBody>
          <a:bodyPr wrap="square" lIns="0" tIns="0" rIns="0" bIns="0" rtlCol="0"/>
          <a:lstStyle/>
          <a:p>
            <a:endParaRPr/>
          </a:p>
        </p:txBody>
      </p:sp>
      <p:sp>
        <p:nvSpPr>
          <p:cNvPr id="9" name="标题 8">
            <a:extLst>
              <a:ext uri="{FF2B5EF4-FFF2-40B4-BE49-F238E27FC236}">
                <a16:creationId xmlns:a16="http://schemas.microsoft.com/office/drawing/2014/main" xmlns="" id="{FF4E4681-43BB-41ED-99E7-B0E30E7C4E5A}"/>
              </a:ext>
            </a:extLst>
          </p:cNvPr>
          <p:cNvSpPr>
            <a:spLocks noGrp="1"/>
          </p:cNvSpPr>
          <p:nvPr>
            <p:ph type="title"/>
          </p:nvPr>
        </p:nvSpPr>
        <p:spPr>
          <a:xfrm>
            <a:off x="778890" y="-244102"/>
            <a:ext cx="10515600" cy="1325563"/>
          </a:xfrm>
        </p:spPr>
        <p:txBody>
          <a:bodyPr/>
          <a:lstStyle/>
          <a:p>
            <a:r>
              <a:rPr lang="zh-CN" altLang="en-US" sz="3600" dirty="0">
                <a:latin typeface="微软雅黑" panose="020B0503020204020204" pitchFamily="34" charset="-122"/>
                <a:ea typeface="微软雅黑" panose="020B0503020204020204" pitchFamily="34" charset="-122"/>
              </a:rPr>
              <a:t>主要内容</a:t>
            </a:r>
          </a:p>
        </p:txBody>
      </p:sp>
      <p:sp>
        <p:nvSpPr>
          <p:cNvPr id="8" name="object 8">
            <a:extLst>
              <a:ext uri="{FF2B5EF4-FFF2-40B4-BE49-F238E27FC236}">
                <a16:creationId xmlns:a16="http://schemas.microsoft.com/office/drawing/2014/main" xmlns="" id="{FDCFC4F0-C4CC-4677-A2AB-ED2769D499E0}"/>
              </a:ext>
            </a:extLst>
          </p:cNvPr>
          <p:cNvSpPr/>
          <p:nvPr/>
        </p:nvSpPr>
        <p:spPr>
          <a:xfrm>
            <a:off x="3046475" y="2525268"/>
            <a:ext cx="1792224" cy="697991"/>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Linear</a:t>
            </a:r>
            <a:br>
              <a:rPr lang="en-US" altLang="zh-CN" sz="2400" spc="-5" dirty="0">
                <a:solidFill>
                  <a:srgbClr val="FFFFFF"/>
                </a:solidFill>
                <a:latin typeface="Calibri"/>
                <a:cs typeface="Calibri"/>
              </a:rPr>
            </a:br>
            <a:r>
              <a:rPr lang="en-US" altLang="zh-CN" sz="2400" spc="-5" dirty="0">
                <a:solidFill>
                  <a:srgbClr val="FFFFFF"/>
                </a:solidFill>
                <a:latin typeface="Calibri"/>
                <a:cs typeface="Calibri"/>
              </a:rPr>
              <a:t>Model</a:t>
            </a:r>
          </a:p>
        </p:txBody>
      </p:sp>
      <p:sp>
        <p:nvSpPr>
          <p:cNvPr id="12" name="object 10">
            <a:extLst>
              <a:ext uri="{FF2B5EF4-FFF2-40B4-BE49-F238E27FC236}">
                <a16:creationId xmlns:a16="http://schemas.microsoft.com/office/drawing/2014/main" xmlns="" id="{1DA06C86-04D0-4C8C-BC2C-845086FC7714}"/>
              </a:ext>
            </a:extLst>
          </p:cNvPr>
          <p:cNvSpPr/>
          <p:nvPr/>
        </p:nvSpPr>
        <p:spPr>
          <a:xfrm>
            <a:off x="2877312" y="3712464"/>
            <a:ext cx="4535805" cy="1461770"/>
          </a:xfrm>
          <a:custGeom>
            <a:avLst/>
            <a:gdLst/>
            <a:ahLst/>
            <a:cxnLst/>
            <a:rect l="l" t="t" r="r" b="b"/>
            <a:pathLst>
              <a:path w="4535805" h="1461770">
                <a:moveTo>
                  <a:pt x="0" y="1461516"/>
                </a:moveTo>
                <a:lnTo>
                  <a:pt x="4535424" y="1461516"/>
                </a:lnTo>
                <a:lnTo>
                  <a:pt x="4535424" y="0"/>
                </a:lnTo>
                <a:lnTo>
                  <a:pt x="0" y="0"/>
                </a:lnTo>
                <a:lnTo>
                  <a:pt x="0" y="1461516"/>
                </a:lnTo>
                <a:close/>
              </a:path>
            </a:pathLst>
          </a:custGeom>
          <a:solidFill>
            <a:srgbClr val="BAE18F"/>
          </a:solidFill>
          <a:ln w="6096">
            <a:solidFill>
              <a:srgbClr val="6FAC46"/>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10" name="object 16">
            <a:extLst>
              <a:ext uri="{FF2B5EF4-FFF2-40B4-BE49-F238E27FC236}">
                <a16:creationId xmlns:a16="http://schemas.microsoft.com/office/drawing/2014/main" xmlns="" id="{D763998B-1D04-408F-B594-CAAF0F3AA6BB}"/>
              </a:ext>
            </a:extLst>
          </p:cNvPr>
          <p:cNvSpPr/>
          <p:nvPr/>
        </p:nvSpPr>
        <p:spPr>
          <a:xfrm>
            <a:off x="3886200" y="3224022"/>
            <a:ext cx="114300" cy="633095"/>
          </a:xfrm>
          <a:custGeom>
            <a:avLst/>
            <a:gdLst/>
            <a:ahLst/>
            <a:cxnLst/>
            <a:rect l="l" t="t" r="r" b="b"/>
            <a:pathLst>
              <a:path w="114300" h="633095">
                <a:moveTo>
                  <a:pt x="38100" y="518413"/>
                </a:moveTo>
                <a:lnTo>
                  <a:pt x="0" y="518413"/>
                </a:lnTo>
                <a:lnTo>
                  <a:pt x="57150" y="632713"/>
                </a:lnTo>
                <a:lnTo>
                  <a:pt x="104775" y="537463"/>
                </a:lnTo>
                <a:lnTo>
                  <a:pt x="38100" y="537463"/>
                </a:lnTo>
                <a:lnTo>
                  <a:pt x="38100" y="518413"/>
                </a:lnTo>
                <a:close/>
              </a:path>
              <a:path w="114300" h="633095">
                <a:moveTo>
                  <a:pt x="76200" y="0"/>
                </a:moveTo>
                <a:lnTo>
                  <a:pt x="38100" y="0"/>
                </a:lnTo>
                <a:lnTo>
                  <a:pt x="38100" y="537463"/>
                </a:lnTo>
                <a:lnTo>
                  <a:pt x="76200" y="537463"/>
                </a:lnTo>
                <a:lnTo>
                  <a:pt x="76200" y="0"/>
                </a:lnTo>
                <a:close/>
              </a:path>
              <a:path w="114300" h="633095">
                <a:moveTo>
                  <a:pt x="114300" y="518413"/>
                </a:moveTo>
                <a:lnTo>
                  <a:pt x="76200" y="518413"/>
                </a:lnTo>
                <a:lnTo>
                  <a:pt x="76200" y="537463"/>
                </a:lnTo>
                <a:lnTo>
                  <a:pt x="104775" y="537463"/>
                </a:lnTo>
                <a:lnTo>
                  <a:pt x="114300" y="518413"/>
                </a:lnTo>
                <a:close/>
              </a:path>
            </a:pathLst>
          </a:custGeom>
          <a:solidFill>
            <a:srgbClr val="000000"/>
          </a:solidFill>
        </p:spPr>
        <p:txBody>
          <a:bodyPr wrap="square" lIns="0" tIns="0" rIns="0" bIns="0" rtlCol="0"/>
          <a:lstStyle/>
          <a:p>
            <a:endParaRPr/>
          </a:p>
        </p:txBody>
      </p:sp>
      <p:sp>
        <p:nvSpPr>
          <p:cNvPr id="11" name="object 13">
            <a:extLst>
              <a:ext uri="{FF2B5EF4-FFF2-40B4-BE49-F238E27FC236}">
                <a16:creationId xmlns:a16="http://schemas.microsoft.com/office/drawing/2014/main" xmlns="" id="{222BA11B-8423-4370-A5AD-7F93BE3F616E}"/>
              </a:ext>
            </a:extLst>
          </p:cNvPr>
          <p:cNvSpPr/>
          <p:nvPr/>
        </p:nvSpPr>
        <p:spPr>
          <a:xfrm>
            <a:off x="3087624" y="3884677"/>
            <a:ext cx="1787652" cy="787907"/>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Deep  Le</a:t>
            </a:r>
            <a:r>
              <a:rPr lang="en-US" altLang="zh-CN" sz="2400" dirty="0">
                <a:solidFill>
                  <a:srgbClr val="FFFFFF"/>
                </a:solidFill>
                <a:latin typeface="Calibri"/>
                <a:cs typeface="Calibri"/>
              </a:rPr>
              <a:t>arning</a:t>
            </a:r>
            <a:endParaRPr lang="en-US" altLang="zh-CN" sz="2400" dirty="0">
              <a:latin typeface="Calibri"/>
              <a:cs typeface="Calibri"/>
            </a:endParaRPr>
          </a:p>
        </p:txBody>
      </p:sp>
      <p:sp>
        <p:nvSpPr>
          <p:cNvPr id="13" name="object 6">
            <a:extLst>
              <a:ext uri="{FF2B5EF4-FFF2-40B4-BE49-F238E27FC236}">
                <a16:creationId xmlns:a16="http://schemas.microsoft.com/office/drawing/2014/main" xmlns="" id="{64D34EFB-2C39-4488-A8E1-FBABE3137F92}"/>
              </a:ext>
            </a:extLst>
          </p:cNvPr>
          <p:cNvSpPr txBox="1"/>
          <p:nvPr/>
        </p:nvSpPr>
        <p:spPr>
          <a:xfrm>
            <a:off x="4038600" y="4744212"/>
            <a:ext cx="2438400" cy="382156"/>
          </a:xfrm>
          <a:prstGeom prst="rect">
            <a:avLst/>
          </a:prstGeom>
          <a:ln>
            <a:noFill/>
          </a:ln>
        </p:spPr>
        <p:txBody>
          <a:bodyPr vert="horz" wrap="square" lIns="0" tIns="12700" rIns="0" bIns="0" rtlCol="0">
            <a:spAutoFit/>
          </a:bodyPr>
          <a:lstStyle/>
          <a:p>
            <a:pPr marL="12700">
              <a:spcBef>
                <a:spcPts val="100"/>
              </a:spcBef>
              <a:buNone/>
            </a:pPr>
            <a:r>
              <a:rPr lang="en-US" altLang="zh-CN" sz="2400" spc="-5" dirty="0">
                <a:latin typeface="Calibri"/>
                <a:cs typeface="Calibri"/>
              </a:rPr>
              <a:t>Non-linear</a:t>
            </a:r>
            <a:r>
              <a:rPr lang="en-US" altLang="zh-CN" sz="2400" spc="-65" dirty="0">
                <a:latin typeface="Calibri"/>
                <a:cs typeface="Calibri"/>
              </a:rPr>
              <a:t> </a:t>
            </a:r>
            <a:r>
              <a:rPr lang="en-US" altLang="zh-CN" sz="2400" dirty="0">
                <a:latin typeface="Calibri"/>
                <a:cs typeface="Calibri"/>
              </a:rPr>
              <a:t>Model</a:t>
            </a:r>
            <a:endParaRPr sz="2400" dirty="0">
              <a:latin typeface="Calibri"/>
              <a:cs typeface="Calibri"/>
            </a:endParaRPr>
          </a:p>
        </p:txBody>
      </p:sp>
      <p:sp>
        <p:nvSpPr>
          <p:cNvPr id="14" name="object 17">
            <a:extLst>
              <a:ext uri="{FF2B5EF4-FFF2-40B4-BE49-F238E27FC236}">
                <a16:creationId xmlns:a16="http://schemas.microsoft.com/office/drawing/2014/main" xmlns="" id="{62ECB66E-3C9E-4869-8E56-9C2C0A0E5E3B}"/>
              </a:ext>
            </a:extLst>
          </p:cNvPr>
          <p:cNvSpPr/>
          <p:nvPr/>
        </p:nvSpPr>
        <p:spPr>
          <a:xfrm>
            <a:off x="5245608" y="3880106"/>
            <a:ext cx="1993392" cy="787907"/>
          </a:xfrm>
          <a:prstGeom prst="rect">
            <a:avLst/>
          </a:prstGeom>
          <a:blipFill>
            <a:blip r:embed="rId6" cstate="print"/>
            <a:stretch>
              <a:fillRect/>
            </a:stretch>
          </a:blipFill>
          <a:effectLst>
            <a:outerShdw blurRad="50800" dist="38100" dir="2700000" algn="tl" rotWithShape="0">
              <a:prstClr val="black">
                <a:alpha val="40000"/>
              </a:prstClr>
            </a:outerShdw>
          </a:effectLst>
        </p:spPr>
        <p:txBody>
          <a:bodyPr wrap="square" lIns="0" tIns="0" rIns="0" bIns="0" rtlCol="0"/>
          <a:lstStyle/>
          <a:p>
            <a:pPr algn="ctr">
              <a:buNone/>
            </a:pPr>
            <a:r>
              <a:rPr lang="en-US" altLang="zh-CN" sz="2400" spc="-10" dirty="0">
                <a:solidFill>
                  <a:srgbClr val="FFFFFF"/>
                </a:solidFill>
                <a:latin typeface="Calibri"/>
                <a:cs typeface="Calibri"/>
              </a:rPr>
              <a:t>SVM,</a:t>
            </a:r>
            <a:r>
              <a:rPr lang="en-US" altLang="zh-CN" sz="2400" spc="-80" dirty="0">
                <a:solidFill>
                  <a:srgbClr val="FFFFFF"/>
                </a:solidFill>
                <a:latin typeface="Calibri"/>
                <a:cs typeface="Calibri"/>
              </a:rPr>
              <a:t> </a:t>
            </a:r>
            <a:r>
              <a:rPr lang="en-US" altLang="zh-CN" sz="2400" spc="-5" dirty="0">
                <a:solidFill>
                  <a:srgbClr val="FFFFFF"/>
                </a:solidFill>
                <a:latin typeface="Calibri"/>
                <a:cs typeface="Calibri"/>
              </a:rPr>
              <a:t>decision  </a:t>
            </a:r>
            <a:r>
              <a:rPr lang="en-US" altLang="zh-CN" sz="2400" spc="-10" dirty="0">
                <a:solidFill>
                  <a:srgbClr val="FFFFFF"/>
                </a:solidFill>
                <a:latin typeface="Calibri"/>
                <a:cs typeface="Calibri"/>
              </a:rPr>
              <a:t>tree, </a:t>
            </a:r>
            <a:r>
              <a:rPr lang="en-US" altLang="zh-CN" sz="2400" spc="-5" dirty="0">
                <a:solidFill>
                  <a:srgbClr val="FFFFFF"/>
                </a:solidFill>
                <a:latin typeface="Calibri"/>
                <a:cs typeface="Calibri"/>
              </a:rPr>
              <a:t>K-NN</a:t>
            </a:r>
            <a:r>
              <a:rPr lang="en-US" altLang="zh-CN" sz="2400" spc="-40" dirty="0">
                <a:solidFill>
                  <a:srgbClr val="FFFFFF"/>
                </a:solidFill>
                <a:latin typeface="Calibri"/>
                <a:cs typeface="Calibri"/>
              </a:rPr>
              <a:t> </a:t>
            </a:r>
            <a:r>
              <a:rPr lang="en-US" altLang="zh-CN" sz="2400" dirty="0">
                <a:solidFill>
                  <a:srgbClr val="FFFFFF"/>
                </a:solidFill>
                <a:latin typeface="Calibri"/>
                <a:cs typeface="Calibri"/>
              </a:rPr>
              <a:t>…</a:t>
            </a:r>
            <a:endParaRPr lang="en-US" altLang="zh-CN" sz="2400" dirty="0">
              <a:latin typeface="Calibri"/>
              <a:cs typeface="Calibri"/>
            </a:endParaRPr>
          </a:p>
          <a:p>
            <a:pPr algn="ctr">
              <a:buNone/>
            </a:pPr>
            <a:endParaRPr dirty="0"/>
          </a:p>
        </p:txBody>
      </p:sp>
      <p:sp>
        <p:nvSpPr>
          <p:cNvPr id="16" name="矩形 15">
            <a:extLst>
              <a:ext uri="{FF2B5EF4-FFF2-40B4-BE49-F238E27FC236}">
                <a16:creationId xmlns:a16="http://schemas.microsoft.com/office/drawing/2014/main" xmlns="" id="{31050CF2-0F26-4E7F-9935-519233E3261E}"/>
              </a:ext>
            </a:extLst>
          </p:cNvPr>
          <p:cNvSpPr/>
          <p:nvPr/>
        </p:nvSpPr>
        <p:spPr bwMode="auto">
          <a:xfrm>
            <a:off x="5562600" y="1044711"/>
            <a:ext cx="4671133" cy="22887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290830" indent="-290830"/>
            <a:endParaRPr lang="zh-CN" altLang="en-US" dirty="0"/>
          </a:p>
        </p:txBody>
      </p:sp>
      <p:sp>
        <p:nvSpPr>
          <p:cNvPr id="3" name="矩形 2">
            <a:extLst>
              <a:ext uri="{FF2B5EF4-FFF2-40B4-BE49-F238E27FC236}">
                <a16:creationId xmlns:a16="http://schemas.microsoft.com/office/drawing/2014/main" xmlns="" id="{88E42B56-80E4-4837-AF2B-D7132E8A4FD8}"/>
              </a:ext>
            </a:extLst>
          </p:cNvPr>
          <p:cNvSpPr/>
          <p:nvPr/>
        </p:nvSpPr>
        <p:spPr>
          <a:xfrm>
            <a:off x="4800600" y="5704363"/>
            <a:ext cx="3108030" cy="523220"/>
          </a:xfrm>
          <a:prstGeom prst="rect">
            <a:avLst/>
          </a:prstGeom>
        </p:spPr>
        <p:txBody>
          <a:bodyPr wrap="none">
            <a:spAutoFit/>
          </a:bodyPr>
          <a:lstStyle/>
          <a:p>
            <a:pPr>
              <a:spcBef>
                <a:spcPts val="1410"/>
              </a:spcBef>
              <a:buNone/>
            </a:pPr>
            <a:r>
              <a:rPr lang="en-US" altLang="zh-CN" spc="-5" dirty="0">
                <a:latin typeface="Calibri"/>
                <a:cs typeface="Calibri"/>
              </a:rPr>
              <a:t>Supervised</a:t>
            </a:r>
            <a:r>
              <a:rPr lang="en-US" altLang="zh-CN" spc="-15" dirty="0">
                <a:latin typeface="Calibri"/>
                <a:cs typeface="Calibri"/>
              </a:rPr>
              <a:t> </a:t>
            </a:r>
            <a:r>
              <a:rPr lang="en-US" altLang="zh-CN" spc="-5" dirty="0">
                <a:latin typeface="Calibri"/>
                <a:cs typeface="Calibri"/>
              </a:rPr>
              <a:t>Learning</a:t>
            </a:r>
            <a:endParaRPr lang="en-US" altLang="zh-CN" dirty="0">
              <a:latin typeface="Calibri"/>
              <a:cs typeface="Calibri"/>
            </a:endParaRPr>
          </a:p>
        </p:txBody>
      </p:sp>
      <p:sp>
        <p:nvSpPr>
          <p:cNvPr id="17" name="矩形 16">
            <a:extLst>
              <a:ext uri="{FF2B5EF4-FFF2-40B4-BE49-F238E27FC236}">
                <a16:creationId xmlns:a16="http://schemas.microsoft.com/office/drawing/2014/main" xmlns="" id="{C441E01D-AC40-4BD2-8896-4F296AC0D98B}"/>
              </a:ext>
            </a:extLst>
          </p:cNvPr>
          <p:cNvSpPr/>
          <p:nvPr/>
        </p:nvSpPr>
        <p:spPr bwMode="auto">
          <a:xfrm>
            <a:off x="5768341" y="914401"/>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algn="ctr">
              <a:lnSpc>
                <a:spcPts val="3200"/>
              </a:lnSpc>
              <a:spcBef>
                <a:spcPts val="1165"/>
              </a:spcBef>
              <a:buNone/>
            </a:pPr>
            <a:r>
              <a:rPr lang="en-US" altLang="zh-CN" sz="2400" spc="-15" dirty="0">
                <a:latin typeface="Calibri"/>
                <a:cs typeface="Calibri"/>
              </a:rPr>
              <a:t>Semi-supervised</a:t>
            </a:r>
          </a:p>
          <a:p>
            <a:pPr marL="2540" algn="ctr">
              <a:lnSpc>
                <a:spcPts val="3200"/>
              </a:lnSpc>
              <a:spcBef>
                <a:spcPts val="5"/>
              </a:spcBef>
              <a:buNone/>
            </a:pPr>
            <a:r>
              <a:rPr lang="en-US" altLang="zh-CN" sz="2400" spc="-15" dirty="0">
                <a:latin typeface="Calibri"/>
                <a:cs typeface="Calibri"/>
              </a:rPr>
              <a:t>Learning</a:t>
            </a:r>
          </a:p>
        </p:txBody>
      </p:sp>
      <p:sp>
        <p:nvSpPr>
          <p:cNvPr id="18" name="矩形 17">
            <a:extLst>
              <a:ext uri="{FF2B5EF4-FFF2-40B4-BE49-F238E27FC236}">
                <a16:creationId xmlns:a16="http://schemas.microsoft.com/office/drawing/2014/main" xmlns="" id="{399280CC-788C-4D1E-850D-76CCFD5FDE64}"/>
              </a:ext>
            </a:extLst>
          </p:cNvPr>
          <p:cNvSpPr/>
          <p:nvPr/>
        </p:nvSpPr>
        <p:spPr bwMode="auto">
          <a:xfrm>
            <a:off x="8229601" y="914401"/>
            <a:ext cx="215330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449580" marR="438784">
              <a:lnSpc>
                <a:spcPts val="3200"/>
              </a:lnSpc>
              <a:spcBef>
                <a:spcPts val="1165"/>
              </a:spcBef>
              <a:buNone/>
            </a:pPr>
            <a:r>
              <a:rPr lang="en-US" altLang="zh-CN" sz="2400" spc="-40" dirty="0">
                <a:latin typeface="Calibri"/>
                <a:cs typeface="Calibri"/>
              </a:rPr>
              <a:t>Transfer  </a:t>
            </a:r>
            <a:r>
              <a:rPr lang="en-US" altLang="zh-CN" sz="2400" spc="-15" dirty="0">
                <a:latin typeface="Calibri"/>
                <a:cs typeface="Calibri"/>
              </a:rPr>
              <a:t>Learning</a:t>
            </a:r>
          </a:p>
        </p:txBody>
      </p:sp>
      <p:sp>
        <p:nvSpPr>
          <p:cNvPr id="21" name="矩形 20">
            <a:extLst>
              <a:ext uri="{FF2B5EF4-FFF2-40B4-BE49-F238E27FC236}">
                <a16:creationId xmlns:a16="http://schemas.microsoft.com/office/drawing/2014/main" xmlns="" id="{289BD41B-5927-4377-B2AA-D52A94226BCF}"/>
              </a:ext>
            </a:extLst>
          </p:cNvPr>
          <p:cNvSpPr/>
          <p:nvPr/>
        </p:nvSpPr>
        <p:spPr bwMode="auto">
          <a:xfrm>
            <a:off x="8056902" y="4274058"/>
            <a:ext cx="2001982" cy="810756"/>
          </a:xfrm>
          <a:prstGeom prst="rect">
            <a:avLst/>
          </a:prstGeom>
          <a:solidFill>
            <a:srgbClr val="F5B093"/>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7810" marR="249554">
              <a:spcBef>
                <a:spcPts val="1150"/>
              </a:spcBef>
              <a:buNone/>
            </a:pPr>
            <a:r>
              <a:rPr lang="en-US" altLang="zh-CN" sz="2400" spc="-5" dirty="0">
                <a:latin typeface="Calibri"/>
                <a:cs typeface="Calibri"/>
              </a:rPr>
              <a:t>Stru</a:t>
            </a:r>
            <a:r>
              <a:rPr lang="en-US" altLang="zh-CN" sz="2400" spc="5" dirty="0">
                <a:latin typeface="Calibri"/>
                <a:cs typeface="Calibri"/>
              </a:rPr>
              <a:t>c</a:t>
            </a:r>
            <a:r>
              <a:rPr lang="en-US" altLang="zh-CN" sz="2400" dirty="0">
                <a:latin typeface="Calibri"/>
                <a:cs typeface="Calibri"/>
              </a:rPr>
              <a:t>tu</a:t>
            </a:r>
            <a:r>
              <a:rPr lang="en-US" altLang="zh-CN" sz="2400" spc="-35" dirty="0">
                <a:latin typeface="Calibri"/>
                <a:cs typeface="Calibri"/>
              </a:rPr>
              <a:t>r</a:t>
            </a:r>
            <a:r>
              <a:rPr lang="en-US" altLang="zh-CN" sz="2400" dirty="0">
                <a:latin typeface="Calibri"/>
                <a:cs typeface="Calibri"/>
              </a:rPr>
              <a:t>ed </a:t>
            </a:r>
            <a:r>
              <a:rPr lang="en-US" altLang="zh-CN" sz="2400" spc="-5" dirty="0">
                <a:latin typeface="Calibri"/>
                <a:cs typeface="Calibri"/>
              </a:rPr>
              <a:t>Learning</a:t>
            </a:r>
            <a:endParaRPr lang="en-US" altLang="zh-CN" sz="2400" dirty="0">
              <a:latin typeface="Calibri"/>
              <a:cs typeface="Calibri"/>
            </a:endParaRPr>
          </a:p>
        </p:txBody>
      </p:sp>
      <p:sp>
        <p:nvSpPr>
          <p:cNvPr id="22" name="object 25">
            <a:extLst>
              <a:ext uri="{FF2B5EF4-FFF2-40B4-BE49-F238E27FC236}">
                <a16:creationId xmlns:a16="http://schemas.microsoft.com/office/drawing/2014/main" xmlns="" id="{86F63869-477B-4B3D-AFBC-6ADBCBD0BF3D}"/>
              </a:ext>
            </a:extLst>
          </p:cNvPr>
          <p:cNvSpPr/>
          <p:nvPr/>
        </p:nvSpPr>
        <p:spPr>
          <a:xfrm>
            <a:off x="7430526" y="4571999"/>
            <a:ext cx="608966" cy="114300"/>
          </a:xfrm>
          <a:custGeom>
            <a:avLst/>
            <a:gdLst/>
            <a:ahLst/>
            <a:cxnLst/>
            <a:rect l="l" t="t" r="r" b="b"/>
            <a:pathLst>
              <a:path w="608964" h="114300">
                <a:moveTo>
                  <a:pt x="494665" y="0"/>
                </a:moveTo>
                <a:lnTo>
                  <a:pt x="494665" y="114300"/>
                </a:lnTo>
                <a:lnTo>
                  <a:pt x="570865" y="76200"/>
                </a:lnTo>
                <a:lnTo>
                  <a:pt x="513715" y="76200"/>
                </a:lnTo>
                <a:lnTo>
                  <a:pt x="513715" y="38100"/>
                </a:lnTo>
                <a:lnTo>
                  <a:pt x="570865" y="38100"/>
                </a:lnTo>
                <a:lnTo>
                  <a:pt x="494665" y="0"/>
                </a:lnTo>
                <a:close/>
              </a:path>
              <a:path w="608964" h="114300">
                <a:moveTo>
                  <a:pt x="494665" y="38100"/>
                </a:moveTo>
                <a:lnTo>
                  <a:pt x="0" y="38100"/>
                </a:lnTo>
                <a:lnTo>
                  <a:pt x="0" y="76200"/>
                </a:lnTo>
                <a:lnTo>
                  <a:pt x="494665" y="76200"/>
                </a:lnTo>
                <a:lnTo>
                  <a:pt x="494665" y="38100"/>
                </a:lnTo>
                <a:close/>
              </a:path>
              <a:path w="608964" h="114300">
                <a:moveTo>
                  <a:pt x="570865" y="38100"/>
                </a:moveTo>
                <a:lnTo>
                  <a:pt x="513715" y="38100"/>
                </a:lnTo>
                <a:lnTo>
                  <a:pt x="513715" y="76200"/>
                </a:lnTo>
                <a:lnTo>
                  <a:pt x="570865" y="76200"/>
                </a:lnTo>
                <a:lnTo>
                  <a:pt x="608965" y="57150"/>
                </a:lnTo>
                <a:lnTo>
                  <a:pt x="570865" y="38100"/>
                </a:lnTo>
                <a:close/>
              </a:path>
            </a:pathLst>
          </a:custGeom>
          <a:solidFill>
            <a:srgbClr val="000000"/>
          </a:solidFill>
        </p:spPr>
        <p:txBody>
          <a:bodyPr wrap="square" lIns="0" tIns="0" rIns="0" bIns="0" rtlCol="0"/>
          <a:lstStyle/>
          <a:p>
            <a:pPr>
              <a:buNone/>
            </a:pPr>
            <a:endParaRPr/>
          </a:p>
        </p:txBody>
      </p:sp>
      <p:sp>
        <p:nvSpPr>
          <p:cNvPr id="23" name="矩形 22">
            <a:extLst>
              <a:ext uri="{FF2B5EF4-FFF2-40B4-BE49-F238E27FC236}">
                <a16:creationId xmlns:a16="http://schemas.microsoft.com/office/drawing/2014/main" xmlns="" id="{5D51E524-09C3-479B-ACCA-2A2887E28E7F}"/>
              </a:ext>
            </a:extLst>
          </p:cNvPr>
          <p:cNvSpPr/>
          <p:nvPr/>
        </p:nvSpPr>
        <p:spPr bwMode="auto">
          <a:xfrm>
            <a:off x="5791201" y="2184656"/>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marR="137160" algn="ctr">
              <a:lnSpc>
                <a:spcPts val="3200"/>
              </a:lnSpc>
              <a:spcBef>
                <a:spcPts val="1200"/>
              </a:spcBef>
              <a:buNone/>
            </a:pPr>
            <a:r>
              <a:rPr lang="en-US" altLang="zh-CN" sz="2400" spc="-15" dirty="0">
                <a:latin typeface="Calibri"/>
                <a:cs typeface="Calibri"/>
              </a:rPr>
              <a:t>Unsupervised  Learning</a:t>
            </a:r>
          </a:p>
        </p:txBody>
      </p:sp>
      <p:sp>
        <p:nvSpPr>
          <p:cNvPr id="24" name="矩形 23">
            <a:extLst>
              <a:ext uri="{FF2B5EF4-FFF2-40B4-BE49-F238E27FC236}">
                <a16:creationId xmlns:a16="http://schemas.microsoft.com/office/drawing/2014/main" xmlns="" id="{A6EDCFB2-40A0-46E8-A112-F873408A93F4}"/>
              </a:ext>
            </a:extLst>
          </p:cNvPr>
          <p:cNvSpPr/>
          <p:nvPr/>
        </p:nvSpPr>
        <p:spPr bwMode="auto">
          <a:xfrm>
            <a:off x="8229601" y="2184656"/>
            <a:ext cx="215330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algn="ctr">
              <a:spcBef>
                <a:spcPts val="1175"/>
              </a:spcBef>
              <a:buNone/>
            </a:pPr>
            <a:r>
              <a:rPr lang="en-US" altLang="zh-CN" sz="2400" spc="-15" dirty="0">
                <a:latin typeface="Calibri"/>
                <a:cs typeface="Calibri"/>
              </a:rPr>
              <a:t>Reinforcement</a:t>
            </a:r>
            <a:endParaRPr lang="en-US" altLang="zh-CN" sz="2400" dirty="0">
              <a:latin typeface="Calibri"/>
              <a:cs typeface="Calibri"/>
            </a:endParaRPr>
          </a:p>
          <a:p>
            <a:pPr marL="2540" algn="ctr">
              <a:buNone/>
            </a:pPr>
            <a:r>
              <a:rPr lang="en-US" altLang="zh-CN" sz="2400" spc="-5" dirty="0">
                <a:latin typeface="Calibri"/>
                <a:cs typeface="Calibri"/>
              </a:rPr>
              <a:t>Learning</a:t>
            </a:r>
            <a:endParaRPr lang="en-US" altLang="zh-CN" sz="2400" dirty="0">
              <a:latin typeface="Calibri"/>
              <a:cs typeface="Calibri"/>
            </a:endParaRPr>
          </a:p>
        </p:txBody>
      </p:sp>
    </p:spTree>
    <p:extLst>
      <p:ext uri="{BB962C8B-B14F-4D97-AF65-F5344CB8AC3E}">
        <p14:creationId xmlns:p14="http://schemas.microsoft.com/office/powerpoint/2010/main" val="3835089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4114801" y="1371600"/>
            <a:ext cx="3508247" cy="4648200"/>
          </a:xfrm>
          <a:prstGeom prst="rect">
            <a:avLst/>
          </a:prstGeom>
          <a:blipFill>
            <a:blip r:embed="rId3" cstate="print"/>
            <a:stretch>
              <a:fillRect/>
            </a:stretch>
          </a:blipFill>
        </p:spPr>
        <p:txBody>
          <a:bodyPr wrap="square" lIns="0" tIns="0" rIns="0" bIns="0" rtlCol="0"/>
          <a:lstStyle/>
          <a:p>
            <a:endParaRPr/>
          </a:p>
        </p:txBody>
      </p:sp>
      <p:sp>
        <p:nvSpPr>
          <p:cNvPr id="6" name="标题 5">
            <a:extLst>
              <a:ext uri="{FF2B5EF4-FFF2-40B4-BE49-F238E27FC236}">
                <a16:creationId xmlns:a16="http://schemas.microsoft.com/office/drawing/2014/main" xmlns="" id="{8B022392-186C-46D4-BBF7-EB24DC398435}"/>
              </a:ext>
            </a:extLst>
          </p:cNvPr>
          <p:cNvSpPr>
            <a:spLocks noGrp="1"/>
          </p:cNvSpPr>
          <p:nvPr>
            <p:ph type="title"/>
          </p:nvPr>
        </p:nvSpPr>
        <p:spPr>
          <a:xfrm>
            <a:off x="914400" y="64168"/>
            <a:ext cx="7848600" cy="61472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lang="en-US" altLang="zh-CN" sz="3600" spc="-5" dirty="0">
                <a:latin typeface="微软雅黑" panose="020B0503020204020204" pitchFamily="34" charset="-122"/>
                <a:ea typeface="微软雅黑" panose="020B0503020204020204" pitchFamily="34" charset="-122"/>
                <a:cs typeface="+mj-cs"/>
              </a:rPr>
              <a:t>Reinforcement Learning</a:t>
            </a:r>
            <a:r>
              <a:rPr lang="zh-CN" altLang="en-US" sz="3600" spc="-5" dirty="0">
                <a:latin typeface="微软雅黑" panose="020B0503020204020204" pitchFamily="34" charset="-122"/>
                <a:ea typeface="微软雅黑" panose="020B0503020204020204" pitchFamily="34" charset="-122"/>
                <a:cs typeface="+mj-cs"/>
              </a:rPr>
              <a:t>（强化学习）</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993850" y="-22697"/>
            <a:ext cx="9387637" cy="6042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3335" rIns="0" bIns="0" numCol="1" rtlCol="0" anchor="b" anchorCtr="0" compatLnSpc="1">
            <a:spAutoFit/>
          </a:bodyPr>
          <a:lstStyle/>
          <a:p>
            <a:pPr marL="12700">
              <a:lnSpc>
                <a:spcPts val="5015"/>
              </a:lnSpc>
              <a:spcBef>
                <a:spcPts val="105"/>
              </a:spcBef>
            </a:pPr>
            <a:r>
              <a:rPr sz="3600" spc="-5" dirty="0">
                <a:latin typeface="微软雅黑" panose="020B0503020204020204" pitchFamily="34" charset="-122"/>
                <a:ea typeface="微软雅黑" panose="020B0503020204020204" pitchFamily="34" charset="-122"/>
                <a:cs typeface="+mj-cs"/>
              </a:rPr>
              <a:t>Supervised v.s. Reinforcement</a:t>
            </a:r>
            <a:r>
              <a:rPr lang="zh-CN" altLang="en-US" sz="3600" spc="-5" dirty="0">
                <a:latin typeface="微软雅黑" panose="020B0503020204020204" pitchFamily="34" charset="-122"/>
                <a:ea typeface="微软雅黑" panose="020B0503020204020204" pitchFamily="34" charset="-122"/>
                <a:cs typeface="+mj-cs"/>
              </a:rPr>
              <a:t>（强化学习）</a:t>
            </a:r>
            <a:endParaRPr sz="3600" spc="-5" dirty="0">
              <a:latin typeface="微软雅黑" panose="020B0503020204020204" pitchFamily="34" charset="-122"/>
              <a:ea typeface="微软雅黑" panose="020B0503020204020204" pitchFamily="34" charset="-122"/>
              <a:cs typeface="+mj-cs"/>
            </a:endParaRPr>
          </a:p>
        </p:txBody>
      </p:sp>
      <p:sp>
        <p:nvSpPr>
          <p:cNvPr id="3" name="object 3"/>
          <p:cNvSpPr txBox="1"/>
          <p:nvPr/>
        </p:nvSpPr>
        <p:spPr>
          <a:xfrm>
            <a:off x="2053234" y="1195794"/>
            <a:ext cx="1835150" cy="452120"/>
          </a:xfrm>
          <a:prstGeom prst="rect">
            <a:avLst/>
          </a:prstGeom>
        </p:spPr>
        <p:txBody>
          <a:bodyPr vert="horz" wrap="square" lIns="0" tIns="12065" rIns="0" bIns="0" rtlCol="0">
            <a:spAutoFit/>
          </a:bodyPr>
          <a:lstStyle/>
          <a:p>
            <a:pPr marL="12700">
              <a:spcBef>
                <a:spcPts val="95"/>
              </a:spcBef>
              <a:buNone/>
              <a:tabLst>
                <a:tab pos="241300" algn="l"/>
              </a:tabLst>
            </a:pPr>
            <a:r>
              <a:rPr spc="-10" dirty="0">
                <a:latin typeface="Calibri"/>
                <a:cs typeface="Calibri"/>
              </a:rPr>
              <a:t>Su</a:t>
            </a:r>
            <a:r>
              <a:rPr spc="-20" dirty="0">
                <a:latin typeface="Calibri"/>
                <a:cs typeface="Calibri"/>
              </a:rPr>
              <a:t>p</a:t>
            </a:r>
            <a:r>
              <a:rPr spc="-5" dirty="0">
                <a:latin typeface="Calibri"/>
                <a:cs typeface="Calibri"/>
              </a:rPr>
              <a:t>e</a:t>
            </a:r>
            <a:r>
              <a:rPr spc="10" dirty="0">
                <a:latin typeface="Calibri"/>
                <a:cs typeface="Calibri"/>
              </a:rPr>
              <a:t>r</a:t>
            </a:r>
            <a:r>
              <a:rPr spc="-5" dirty="0">
                <a:latin typeface="Calibri"/>
                <a:cs typeface="Calibri"/>
              </a:rPr>
              <a:t>v</a:t>
            </a:r>
            <a:r>
              <a:rPr spc="-20" dirty="0">
                <a:latin typeface="Calibri"/>
                <a:cs typeface="Calibri"/>
              </a:rPr>
              <a:t>i</a:t>
            </a:r>
            <a:r>
              <a:rPr spc="-10" dirty="0">
                <a:latin typeface="Calibri"/>
                <a:cs typeface="Calibri"/>
              </a:rPr>
              <a:t>sed</a:t>
            </a:r>
            <a:endParaRPr dirty="0">
              <a:latin typeface="Calibri"/>
              <a:cs typeface="Calibri"/>
            </a:endParaRPr>
          </a:p>
        </p:txBody>
      </p:sp>
      <p:sp>
        <p:nvSpPr>
          <p:cNvPr id="4" name="object 4"/>
          <p:cNvSpPr txBox="1"/>
          <p:nvPr/>
        </p:nvSpPr>
        <p:spPr>
          <a:xfrm>
            <a:off x="2053235" y="2729877"/>
            <a:ext cx="2380615" cy="452120"/>
          </a:xfrm>
          <a:prstGeom prst="rect">
            <a:avLst/>
          </a:prstGeom>
        </p:spPr>
        <p:txBody>
          <a:bodyPr vert="horz" wrap="square" lIns="0" tIns="12065" rIns="0" bIns="0" rtlCol="0">
            <a:spAutoFit/>
          </a:bodyPr>
          <a:lstStyle/>
          <a:p>
            <a:pPr marL="12700">
              <a:spcBef>
                <a:spcPts val="95"/>
              </a:spcBef>
              <a:buNone/>
              <a:tabLst>
                <a:tab pos="241300" algn="l"/>
              </a:tabLst>
            </a:pPr>
            <a:r>
              <a:rPr spc="-20" dirty="0">
                <a:latin typeface="Calibri"/>
                <a:cs typeface="Calibri"/>
              </a:rPr>
              <a:t>Reinforcement</a:t>
            </a:r>
            <a:endParaRPr>
              <a:latin typeface="Calibri"/>
              <a:cs typeface="Calibri"/>
            </a:endParaRPr>
          </a:p>
        </p:txBody>
      </p:sp>
      <p:grpSp>
        <p:nvGrpSpPr>
          <p:cNvPr id="41" name="组合 40">
            <a:extLst>
              <a:ext uri="{FF2B5EF4-FFF2-40B4-BE49-F238E27FC236}">
                <a16:creationId xmlns:a16="http://schemas.microsoft.com/office/drawing/2014/main" xmlns="" id="{D54A628A-A26B-434E-BB33-A5869421C16F}"/>
              </a:ext>
            </a:extLst>
          </p:cNvPr>
          <p:cNvGrpSpPr/>
          <p:nvPr/>
        </p:nvGrpSpPr>
        <p:grpSpPr>
          <a:xfrm>
            <a:off x="4295395" y="4412756"/>
            <a:ext cx="1926081" cy="1335027"/>
            <a:chOff x="2771394" y="4412755"/>
            <a:chExt cx="1926081" cy="1335027"/>
          </a:xfrm>
        </p:grpSpPr>
        <p:sp>
          <p:nvSpPr>
            <p:cNvPr id="6" name="object 6"/>
            <p:cNvSpPr/>
            <p:nvPr/>
          </p:nvSpPr>
          <p:spPr>
            <a:xfrm>
              <a:off x="2771394" y="4412755"/>
              <a:ext cx="1416050" cy="852169"/>
            </a:xfrm>
            <a:custGeom>
              <a:avLst/>
              <a:gdLst/>
              <a:ahLst/>
              <a:cxnLst/>
              <a:rect l="l" t="t" r="r" b="b"/>
              <a:pathLst>
                <a:path w="1416050" h="852170">
                  <a:moveTo>
                    <a:pt x="0" y="85343"/>
                  </a:moveTo>
                  <a:lnTo>
                    <a:pt x="6709" y="52131"/>
                  </a:lnTo>
                  <a:lnTo>
                    <a:pt x="25003" y="25003"/>
                  </a:lnTo>
                  <a:lnTo>
                    <a:pt x="52131" y="6709"/>
                  </a:lnTo>
                  <a:lnTo>
                    <a:pt x="85343" y="0"/>
                  </a:lnTo>
                  <a:lnTo>
                    <a:pt x="825881" y="0"/>
                  </a:lnTo>
                  <a:lnTo>
                    <a:pt x="1179830" y="0"/>
                  </a:lnTo>
                  <a:lnTo>
                    <a:pt x="1330452" y="0"/>
                  </a:lnTo>
                  <a:lnTo>
                    <a:pt x="1363664" y="6709"/>
                  </a:lnTo>
                  <a:lnTo>
                    <a:pt x="1390792" y="25003"/>
                  </a:lnTo>
                  <a:lnTo>
                    <a:pt x="1409086" y="52131"/>
                  </a:lnTo>
                  <a:lnTo>
                    <a:pt x="1415795" y="85343"/>
                  </a:lnTo>
                  <a:lnTo>
                    <a:pt x="1415795" y="298703"/>
                  </a:lnTo>
                  <a:lnTo>
                    <a:pt x="1415795" y="426719"/>
                  </a:lnTo>
                  <a:lnTo>
                    <a:pt x="1409086" y="459932"/>
                  </a:lnTo>
                  <a:lnTo>
                    <a:pt x="1390792" y="487060"/>
                  </a:lnTo>
                  <a:lnTo>
                    <a:pt x="1363664" y="505354"/>
                  </a:lnTo>
                  <a:lnTo>
                    <a:pt x="1330452" y="512063"/>
                  </a:lnTo>
                  <a:lnTo>
                    <a:pt x="1179830" y="512063"/>
                  </a:lnTo>
                  <a:lnTo>
                    <a:pt x="1250442" y="851954"/>
                  </a:lnTo>
                  <a:lnTo>
                    <a:pt x="825881" y="512063"/>
                  </a:lnTo>
                  <a:lnTo>
                    <a:pt x="85343" y="512063"/>
                  </a:lnTo>
                  <a:lnTo>
                    <a:pt x="52131" y="505354"/>
                  </a:lnTo>
                  <a:lnTo>
                    <a:pt x="25003" y="487060"/>
                  </a:lnTo>
                  <a:lnTo>
                    <a:pt x="6709" y="459932"/>
                  </a:lnTo>
                  <a:lnTo>
                    <a:pt x="0" y="426719"/>
                  </a:lnTo>
                  <a:lnTo>
                    <a:pt x="0" y="298703"/>
                  </a:lnTo>
                  <a:lnTo>
                    <a:pt x="0" y="85343"/>
                  </a:lnTo>
                  <a:close/>
                </a:path>
              </a:pathLst>
            </a:custGeom>
            <a:ln w="38100">
              <a:solidFill>
                <a:srgbClr val="0000FF"/>
              </a:solidFill>
            </a:ln>
          </p:spPr>
          <p:txBody>
            <a:bodyPr wrap="square" lIns="0" tIns="0" rIns="0" bIns="0" rtlCol="0"/>
            <a:lstStyle/>
            <a:p>
              <a:pPr>
                <a:buNone/>
              </a:pPr>
              <a:endParaRPr/>
            </a:p>
          </p:txBody>
        </p:sp>
        <p:sp>
          <p:nvSpPr>
            <p:cNvPr id="7" name="object 7"/>
            <p:cNvSpPr txBox="1"/>
            <p:nvPr/>
          </p:nvSpPr>
          <p:spPr>
            <a:xfrm>
              <a:off x="2982214" y="4457154"/>
              <a:ext cx="994410" cy="382156"/>
            </a:xfrm>
            <a:prstGeom prst="rect">
              <a:avLst/>
            </a:prstGeom>
          </p:spPr>
          <p:txBody>
            <a:bodyPr vert="horz" wrap="square" lIns="0" tIns="12700" rIns="0" bIns="0" rtlCol="0">
              <a:spAutoFit/>
            </a:bodyPr>
            <a:lstStyle/>
            <a:p>
              <a:pPr marL="12700">
                <a:spcBef>
                  <a:spcPts val="100"/>
                </a:spcBef>
                <a:buNone/>
              </a:pPr>
              <a:r>
                <a:rPr sz="2400" spc="-5" dirty="0">
                  <a:latin typeface="Calibri"/>
                  <a:cs typeface="Calibri"/>
                </a:rPr>
                <a:t>Hello</a:t>
              </a:r>
              <a:r>
                <a:rPr sz="2400" spc="-75" dirty="0">
                  <a:latin typeface="Calibri"/>
                  <a:cs typeface="Calibri"/>
                </a:rPr>
                <a:t> </a:t>
              </a:r>
              <a:r>
                <a:rPr sz="2400" dirty="0">
                  <a:latin typeface="Wingdings"/>
                  <a:cs typeface="Wingdings"/>
                </a:rPr>
                <a:t></a:t>
              </a:r>
              <a:endParaRPr sz="2400">
                <a:latin typeface="Wingdings"/>
                <a:cs typeface="Wingdings"/>
              </a:endParaRPr>
            </a:p>
          </p:txBody>
        </p:sp>
        <p:sp>
          <p:nvSpPr>
            <p:cNvPr id="8" name="object 8"/>
            <p:cNvSpPr txBox="1"/>
            <p:nvPr/>
          </p:nvSpPr>
          <p:spPr>
            <a:xfrm>
              <a:off x="3518915" y="5274576"/>
              <a:ext cx="1178560" cy="473206"/>
            </a:xfrm>
            <a:prstGeom prst="rect">
              <a:avLst/>
            </a:prstGeom>
            <a:solidFill>
              <a:srgbClr val="4471C4"/>
            </a:solidFill>
            <a:ln w="12192">
              <a:solidFill>
                <a:srgbClr val="2E528F"/>
              </a:solidFill>
            </a:ln>
          </p:spPr>
          <p:txBody>
            <a:bodyPr vert="horz" wrap="square" lIns="0" tIns="102870" rIns="0" bIns="0" rtlCol="0">
              <a:spAutoFit/>
            </a:bodyPr>
            <a:lstStyle/>
            <a:p>
              <a:pPr marL="225425">
                <a:spcBef>
                  <a:spcPts val="810"/>
                </a:spcBef>
                <a:buNone/>
              </a:pPr>
              <a:r>
                <a:rPr sz="2400" spc="-10" dirty="0">
                  <a:solidFill>
                    <a:srgbClr val="FFFFFF"/>
                  </a:solidFill>
                  <a:latin typeface="Calibri"/>
                  <a:cs typeface="Calibri"/>
                </a:rPr>
                <a:t>Agent</a:t>
              </a:r>
              <a:endParaRPr sz="2400" dirty="0">
                <a:latin typeface="Calibri"/>
                <a:cs typeface="Calibri"/>
              </a:endParaRPr>
            </a:p>
          </p:txBody>
        </p:sp>
      </p:grpSp>
      <p:grpSp>
        <p:nvGrpSpPr>
          <p:cNvPr id="42" name="组合 41">
            <a:extLst>
              <a:ext uri="{FF2B5EF4-FFF2-40B4-BE49-F238E27FC236}">
                <a16:creationId xmlns:a16="http://schemas.microsoft.com/office/drawing/2014/main" xmlns="" id="{E13A4306-B221-45C4-9232-35B70E2F1E17}"/>
              </a:ext>
            </a:extLst>
          </p:cNvPr>
          <p:cNvGrpSpPr/>
          <p:nvPr/>
        </p:nvGrpSpPr>
        <p:grpSpPr>
          <a:xfrm>
            <a:off x="6790183" y="4399040"/>
            <a:ext cx="1811781" cy="1307595"/>
            <a:chOff x="5055870" y="4399039"/>
            <a:chExt cx="1811781" cy="1307595"/>
          </a:xfrm>
        </p:grpSpPr>
        <p:sp>
          <p:nvSpPr>
            <p:cNvPr id="9" name="object 9"/>
            <p:cNvSpPr/>
            <p:nvPr/>
          </p:nvSpPr>
          <p:spPr>
            <a:xfrm>
              <a:off x="5055870" y="4399039"/>
              <a:ext cx="1416050" cy="837565"/>
            </a:xfrm>
            <a:custGeom>
              <a:avLst/>
              <a:gdLst/>
              <a:ahLst/>
              <a:cxnLst/>
              <a:rect l="l" t="t" r="r" b="b"/>
              <a:pathLst>
                <a:path w="1416050" h="837564">
                  <a:moveTo>
                    <a:pt x="0" y="85344"/>
                  </a:moveTo>
                  <a:lnTo>
                    <a:pt x="6709" y="52131"/>
                  </a:lnTo>
                  <a:lnTo>
                    <a:pt x="25003" y="25003"/>
                  </a:lnTo>
                  <a:lnTo>
                    <a:pt x="52131" y="6709"/>
                  </a:lnTo>
                  <a:lnTo>
                    <a:pt x="85343" y="0"/>
                  </a:lnTo>
                  <a:lnTo>
                    <a:pt x="825880" y="0"/>
                  </a:lnTo>
                  <a:lnTo>
                    <a:pt x="1179829" y="0"/>
                  </a:lnTo>
                  <a:lnTo>
                    <a:pt x="1330452" y="0"/>
                  </a:lnTo>
                  <a:lnTo>
                    <a:pt x="1363664" y="6709"/>
                  </a:lnTo>
                  <a:lnTo>
                    <a:pt x="1390792" y="25003"/>
                  </a:lnTo>
                  <a:lnTo>
                    <a:pt x="1409086" y="52131"/>
                  </a:lnTo>
                  <a:lnTo>
                    <a:pt x="1415795" y="85344"/>
                  </a:lnTo>
                  <a:lnTo>
                    <a:pt x="1415795" y="298704"/>
                  </a:lnTo>
                  <a:lnTo>
                    <a:pt x="1415795" y="426720"/>
                  </a:lnTo>
                  <a:lnTo>
                    <a:pt x="1409086" y="459932"/>
                  </a:lnTo>
                  <a:lnTo>
                    <a:pt x="1390792" y="487060"/>
                  </a:lnTo>
                  <a:lnTo>
                    <a:pt x="1363664" y="505354"/>
                  </a:lnTo>
                  <a:lnTo>
                    <a:pt x="1330452" y="512064"/>
                  </a:lnTo>
                  <a:lnTo>
                    <a:pt x="1179829" y="512064"/>
                  </a:lnTo>
                  <a:lnTo>
                    <a:pt x="1206880" y="837438"/>
                  </a:lnTo>
                  <a:lnTo>
                    <a:pt x="825880" y="512064"/>
                  </a:lnTo>
                  <a:lnTo>
                    <a:pt x="85343" y="512064"/>
                  </a:lnTo>
                  <a:lnTo>
                    <a:pt x="52131" y="505354"/>
                  </a:lnTo>
                  <a:lnTo>
                    <a:pt x="25003" y="487060"/>
                  </a:lnTo>
                  <a:lnTo>
                    <a:pt x="6709" y="459932"/>
                  </a:lnTo>
                  <a:lnTo>
                    <a:pt x="0" y="426720"/>
                  </a:lnTo>
                  <a:lnTo>
                    <a:pt x="0" y="298704"/>
                  </a:lnTo>
                  <a:lnTo>
                    <a:pt x="0" y="85344"/>
                  </a:lnTo>
                  <a:close/>
                </a:path>
              </a:pathLst>
            </a:custGeom>
            <a:ln w="38100">
              <a:solidFill>
                <a:srgbClr val="0000FF"/>
              </a:solidFill>
            </a:ln>
          </p:spPr>
          <p:txBody>
            <a:bodyPr wrap="square" lIns="0" tIns="0" rIns="0" bIns="0" rtlCol="0"/>
            <a:lstStyle/>
            <a:p>
              <a:pPr>
                <a:buNone/>
              </a:pPr>
              <a:endParaRPr/>
            </a:p>
          </p:txBody>
        </p:sp>
        <p:sp>
          <p:nvSpPr>
            <p:cNvPr id="10" name="object 10"/>
            <p:cNvSpPr txBox="1"/>
            <p:nvPr/>
          </p:nvSpPr>
          <p:spPr>
            <a:xfrm>
              <a:off x="5592826" y="4490097"/>
              <a:ext cx="342900" cy="289823"/>
            </a:xfrm>
            <a:prstGeom prst="rect">
              <a:avLst/>
            </a:prstGeom>
          </p:spPr>
          <p:txBody>
            <a:bodyPr vert="horz" wrap="square" lIns="0" tIns="12700" rIns="0" bIns="0" rtlCol="0">
              <a:spAutoFit/>
            </a:bodyPr>
            <a:lstStyle/>
            <a:p>
              <a:pPr marL="12700">
                <a:spcBef>
                  <a:spcPts val="100"/>
                </a:spcBef>
                <a:buNone/>
              </a:pPr>
              <a:r>
                <a:rPr sz="1800" spc="5" dirty="0">
                  <a:latin typeface="Calibri"/>
                  <a:cs typeface="Calibri"/>
                </a:rPr>
                <a:t>……</a:t>
              </a:r>
              <a:endParaRPr sz="1800">
                <a:latin typeface="Calibri"/>
                <a:cs typeface="Calibri"/>
              </a:endParaRPr>
            </a:p>
          </p:txBody>
        </p:sp>
        <p:sp>
          <p:nvSpPr>
            <p:cNvPr id="11" name="object 11"/>
            <p:cNvSpPr txBox="1"/>
            <p:nvPr/>
          </p:nvSpPr>
          <p:spPr>
            <a:xfrm>
              <a:off x="5689091" y="5233428"/>
              <a:ext cx="1178560" cy="473206"/>
            </a:xfrm>
            <a:prstGeom prst="rect">
              <a:avLst/>
            </a:prstGeom>
            <a:solidFill>
              <a:srgbClr val="4471C4"/>
            </a:solidFill>
            <a:ln w="12192">
              <a:solidFill>
                <a:srgbClr val="2E528F"/>
              </a:solidFill>
            </a:ln>
          </p:spPr>
          <p:txBody>
            <a:bodyPr vert="horz" wrap="square" lIns="0" tIns="102870" rIns="0" bIns="0" rtlCol="0">
              <a:spAutoFit/>
            </a:bodyPr>
            <a:lstStyle/>
            <a:p>
              <a:pPr marL="226060">
                <a:spcBef>
                  <a:spcPts val="810"/>
                </a:spcBef>
                <a:buNone/>
              </a:pPr>
              <a:r>
                <a:rPr sz="2400" spc="-10" dirty="0">
                  <a:solidFill>
                    <a:srgbClr val="FFFFFF"/>
                  </a:solidFill>
                  <a:latin typeface="Calibri"/>
                  <a:cs typeface="Calibri"/>
                </a:rPr>
                <a:t>Agent</a:t>
              </a:r>
              <a:endParaRPr sz="2400" dirty="0">
                <a:latin typeface="Calibri"/>
                <a:cs typeface="Calibri"/>
              </a:endParaRPr>
            </a:p>
          </p:txBody>
        </p:sp>
      </p:grpSp>
      <p:grpSp>
        <p:nvGrpSpPr>
          <p:cNvPr id="40" name="组合 39">
            <a:extLst>
              <a:ext uri="{FF2B5EF4-FFF2-40B4-BE49-F238E27FC236}">
                <a16:creationId xmlns:a16="http://schemas.microsoft.com/office/drawing/2014/main" xmlns="" id="{754AF438-2832-4F31-A0B8-B9A5207868B2}"/>
              </a:ext>
            </a:extLst>
          </p:cNvPr>
          <p:cNvGrpSpPr/>
          <p:nvPr/>
        </p:nvGrpSpPr>
        <p:grpSpPr>
          <a:xfrm>
            <a:off x="2333244" y="3243084"/>
            <a:ext cx="2326386" cy="917068"/>
            <a:chOff x="987552" y="3243084"/>
            <a:chExt cx="2326386" cy="917068"/>
          </a:xfrm>
        </p:grpSpPr>
        <p:sp>
          <p:nvSpPr>
            <p:cNvPr id="5" name="object 5"/>
            <p:cNvSpPr/>
            <p:nvPr/>
          </p:nvSpPr>
          <p:spPr>
            <a:xfrm>
              <a:off x="987552" y="3243084"/>
              <a:ext cx="498347" cy="763524"/>
            </a:xfrm>
            <a:prstGeom prst="rect">
              <a:avLst/>
            </a:prstGeom>
            <a:blipFill>
              <a:blip r:embed="rId3" cstate="print"/>
              <a:stretch>
                <a:fillRect/>
              </a:stretch>
            </a:blipFill>
          </p:spPr>
          <p:txBody>
            <a:bodyPr wrap="square" lIns="0" tIns="0" rIns="0" bIns="0" rtlCol="0"/>
            <a:lstStyle/>
            <a:p>
              <a:pPr>
                <a:buNone/>
              </a:pPr>
              <a:endParaRPr/>
            </a:p>
          </p:txBody>
        </p:sp>
        <p:sp>
          <p:nvSpPr>
            <p:cNvPr id="12" name="object 12"/>
            <p:cNvSpPr/>
            <p:nvPr/>
          </p:nvSpPr>
          <p:spPr>
            <a:xfrm>
              <a:off x="1551813" y="3647707"/>
              <a:ext cx="1762125" cy="512445"/>
            </a:xfrm>
            <a:custGeom>
              <a:avLst/>
              <a:gdLst/>
              <a:ahLst/>
              <a:cxnLst/>
              <a:rect l="l" t="t" r="r" b="b"/>
              <a:pathLst>
                <a:path w="1762125" h="512445">
                  <a:moveTo>
                    <a:pt x="346329" y="85343"/>
                  </a:moveTo>
                  <a:lnTo>
                    <a:pt x="353038" y="52131"/>
                  </a:lnTo>
                  <a:lnTo>
                    <a:pt x="371332" y="25003"/>
                  </a:lnTo>
                  <a:lnTo>
                    <a:pt x="398460" y="6709"/>
                  </a:lnTo>
                  <a:lnTo>
                    <a:pt x="431673" y="0"/>
                  </a:lnTo>
                  <a:lnTo>
                    <a:pt x="582294" y="0"/>
                  </a:lnTo>
                  <a:lnTo>
                    <a:pt x="936244" y="0"/>
                  </a:lnTo>
                  <a:lnTo>
                    <a:pt x="1676781" y="0"/>
                  </a:lnTo>
                  <a:lnTo>
                    <a:pt x="1709993" y="6709"/>
                  </a:lnTo>
                  <a:lnTo>
                    <a:pt x="1737121" y="25003"/>
                  </a:lnTo>
                  <a:lnTo>
                    <a:pt x="1755415" y="52131"/>
                  </a:lnTo>
                  <a:lnTo>
                    <a:pt x="1762125" y="85343"/>
                  </a:lnTo>
                  <a:lnTo>
                    <a:pt x="1762125" y="213360"/>
                  </a:lnTo>
                  <a:lnTo>
                    <a:pt x="1762125" y="426720"/>
                  </a:lnTo>
                  <a:lnTo>
                    <a:pt x="1755415" y="459932"/>
                  </a:lnTo>
                  <a:lnTo>
                    <a:pt x="1737121" y="487060"/>
                  </a:lnTo>
                  <a:lnTo>
                    <a:pt x="1709993" y="505354"/>
                  </a:lnTo>
                  <a:lnTo>
                    <a:pt x="1676781" y="512064"/>
                  </a:lnTo>
                  <a:lnTo>
                    <a:pt x="936244" y="512064"/>
                  </a:lnTo>
                  <a:lnTo>
                    <a:pt x="582294" y="512064"/>
                  </a:lnTo>
                  <a:lnTo>
                    <a:pt x="431673" y="512064"/>
                  </a:lnTo>
                  <a:lnTo>
                    <a:pt x="398460" y="505354"/>
                  </a:lnTo>
                  <a:lnTo>
                    <a:pt x="371332" y="487060"/>
                  </a:lnTo>
                  <a:lnTo>
                    <a:pt x="353038" y="459932"/>
                  </a:lnTo>
                  <a:lnTo>
                    <a:pt x="346329" y="426720"/>
                  </a:lnTo>
                  <a:lnTo>
                    <a:pt x="346329" y="213360"/>
                  </a:lnTo>
                  <a:lnTo>
                    <a:pt x="0" y="198500"/>
                  </a:lnTo>
                  <a:lnTo>
                    <a:pt x="346329" y="85343"/>
                  </a:lnTo>
                  <a:close/>
                </a:path>
              </a:pathLst>
            </a:custGeom>
            <a:ln w="38100">
              <a:solidFill>
                <a:srgbClr val="0000FF"/>
              </a:solidFill>
            </a:ln>
          </p:spPr>
          <p:txBody>
            <a:bodyPr wrap="square" lIns="0" tIns="0" rIns="0" bIns="0" rtlCol="0"/>
            <a:lstStyle/>
            <a:p>
              <a:pPr>
                <a:buNone/>
              </a:pPr>
              <a:endParaRPr/>
            </a:p>
          </p:txBody>
        </p:sp>
        <p:sp>
          <p:nvSpPr>
            <p:cNvPr id="13" name="object 13"/>
            <p:cNvSpPr txBox="1"/>
            <p:nvPr/>
          </p:nvSpPr>
          <p:spPr>
            <a:xfrm>
              <a:off x="2405888" y="3738765"/>
              <a:ext cx="401320" cy="289823"/>
            </a:xfrm>
            <a:prstGeom prst="rect">
              <a:avLst/>
            </a:prstGeom>
          </p:spPr>
          <p:txBody>
            <a:bodyPr vert="horz" wrap="square" lIns="0" tIns="12700" rIns="0" bIns="0" rtlCol="0">
              <a:spAutoFit/>
            </a:bodyPr>
            <a:lstStyle/>
            <a:p>
              <a:pPr marL="12700">
                <a:spcBef>
                  <a:spcPts val="100"/>
                </a:spcBef>
                <a:buNone/>
              </a:pPr>
              <a:r>
                <a:rPr sz="1800" spc="5" dirty="0">
                  <a:latin typeface="Calibri"/>
                  <a:cs typeface="Calibri"/>
                </a:rPr>
                <a:t>…….</a:t>
              </a:r>
              <a:endParaRPr sz="1800">
                <a:latin typeface="Calibri"/>
                <a:cs typeface="Calibri"/>
              </a:endParaRPr>
            </a:p>
          </p:txBody>
        </p:sp>
      </p:grpSp>
      <p:grpSp>
        <p:nvGrpSpPr>
          <p:cNvPr id="43" name="组合 42">
            <a:extLst>
              <a:ext uri="{FF2B5EF4-FFF2-40B4-BE49-F238E27FC236}">
                <a16:creationId xmlns:a16="http://schemas.microsoft.com/office/drawing/2014/main" xmlns="" id="{2A71B997-AF60-4878-8471-4D724359F831}"/>
              </a:ext>
            </a:extLst>
          </p:cNvPr>
          <p:cNvGrpSpPr/>
          <p:nvPr/>
        </p:nvGrpSpPr>
        <p:grpSpPr>
          <a:xfrm>
            <a:off x="5064252" y="3086100"/>
            <a:ext cx="2326386" cy="917068"/>
            <a:chOff x="3540252" y="3243084"/>
            <a:chExt cx="2326386" cy="917068"/>
          </a:xfrm>
        </p:grpSpPr>
        <p:sp>
          <p:nvSpPr>
            <p:cNvPr id="14" name="object 14"/>
            <p:cNvSpPr/>
            <p:nvPr/>
          </p:nvSpPr>
          <p:spPr>
            <a:xfrm>
              <a:off x="3540252" y="3243084"/>
              <a:ext cx="498348" cy="763524"/>
            </a:xfrm>
            <a:prstGeom prst="rect">
              <a:avLst/>
            </a:prstGeom>
            <a:blipFill>
              <a:blip r:embed="rId3" cstate="print"/>
              <a:stretch>
                <a:fillRect/>
              </a:stretch>
            </a:blipFill>
          </p:spPr>
          <p:txBody>
            <a:bodyPr wrap="square" lIns="0" tIns="0" rIns="0" bIns="0" rtlCol="0"/>
            <a:lstStyle/>
            <a:p>
              <a:pPr>
                <a:buNone/>
              </a:pPr>
              <a:endParaRPr/>
            </a:p>
          </p:txBody>
        </p:sp>
        <p:sp>
          <p:nvSpPr>
            <p:cNvPr id="15" name="object 15"/>
            <p:cNvSpPr/>
            <p:nvPr/>
          </p:nvSpPr>
          <p:spPr>
            <a:xfrm>
              <a:off x="4104513" y="3647707"/>
              <a:ext cx="1762125" cy="512445"/>
            </a:xfrm>
            <a:custGeom>
              <a:avLst/>
              <a:gdLst/>
              <a:ahLst/>
              <a:cxnLst/>
              <a:rect l="l" t="t" r="r" b="b"/>
              <a:pathLst>
                <a:path w="1762125" h="512445">
                  <a:moveTo>
                    <a:pt x="346328" y="85343"/>
                  </a:moveTo>
                  <a:lnTo>
                    <a:pt x="353038" y="52131"/>
                  </a:lnTo>
                  <a:lnTo>
                    <a:pt x="371332" y="25003"/>
                  </a:lnTo>
                  <a:lnTo>
                    <a:pt x="398460" y="6709"/>
                  </a:lnTo>
                  <a:lnTo>
                    <a:pt x="431673" y="0"/>
                  </a:lnTo>
                  <a:lnTo>
                    <a:pt x="582295" y="0"/>
                  </a:lnTo>
                  <a:lnTo>
                    <a:pt x="936244" y="0"/>
                  </a:lnTo>
                  <a:lnTo>
                    <a:pt x="1676781" y="0"/>
                  </a:lnTo>
                  <a:lnTo>
                    <a:pt x="1709993" y="6709"/>
                  </a:lnTo>
                  <a:lnTo>
                    <a:pt x="1737121" y="25003"/>
                  </a:lnTo>
                  <a:lnTo>
                    <a:pt x="1755415" y="52131"/>
                  </a:lnTo>
                  <a:lnTo>
                    <a:pt x="1762125" y="85343"/>
                  </a:lnTo>
                  <a:lnTo>
                    <a:pt x="1762125" y="213360"/>
                  </a:lnTo>
                  <a:lnTo>
                    <a:pt x="1762125" y="426720"/>
                  </a:lnTo>
                  <a:lnTo>
                    <a:pt x="1755415" y="459932"/>
                  </a:lnTo>
                  <a:lnTo>
                    <a:pt x="1737121" y="487060"/>
                  </a:lnTo>
                  <a:lnTo>
                    <a:pt x="1709993" y="505354"/>
                  </a:lnTo>
                  <a:lnTo>
                    <a:pt x="1676781" y="512064"/>
                  </a:lnTo>
                  <a:lnTo>
                    <a:pt x="936244" y="512064"/>
                  </a:lnTo>
                  <a:lnTo>
                    <a:pt x="582295" y="512064"/>
                  </a:lnTo>
                  <a:lnTo>
                    <a:pt x="431673" y="512064"/>
                  </a:lnTo>
                  <a:lnTo>
                    <a:pt x="398460" y="505354"/>
                  </a:lnTo>
                  <a:lnTo>
                    <a:pt x="371332" y="487060"/>
                  </a:lnTo>
                  <a:lnTo>
                    <a:pt x="353038" y="459932"/>
                  </a:lnTo>
                  <a:lnTo>
                    <a:pt x="346328" y="426720"/>
                  </a:lnTo>
                  <a:lnTo>
                    <a:pt x="346328" y="213360"/>
                  </a:lnTo>
                  <a:lnTo>
                    <a:pt x="0" y="198500"/>
                  </a:lnTo>
                  <a:lnTo>
                    <a:pt x="346328" y="85343"/>
                  </a:lnTo>
                  <a:close/>
                </a:path>
              </a:pathLst>
            </a:custGeom>
            <a:ln w="38100">
              <a:solidFill>
                <a:srgbClr val="0000FF"/>
              </a:solidFill>
            </a:ln>
          </p:spPr>
          <p:txBody>
            <a:bodyPr wrap="square" lIns="0" tIns="0" rIns="0" bIns="0" rtlCol="0"/>
            <a:lstStyle/>
            <a:p>
              <a:pPr>
                <a:buNone/>
              </a:pPr>
              <a:endParaRPr/>
            </a:p>
          </p:txBody>
        </p:sp>
        <p:sp>
          <p:nvSpPr>
            <p:cNvPr id="16" name="object 16"/>
            <p:cNvSpPr txBox="1"/>
            <p:nvPr/>
          </p:nvSpPr>
          <p:spPr>
            <a:xfrm>
              <a:off x="4958841" y="3738765"/>
              <a:ext cx="401320" cy="289823"/>
            </a:xfrm>
            <a:prstGeom prst="rect">
              <a:avLst/>
            </a:prstGeom>
          </p:spPr>
          <p:txBody>
            <a:bodyPr vert="horz" wrap="square" lIns="0" tIns="12700" rIns="0" bIns="0" rtlCol="0">
              <a:spAutoFit/>
            </a:bodyPr>
            <a:lstStyle/>
            <a:p>
              <a:pPr marL="12700">
                <a:spcBef>
                  <a:spcPts val="100"/>
                </a:spcBef>
                <a:buNone/>
              </a:pPr>
              <a:r>
                <a:rPr sz="1800" spc="5" dirty="0">
                  <a:latin typeface="Calibri"/>
                  <a:cs typeface="Calibri"/>
                </a:rPr>
                <a:t>…….</a:t>
              </a:r>
              <a:endParaRPr sz="1800" dirty="0">
                <a:latin typeface="Calibri"/>
                <a:cs typeface="Calibri"/>
              </a:endParaRPr>
            </a:p>
          </p:txBody>
        </p:sp>
      </p:grpSp>
      <p:sp>
        <p:nvSpPr>
          <p:cNvPr id="17" name="object 17"/>
          <p:cNvSpPr txBox="1"/>
          <p:nvPr/>
        </p:nvSpPr>
        <p:spPr>
          <a:xfrm>
            <a:off x="8140447" y="3399486"/>
            <a:ext cx="531495" cy="443070"/>
          </a:xfrm>
          <a:prstGeom prst="rect">
            <a:avLst/>
          </a:prstGeom>
        </p:spPr>
        <p:txBody>
          <a:bodyPr vert="horz" wrap="square" lIns="0" tIns="12065" rIns="0" bIns="0" rtlCol="0">
            <a:spAutoFit/>
          </a:bodyPr>
          <a:lstStyle/>
          <a:p>
            <a:pPr marL="12700">
              <a:spcBef>
                <a:spcPts val="95"/>
              </a:spcBef>
              <a:buNone/>
            </a:pPr>
            <a:r>
              <a:rPr b="1" spc="-5" dirty="0">
                <a:latin typeface="Calibri"/>
                <a:cs typeface="Calibri"/>
              </a:rPr>
              <a:t>……</a:t>
            </a:r>
            <a:endParaRPr dirty="0">
              <a:latin typeface="Calibri"/>
              <a:cs typeface="Calibri"/>
            </a:endParaRPr>
          </a:p>
        </p:txBody>
      </p:sp>
      <p:sp>
        <p:nvSpPr>
          <p:cNvPr id="18" name="object 18"/>
          <p:cNvSpPr/>
          <p:nvPr/>
        </p:nvSpPr>
        <p:spPr>
          <a:xfrm>
            <a:off x="8985504" y="3215653"/>
            <a:ext cx="1606296" cy="1069847"/>
          </a:xfrm>
          <a:prstGeom prst="rect">
            <a:avLst/>
          </a:prstGeom>
          <a:blipFill>
            <a:blip r:embed="rId4" cstate="print"/>
            <a:stretch>
              <a:fillRect/>
            </a:stretch>
          </a:blipFill>
        </p:spPr>
        <p:txBody>
          <a:bodyPr wrap="square" lIns="0" tIns="0" rIns="0" bIns="0" rtlCol="0"/>
          <a:lstStyle/>
          <a:p>
            <a:pPr>
              <a:buNone/>
            </a:pPr>
            <a:endParaRPr/>
          </a:p>
        </p:txBody>
      </p:sp>
      <p:sp>
        <p:nvSpPr>
          <p:cNvPr id="19" name="object 19"/>
          <p:cNvSpPr txBox="1"/>
          <p:nvPr/>
        </p:nvSpPr>
        <p:spPr>
          <a:xfrm>
            <a:off x="9502267" y="4297184"/>
            <a:ext cx="575310" cy="443070"/>
          </a:xfrm>
          <a:prstGeom prst="rect">
            <a:avLst/>
          </a:prstGeom>
        </p:spPr>
        <p:txBody>
          <a:bodyPr vert="horz" wrap="square" lIns="0" tIns="12065" rIns="0" bIns="0" rtlCol="0">
            <a:spAutoFit/>
          </a:bodyPr>
          <a:lstStyle/>
          <a:p>
            <a:pPr marL="12700">
              <a:spcBef>
                <a:spcPts val="95"/>
              </a:spcBef>
              <a:buNone/>
            </a:pPr>
            <a:r>
              <a:rPr spc="-5" dirty="0">
                <a:solidFill>
                  <a:srgbClr val="FF0000"/>
                </a:solidFill>
                <a:latin typeface="Calibri"/>
                <a:cs typeface="Calibri"/>
              </a:rPr>
              <a:t>Bad</a:t>
            </a:r>
            <a:endParaRPr dirty="0">
              <a:latin typeface="Calibri"/>
              <a:cs typeface="Calibri"/>
            </a:endParaRPr>
          </a:p>
        </p:txBody>
      </p:sp>
      <p:grpSp>
        <p:nvGrpSpPr>
          <p:cNvPr id="36" name="组合 35">
            <a:extLst>
              <a:ext uri="{FF2B5EF4-FFF2-40B4-BE49-F238E27FC236}">
                <a16:creationId xmlns:a16="http://schemas.microsoft.com/office/drawing/2014/main" xmlns="" id="{AA4CB4C8-7D6E-4F60-A34D-1FDEA768E899}"/>
              </a:ext>
            </a:extLst>
          </p:cNvPr>
          <p:cNvGrpSpPr/>
          <p:nvPr/>
        </p:nvGrpSpPr>
        <p:grpSpPr>
          <a:xfrm>
            <a:off x="5145023" y="1066800"/>
            <a:ext cx="3642234" cy="627888"/>
            <a:chOff x="3621023" y="1223784"/>
            <a:chExt cx="3642234" cy="627888"/>
          </a:xfrm>
        </p:grpSpPr>
        <p:sp>
          <p:nvSpPr>
            <p:cNvPr id="20" name="object 20"/>
            <p:cNvSpPr/>
            <p:nvPr/>
          </p:nvSpPr>
          <p:spPr>
            <a:xfrm>
              <a:off x="3621023" y="1223784"/>
              <a:ext cx="408431" cy="627888"/>
            </a:xfrm>
            <a:prstGeom prst="rect">
              <a:avLst/>
            </a:prstGeom>
            <a:blipFill>
              <a:blip r:embed="rId5" cstate="print"/>
              <a:stretch>
                <a:fillRect/>
              </a:stretch>
            </a:blipFill>
          </p:spPr>
          <p:txBody>
            <a:bodyPr wrap="square" lIns="0" tIns="0" rIns="0" bIns="0" rtlCol="0"/>
            <a:lstStyle/>
            <a:p>
              <a:pPr>
                <a:buNone/>
              </a:pPr>
              <a:endParaRPr/>
            </a:p>
          </p:txBody>
        </p:sp>
        <p:sp>
          <p:nvSpPr>
            <p:cNvPr id="21" name="object 21"/>
            <p:cNvSpPr/>
            <p:nvPr/>
          </p:nvSpPr>
          <p:spPr>
            <a:xfrm>
              <a:off x="4148709" y="1306843"/>
              <a:ext cx="1762125" cy="512445"/>
            </a:xfrm>
            <a:custGeom>
              <a:avLst/>
              <a:gdLst/>
              <a:ahLst/>
              <a:cxnLst/>
              <a:rect l="l" t="t" r="r" b="b"/>
              <a:pathLst>
                <a:path w="1762125" h="512444">
                  <a:moveTo>
                    <a:pt x="346328" y="85344"/>
                  </a:moveTo>
                  <a:lnTo>
                    <a:pt x="353038" y="52131"/>
                  </a:lnTo>
                  <a:lnTo>
                    <a:pt x="371332" y="25003"/>
                  </a:lnTo>
                  <a:lnTo>
                    <a:pt x="398460" y="6709"/>
                  </a:lnTo>
                  <a:lnTo>
                    <a:pt x="431673" y="0"/>
                  </a:lnTo>
                  <a:lnTo>
                    <a:pt x="582294" y="0"/>
                  </a:lnTo>
                  <a:lnTo>
                    <a:pt x="936243" y="0"/>
                  </a:lnTo>
                  <a:lnTo>
                    <a:pt x="1676780" y="0"/>
                  </a:lnTo>
                  <a:lnTo>
                    <a:pt x="1709993" y="6709"/>
                  </a:lnTo>
                  <a:lnTo>
                    <a:pt x="1737121" y="25003"/>
                  </a:lnTo>
                  <a:lnTo>
                    <a:pt x="1755415" y="52131"/>
                  </a:lnTo>
                  <a:lnTo>
                    <a:pt x="1762125" y="85344"/>
                  </a:lnTo>
                  <a:lnTo>
                    <a:pt x="1762125" y="213360"/>
                  </a:lnTo>
                  <a:lnTo>
                    <a:pt x="1762125" y="426720"/>
                  </a:lnTo>
                  <a:lnTo>
                    <a:pt x="1755415" y="459932"/>
                  </a:lnTo>
                  <a:lnTo>
                    <a:pt x="1737121" y="487060"/>
                  </a:lnTo>
                  <a:lnTo>
                    <a:pt x="1709993" y="505354"/>
                  </a:lnTo>
                  <a:lnTo>
                    <a:pt x="1676780" y="512063"/>
                  </a:lnTo>
                  <a:lnTo>
                    <a:pt x="936243" y="512063"/>
                  </a:lnTo>
                  <a:lnTo>
                    <a:pt x="582294" y="512063"/>
                  </a:lnTo>
                  <a:lnTo>
                    <a:pt x="431673" y="512063"/>
                  </a:lnTo>
                  <a:lnTo>
                    <a:pt x="398460" y="505354"/>
                  </a:lnTo>
                  <a:lnTo>
                    <a:pt x="371332" y="487060"/>
                  </a:lnTo>
                  <a:lnTo>
                    <a:pt x="353038" y="459932"/>
                  </a:lnTo>
                  <a:lnTo>
                    <a:pt x="346328" y="426720"/>
                  </a:lnTo>
                  <a:lnTo>
                    <a:pt x="346328" y="213360"/>
                  </a:lnTo>
                  <a:lnTo>
                    <a:pt x="0" y="198500"/>
                  </a:lnTo>
                  <a:lnTo>
                    <a:pt x="346328" y="85344"/>
                  </a:lnTo>
                  <a:close/>
                </a:path>
              </a:pathLst>
            </a:custGeom>
            <a:ln w="38100">
              <a:solidFill>
                <a:srgbClr val="0000FF"/>
              </a:solidFill>
            </a:ln>
          </p:spPr>
          <p:txBody>
            <a:bodyPr wrap="square" lIns="0" tIns="0" rIns="0" bIns="0" rtlCol="0"/>
            <a:lstStyle/>
            <a:p>
              <a:pPr>
                <a:buNone/>
              </a:pPr>
              <a:endParaRPr/>
            </a:p>
          </p:txBody>
        </p:sp>
        <p:sp>
          <p:nvSpPr>
            <p:cNvPr id="22" name="object 22"/>
            <p:cNvSpPr txBox="1"/>
            <p:nvPr/>
          </p:nvSpPr>
          <p:spPr>
            <a:xfrm>
              <a:off x="4740402" y="1346975"/>
              <a:ext cx="924560" cy="382156"/>
            </a:xfrm>
            <a:prstGeom prst="rect">
              <a:avLst/>
            </a:prstGeom>
          </p:spPr>
          <p:txBody>
            <a:bodyPr vert="horz" wrap="square" lIns="0" tIns="12700" rIns="0" bIns="0" rtlCol="0">
              <a:spAutoFit/>
            </a:bodyPr>
            <a:lstStyle/>
            <a:p>
              <a:pPr marL="12700">
                <a:spcBef>
                  <a:spcPts val="100"/>
                </a:spcBef>
                <a:buNone/>
              </a:pPr>
              <a:r>
                <a:rPr sz="2400" spc="-5" dirty="0">
                  <a:latin typeface="Calibri"/>
                  <a:cs typeface="Calibri"/>
                </a:rPr>
                <a:t>“</a:t>
              </a:r>
              <a:r>
                <a:rPr sz="2400" spc="5" dirty="0">
                  <a:latin typeface="Calibri"/>
                  <a:cs typeface="Calibri"/>
                </a:rPr>
                <a:t>H</a:t>
              </a:r>
              <a:r>
                <a:rPr sz="2400" dirty="0">
                  <a:latin typeface="Calibri"/>
                  <a:cs typeface="Calibri"/>
                </a:rPr>
                <a:t>ello”</a:t>
              </a:r>
              <a:endParaRPr sz="2400">
                <a:latin typeface="Calibri"/>
                <a:cs typeface="Calibri"/>
              </a:endParaRPr>
            </a:p>
          </p:txBody>
        </p:sp>
        <p:sp>
          <p:nvSpPr>
            <p:cNvPr id="23" name="object 23"/>
            <p:cNvSpPr txBox="1"/>
            <p:nvPr/>
          </p:nvSpPr>
          <p:spPr>
            <a:xfrm>
              <a:off x="6232652" y="1382662"/>
              <a:ext cx="1030605" cy="382156"/>
            </a:xfrm>
            <a:prstGeom prst="rect">
              <a:avLst/>
            </a:prstGeom>
          </p:spPr>
          <p:txBody>
            <a:bodyPr vert="horz" wrap="square" lIns="0" tIns="12700" rIns="0" bIns="0" rtlCol="0">
              <a:spAutoFit/>
            </a:bodyPr>
            <a:lstStyle/>
            <a:p>
              <a:pPr marL="12700">
                <a:spcBef>
                  <a:spcPts val="100"/>
                </a:spcBef>
                <a:buNone/>
              </a:pPr>
              <a:r>
                <a:rPr sz="2400" spc="-20" dirty="0">
                  <a:latin typeface="Calibri"/>
                  <a:cs typeface="Calibri"/>
                </a:rPr>
                <a:t>Say</a:t>
              </a:r>
              <a:r>
                <a:rPr sz="2400" spc="-85" dirty="0">
                  <a:latin typeface="Calibri"/>
                  <a:cs typeface="Calibri"/>
                </a:rPr>
                <a:t> </a:t>
              </a:r>
              <a:r>
                <a:rPr sz="2400" spc="5" dirty="0">
                  <a:latin typeface="Calibri"/>
                  <a:cs typeface="Calibri"/>
                </a:rPr>
                <a:t>“Hi”</a:t>
              </a:r>
              <a:endParaRPr sz="2400">
                <a:latin typeface="Calibri"/>
                <a:cs typeface="Calibri"/>
              </a:endParaRPr>
            </a:p>
          </p:txBody>
        </p:sp>
      </p:grpSp>
      <p:grpSp>
        <p:nvGrpSpPr>
          <p:cNvPr id="37" name="组合 36">
            <a:extLst>
              <a:ext uri="{FF2B5EF4-FFF2-40B4-BE49-F238E27FC236}">
                <a16:creationId xmlns:a16="http://schemas.microsoft.com/office/drawing/2014/main" xmlns="" id="{F7FED651-939A-471E-8099-AF75BDE49872}"/>
              </a:ext>
            </a:extLst>
          </p:cNvPr>
          <p:cNvGrpSpPr/>
          <p:nvPr/>
        </p:nvGrpSpPr>
        <p:grpSpPr>
          <a:xfrm>
            <a:off x="5135880" y="2023884"/>
            <a:ext cx="4572381" cy="627888"/>
            <a:chOff x="3611879" y="2023884"/>
            <a:chExt cx="4572381" cy="627888"/>
          </a:xfrm>
        </p:grpSpPr>
        <p:sp>
          <p:nvSpPr>
            <p:cNvPr id="24" name="object 24"/>
            <p:cNvSpPr/>
            <p:nvPr/>
          </p:nvSpPr>
          <p:spPr>
            <a:xfrm>
              <a:off x="3611879" y="2023884"/>
              <a:ext cx="408431" cy="627888"/>
            </a:xfrm>
            <a:prstGeom prst="rect">
              <a:avLst/>
            </a:prstGeom>
            <a:blipFill>
              <a:blip r:embed="rId5" cstate="print"/>
              <a:stretch>
                <a:fillRect/>
              </a:stretch>
            </a:blipFill>
          </p:spPr>
          <p:txBody>
            <a:bodyPr wrap="square" lIns="0" tIns="0" rIns="0" bIns="0" rtlCol="0"/>
            <a:lstStyle/>
            <a:p>
              <a:pPr>
                <a:buNone/>
              </a:pPr>
              <a:endParaRPr/>
            </a:p>
          </p:txBody>
        </p:sp>
        <p:sp>
          <p:nvSpPr>
            <p:cNvPr id="25" name="object 25"/>
            <p:cNvSpPr/>
            <p:nvPr/>
          </p:nvSpPr>
          <p:spPr>
            <a:xfrm>
              <a:off x="4141470" y="2106943"/>
              <a:ext cx="1760220" cy="512445"/>
            </a:xfrm>
            <a:custGeom>
              <a:avLst/>
              <a:gdLst/>
              <a:ahLst/>
              <a:cxnLst/>
              <a:rect l="l" t="t" r="r" b="b"/>
              <a:pathLst>
                <a:path w="1760220" h="512444">
                  <a:moveTo>
                    <a:pt x="345947" y="85344"/>
                  </a:moveTo>
                  <a:lnTo>
                    <a:pt x="352657" y="52131"/>
                  </a:lnTo>
                  <a:lnTo>
                    <a:pt x="370951" y="25003"/>
                  </a:lnTo>
                  <a:lnTo>
                    <a:pt x="398079" y="6709"/>
                  </a:lnTo>
                  <a:lnTo>
                    <a:pt x="431291" y="0"/>
                  </a:lnTo>
                  <a:lnTo>
                    <a:pt x="581659" y="0"/>
                  </a:lnTo>
                  <a:lnTo>
                    <a:pt x="935227" y="0"/>
                  </a:lnTo>
                  <a:lnTo>
                    <a:pt x="1674876" y="0"/>
                  </a:lnTo>
                  <a:lnTo>
                    <a:pt x="1708088" y="6709"/>
                  </a:lnTo>
                  <a:lnTo>
                    <a:pt x="1735216" y="25003"/>
                  </a:lnTo>
                  <a:lnTo>
                    <a:pt x="1753510" y="52131"/>
                  </a:lnTo>
                  <a:lnTo>
                    <a:pt x="1760219" y="85344"/>
                  </a:lnTo>
                  <a:lnTo>
                    <a:pt x="1760219" y="213360"/>
                  </a:lnTo>
                  <a:lnTo>
                    <a:pt x="1760219" y="426720"/>
                  </a:lnTo>
                  <a:lnTo>
                    <a:pt x="1753510" y="459932"/>
                  </a:lnTo>
                  <a:lnTo>
                    <a:pt x="1735216" y="487060"/>
                  </a:lnTo>
                  <a:lnTo>
                    <a:pt x="1708088" y="505354"/>
                  </a:lnTo>
                  <a:lnTo>
                    <a:pt x="1674876" y="512063"/>
                  </a:lnTo>
                  <a:lnTo>
                    <a:pt x="935227" y="512063"/>
                  </a:lnTo>
                  <a:lnTo>
                    <a:pt x="581659" y="512063"/>
                  </a:lnTo>
                  <a:lnTo>
                    <a:pt x="431291" y="512063"/>
                  </a:lnTo>
                  <a:lnTo>
                    <a:pt x="398079" y="505354"/>
                  </a:lnTo>
                  <a:lnTo>
                    <a:pt x="370951" y="487060"/>
                  </a:lnTo>
                  <a:lnTo>
                    <a:pt x="352657" y="459932"/>
                  </a:lnTo>
                  <a:lnTo>
                    <a:pt x="345947" y="426720"/>
                  </a:lnTo>
                  <a:lnTo>
                    <a:pt x="345947" y="213360"/>
                  </a:lnTo>
                  <a:lnTo>
                    <a:pt x="0" y="198500"/>
                  </a:lnTo>
                  <a:lnTo>
                    <a:pt x="345947" y="85344"/>
                  </a:lnTo>
                  <a:close/>
                </a:path>
              </a:pathLst>
            </a:custGeom>
            <a:ln w="38100">
              <a:solidFill>
                <a:srgbClr val="0000FF"/>
              </a:solidFill>
            </a:ln>
          </p:spPr>
          <p:txBody>
            <a:bodyPr wrap="square" lIns="0" tIns="0" rIns="0" bIns="0" rtlCol="0"/>
            <a:lstStyle/>
            <a:p>
              <a:pPr>
                <a:buNone/>
              </a:pPr>
              <a:endParaRPr/>
            </a:p>
          </p:txBody>
        </p:sp>
        <p:sp>
          <p:nvSpPr>
            <p:cNvPr id="26" name="object 26"/>
            <p:cNvSpPr txBox="1"/>
            <p:nvPr/>
          </p:nvSpPr>
          <p:spPr>
            <a:xfrm>
              <a:off x="4573270" y="2147075"/>
              <a:ext cx="1243330" cy="382156"/>
            </a:xfrm>
            <a:prstGeom prst="rect">
              <a:avLst/>
            </a:prstGeom>
          </p:spPr>
          <p:txBody>
            <a:bodyPr vert="horz" wrap="square" lIns="0" tIns="12700" rIns="0" bIns="0" rtlCol="0">
              <a:spAutoFit/>
            </a:bodyPr>
            <a:lstStyle/>
            <a:p>
              <a:pPr marL="12700">
                <a:spcBef>
                  <a:spcPts val="100"/>
                </a:spcBef>
                <a:buNone/>
              </a:pPr>
              <a:r>
                <a:rPr sz="2400" spc="-15" dirty="0">
                  <a:latin typeface="Calibri"/>
                  <a:cs typeface="Calibri"/>
                </a:rPr>
                <a:t>“Bye</a:t>
              </a:r>
              <a:r>
                <a:rPr sz="2400" spc="-70" dirty="0">
                  <a:latin typeface="Calibri"/>
                  <a:cs typeface="Calibri"/>
                </a:rPr>
                <a:t> </a:t>
              </a:r>
              <a:r>
                <a:rPr sz="2400" spc="-15" dirty="0">
                  <a:latin typeface="Calibri"/>
                  <a:cs typeface="Calibri"/>
                </a:rPr>
                <a:t>bye”</a:t>
              </a:r>
              <a:endParaRPr sz="2400">
                <a:latin typeface="Calibri"/>
                <a:cs typeface="Calibri"/>
              </a:endParaRPr>
            </a:p>
          </p:txBody>
        </p:sp>
        <p:sp>
          <p:nvSpPr>
            <p:cNvPr id="27" name="object 27"/>
            <p:cNvSpPr txBox="1"/>
            <p:nvPr/>
          </p:nvSpPr>
          <p:spPr>
            <a:xfrm>
              <a:off x="6235446" y="2156295"/>
              <a:ext cx="1948814" cy="382156"/>
            </a:xfrm>
            <a:prstGeom prst="rect">
              <a:avLst/>
            </a:prstGeom>
          </p:spPr>
          <p:txBody>
            <a:bodyPr vert="horz" wrap="square" lIns="0" tIns="12700" rIns="0" bIns="0" rtlCol="0">
              <a:spAutoFit/>
            </a:bodyPr>
            <a:lstStyle/>
            <a:p>
              <a:pPr marL="12700">
                <a:spcBef>
                  <a:spcPts val="100"/>
                </a:spcBef>
                <a:buNone/>
              </a:pPr>
              <a:r>
                <a:rPr sz="2400" spc="-20" dirty="0">
                  <a:latin typeface="Calibri"/>
                  <a:cs typeface="Calibri"/>
                </a:rPr>
                <a:t>Say </a:t>
              </a:r>
              <a:r>
                <a:rPr sz="2400" spc="-10" dirty="0">
                  <a:latin typeface="Calibri"/>
                  <a:cs typeface="Calibri"/>
                </a:rPr>
                <a:t>“Good</a:t>
              </a:r>
              <a:r>
                <a:rPr sz="2400" spc="-90" dirty="0">
                  <a:latin typeface="Calibri"/>
                  <a:cs typeface="Calibri"/>
                </a:rPr>
                <a:t> </a:t>
              </a:r>
              <a:r>
                <a:rPr sz="2400" spc="-10" dirty="0">
                  <a:latin typeface="Calibri"/>
                  <a:cs typeface="Calibri"/>
                </a:rPr>
                <a:t>bye”</a:t>
              </a:r>
              <a:endParaRPr sz="2400">
                <a:latin typeface="Calibri"/>
                <a:cs typeface="Calibri"/>
              </a:endParaRPr>
            </a:p>
          </p:txBody>
        </p:sp>
      </p:grpSp>
      <p:grpSp>
        <p:nvGrpSpPr>
          <p:cNvPr id="38" name="组合 37">
            <a:extLst>
              <a:ext uri="{FF2B5EF4-FFF2-40B4-BE49-F238E27FC236}">
                <a16:creationId xmlns:a16="http://schemas.microsoft.com/office/drawing/2014/main" xmlns="" id="{8D3D1CE7-A54C-4D53-AC8C-B2B8634AB2DA}"/>
              </a:ext>
            </a:extLst>
          </p:cNvPr>
          <p:cNvGrpSpPr/>
          <p:nvPr/>
        </p:nvGrpSpPr>
        <p:grpSpPr>
          <a:xfrm>
            <a:off x="1554480" y="1719098"/>
            <a:ext cx="2610612" cy="1066787"/>
            <a:chOff x="208788" y="1719097"/>
            <a:chExt cx="2610612" cy="1066787"/>
          </a:xfrm>
        </p:grpSpPr>
        <p:sp>
          <p:nvSpPr>
            <p:cNvPr id="28" name="object 28"/>
            <p:cNvSpPr/>
            <p:nvPr/>
          </p:nvSpPr>
          <p:spPr>
            <a:xfrm>
              <a:off x="208788" y="1719097"/>
              <a:ext cx="2610612" cy="1066787"/>
            </a:xfrm>
            <a:prstGeom prst="rect">
              <a:avLst/>
            </a:prstGeom>
            <a:blipFill>
              <a:blip r:embed="rId6" cstate="print"/>
              <a:stretch>
                <a:fillRect/>
              </a:stretch>
            </a:blipFill>
          </p:spPr>
          <p:txBody>
            <a:bodyPr wrap="square" lIns="0" tIns="0" rIns="0" bIns="0" rtlCol="0"/>
            <a:lstStyle/>
            <a:p>
              <a:pPr>
                <a:buNone/>
              </a:pPr>
              <a:endParaRPr/>
            </a:p>
          </p:txBody>
        </p:sp>
        <p:sp>
          <p:nvSpPr>
            <p:cNvPr id="30" name="object 30"/>
            <p:cNvSpPr/>
            <p:nvPr/>
          </p:nvSpPr>
          <p:spPr>
            <a:xfrm>
              <a:off x="268224" y="1758709"/>
              <a:ext cx="2496312" cy="954024"/>
            </a:xfrm>
            <a:prstGeom prst="rect">
              <a:avLst/>
            </a:prstGeom>
            <a:blipFill>
              <a:blip r:embed="rId7" cstate="print"/>
              <a:stretch>
                <a:fillRect/>
              </a:stretch>
            </a:blipFill>
          </p:spPr>
          <p:txBody>
            <a:bodyPr wrap="square" lIns="0" tIns="0" rIns="0" bIns="0" rtlCol="0"/>
            <a:lstStyle/>
            <a:p>
              <a:pPr>
                <a:buNone/>
              </a:pPr>
              <a:endParaRPr/>
            </a:p>
          </p:txBody>
        </p:sp>
        <p:sp>
          <p:nvSpPr>
            <p:cNvPr id="31" name="object 31"/>
            <p:cNvSpPr txBox="1"/>
            <p:nvPr/>
          </p:nvSpPr>
          <p:spPr>
            <a:xfrm>
              <a:off x="268224" y="1769122"/>
              <a:ext cx="2496820" cy="878840"/>
            </a:xfrm>
            <a:prstGeom prst="rect">
              <a:avLst/>
            </a:prstGeom>
          </p:spPr>
          <p:txBody>
            <a:bodyPr vert="horz" wrap="square" lIns="0" tIns="12065" rIns="0" bIns="0" rtlCol="0">
              <a:spAutoFit/>
            </a:bodyPr>
            <a:lstStyle/>
            <a:p>
              <a:pPr marL="238760" marR="232410">
                <a:spcBef>
                  <a:spcPts val="95"/>
                </a:spcBef>
                <a:buNone/>
              </a:pPr>
              <a:r>
                <a:rPr spc="-10" dirty="0">
                  <a:solidFill>
                    <a:srgbClr val="FFFFFF"/>
                  </a:solidFill>
                  <a:latin typeface="Calibri"/>
                  <a:cs typeface="Calibri"/>
                </a:rPr>
                <a:t>Learning</a:t>
              </a:r>
              <a:r>
                <a:rPr spc="-65" dirty="0">
                  <a:solidFill>
                    <a:srgbClr val="FFFFFF"/>
                  </a:solidFill>
                  <a:latin typeface="Calibri"/>
                  <a:cs typeface="Calibri"/>
                </a:rPr>
                <a:t> </a:t>
              </a:r>
              <a:r>
                <a:rPr spc="-20" dirty="0">
                  <a:solidFill>
                    <a:srgbClr val="FFFFFF"/>
                  </a:solidFill>
                  <a:latin typeface="Calibri"/>
                  <a:cs typeface="Calibri"/>
                </a:rPr>
                <a:t>from  </a:t>
              </a:r>
              <a:r>
                <a:rPr spc="-5" dirty="0">
                  <a:solidFill>
                    <a:srgbClr val="FFFFFF"/>
                  </a:solidFill>
                  <a:latin typeface="Calibri"/>
                  <a:cs typeface="Calibri"/>
                </a:rPr>
                <a:t>teacher</a:t>
              </a:r>
              <a:endParaRPr dirty="0">
                <a:latin typeface="Calibri"/>
                <a:cs typeface="Calibri"/>
              </a:endParaRPr>
            </a:p>
          </p:txBody>
        </p:sp>
      </p:grpSp>
      <p:grpSp>
        <p:nvGrpSpPr>
          <p:cNvPr id="39" name="组合 38">
            <a:extLst>
              <a:ext uri="{FF2B5EF4-FFF2-40B4-BE49-F238E27FC236}">
                <a16:creationId xmlns:a16="http://schemas.microsoft.com/office/drawing/2014/main" xmlns="" id="{4BB8E769-9FB6-4096-99CF-388B6B2A7C67}"/>
              </a:ext>
            </a:extLst>
          </p:cNvPr>
          <p:cNvGrpSpPr/>
          <p:nvPr/>
        </p:nvGrpSpPr>
        <p:grpSpPr>
          <a:xfrm>
            <a:off x="1524000" y="4808220"/>
            <a:ext cx="2667001" cy="1287780"/>
            <a:chOff x="178307" y="4808220"/>
            <a:chExt cx="2667001" cy="1287780"/>
          </a:xfrm>
        </p:grpSpPr>
        <p:sp>
          <p:nvSpPr>
            <p:cNvPr id="32" name="object 32"/>
            <p:cNvSpPr/>
            <p:nvPr/>
          </p:nvSpPr>
          <p:spPr>
            <a:xfrm>
              <a:off x="178307" y="4870716"/>
              <a:ext cx="2609088" cy="1066787"/>
            </a:xfrm>
            <a:prstGeom prst="rect">
              <a:avLst/>
            </a:prstGeom>
            <a:blipFill>
              <a:blip r:embed="rId8" cstate="print"/>
              <a:stretch>
                <a:fillRect/>
              </a:stretch>
            </a:blipFill>
          </p:spPr>
          <p:txBody>
            <a:bodyPr wrap="square" lIns="0" tIns="0" rIns="0" bIns="0" rtlCol="0"/>
            <a:lstStyle/>
            <a:p>
              <a:pPr>
                <a:buNone/>
              </a:pPr>
              <a:endParaRPr/>
            </a:p>
          </p:txBody>
        </p:sp>
        <p:sp>
          <p:nvSpPr>
            <p:cNvPr id="33" name="object 33"/>
            <p:cNvSpPr/>
            <p:nvPr/>
          </p:nvSpPr>
          <p:spPr>
            <a:xfrm>
              <a:off x="202692" y="4808220"/>
              <a:ext cx="2642616" cy="1287780"/>
            </a:xfrm>
            <a:prstGeom prst="rect">
              <a:avLst/>
            </a:prstGeom>
            <a:blipFill>
              <a:blip r:embed="rId9" cstate="print"/>
              <a:stretch>
                <a:fillRect/>
              </a:stretch>
            </a:blipFill>
          </p:spPr>
          <p:txBody>
            <a:bodyPr wrap="square" lIns="0" tIns="0" rIns="0" bIns="0" rtlCol="0"/>
            <a:lstStyle/>
            <a:p>
              <a:pPr>
                <a:buNone/>
              </a:pPr>
              <a:endParaRPr/>
            </a:p>
          </p:txBody>
        </p:sp>
        <p:sp>
          <p:nvSpPr>
            <p:cNvPr id="34" name="object 34"/>
            <p:cNvSpPr/>
            <p:nvPr/>
          </p:nvSpPr>
          <p:spPr>
            <a:xfrm>
              <a:off x="237743" y="4910340"/>
              <a:ext cx="2494788" cy="954024"/>
            </a:xfrm>
            <a:prstGeom prst="rect">
              <a:avLst/>
            </a:prstGeom>
            <a:blipFill>
              <a:blip r:embed="rId10" cstate="print"/>
              <a:stretch>
                <a:fillRect/>
              </a:stretch>
            </a:blipFill>
          </p:spPr>
          <p:txBody>
            <a:bodyPr wrap="square" lIns="0" tIns="0" rIns="0" bIns="0" rtlCol="0"/>
            <a:lstStyle/>
            <a:p>
              <a:pPr>
                <a:buNone/>
              </a:pPr>
              <a:endParaRPr/>
            </a:p>
          </p:txBody>
        </p:sp>
        <p:sp>
          <p:nvSpPr>
            <p:cNvPr id="35" name="object 35"/>
            <p:cNvSpPr txBox="1"/>
            <p:nvPr/>
          </p:nvSpPr>
          <p:spPr>
            <a:xfrm>
              <a:off x="237743" y="4921415"/>
              <a:ext cx="2494915" cy="878840"/>
            </a:xfrm>
            <a:prstGeom prst="rect">
              <a:avLst/>
            </a:prstGeom>
          </p:spPr>
          <p:txBody>
            <a:bodyPr vert="horz" wrap="square" lIns="0" tIns="12065" rIns="0" bIns="0" rtlCol="0">
              <a:spAutoFit/>
            </a:bodyPr>
            <a:lstStyle/>
            <a:p>
              <a:pPr marL="237490" marR="229235">
                <a:spcBef>
                  <a:spcPts val="95"/>
                </a:spcBef>
                <a:buNone/>
              </a:pPr>
              <a:r>
                <a:rPr spc="-5" dirty="0">
                  <a:solidFill>
                    <a:srgbClr val="FFFFFF"/>
                  </a:solidFill>
                  <a:latin typeface="Calibri"/>
                  <a:cs typeface="Calibri"/>
                </a:rPr>
                <a:t>Learning</a:t>
              </a:r>
              <a:r>
                <a:rPr spc="-75" dirty="0">
                  <a:solidFill>
                    <a:srgbClr val="FFFFFF"/>
                  </a:solidFill>
                  <a:latin typeface="Calibri"/>
                  <a:cs typeface="Calibri"/>
                </a:rPr>
                <a:t> </a:t>
              </a:r>
              <a:r>
                <a:rPr spc="-20" dirty="0">
                  <a:solidFill>
                    <a:srgbClr val="FFFFFF"/>
                  </a:solidFill>
                  <a:latin typeface="Calibri"/>
                  <a:cs typeface="Calibri"/>
                </a:rPr>
                <a:t>from  </a:t>
              </a:r>
              <a:r>
                <a:rPr spc="-5" dirty="0">
                  <a:solidFill>
                    <a:srgbClr val="FFFFFF"/>
                  </a:solidFill>
                  <a:latin typeface="Calibri"/>
                  <a:cs typeface="Calibri"/>
                </a:rPr>
                <a:t>critics</a:t>
              </a:r>
              <a:endParaRPr dirty="0">
                <a:latin typeface="Calibri"/>
                <a:cs typeface="Calibri"/>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7"/>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2"/>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7"/>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8"/>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17" grpId="0"/>
      <p:bldP spid="18" grpId="0" animBg="1"/>
      <p:bldP spid="19"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bject 2">
            <a:extLst>
              <a:ext uri="{FF2B5EF4-FFF2-40B4-BE49-F238E27FC236}">
                <a16:creationId xmlns:a16="http://schemas.microsoft.com/office/drawing/2014/main" xmlns="" id="{2A9ED330-A3F3-465F-8A14-F6678F5B9272}"/>
              </a:ext>
            </a:extLst>
          </p:cNvPr>
          <p:cNvSpPr/>
          <p:nvPr/>
        </p:nvSpPr>
        <p:spPr>
          <a:xfrm>
            <a:off x="2328571" y="1066800"/>
            <a:ext cx="7848599" cy="5198364"/>
          </a:xfrm>
          <a:prstGeom prst="rect">
            <a:avLst/>
          </a:prstGeom>
          <a:solidFill>
            <a:srgbClr val="AFCAE8"/>
          </a:solidFill>
        </p:spPr>
        <p:txBody>
          <a:bodyPr wrap="square" lIns="0" tIns="0" rIns="0" bIns="0" rtlCol="0"/>
          <a:lstStyle/>
          <a:p>
            <a:endParaRPr dirty="0"/>
          </a:p>
        </p:txBody>
      </p:sp>
      <p:sp>
        <p:nvSpPr>
          <p:cNvPr id="2" name="object 2"/>
          <p:cNvSpPr/>
          <p:nvPr/>
        </p:nvSpPr>
        <p:spPr>
          <a:xfrm>
            <a:off x="2628900" y="2237232"/>
            <a:ext cx="5059680" cy="3467131"/>
          </a:xfrm>
          <a:prstGeom prst="rect">
            <a:avLst/>
          </a:prstGeom>
          <a:blipFill>
            <a:blip r:embed="rId3" cstate="print"/>
            <a:stretch>
              <a:fillRect/>
            </a:stretch>
          </a:blipFill>
          <a:ln>
            <a:noFill/>
          </a:ln>
        </p:spPr>
        <p:txBody>
          <a:bodyPr wrap="square" lIns="0" tIns="0" rIns="0" bIns="0" rtlCol="0"/>
          <a:lstStyle/>
          <a:p>
            <a:endParaRPr/>
          </a:p>
        </p:txBody>
      </p:sp>
      <p:sp>
        <p:nvSpPr>
          <p:cNvPr id="4" name="object 4"/>
          <p:cNvSpPr/>
          <p:nvPr/>
        </p:nvSpPr>
        <p:spPr>
          <a:xfrm>
            <a:off x="2628900" y="1447800"/>
            <a:ext cx="2670048" cy="461772"/>
          </a:xfrm>
          <a:prstGeom prst="rect">
            <a:avLst/>
          </a:prstGeom>
          <a:blipFill>
            <a:blip r:embed="rId4" cstate="print"/>
            <a:stretch>
              <a:fillRect/>
            </a:stretch>
          </a:blipFill>
          <a:ln>
            <a:noFill/>
          </a:ln>
        </p:spPr>
        <p:txBody>
          <a:bodyPr wrap="square" lIns="0" tIns="0" rIns="0" bIns="0" rtlCol="0"/>
          <a:lstStyle/>
          <a:p>
            <a:endParaRPr/>
          </a:p>
        </p:txBody>
      </p:sp>
      <p:sp>
        <p:nvSpPr>
          <p:cNvPr id="5" name="object 5"/>
          <p:cNvSpPr txBox="1"/>
          <p:nvPr/>
        </p:nvSpPr>
        <p:spPr>
          <a:xfrm>
            <a:off x="2628901" y="1447800"/>
            <a:ext cx="2670175" cy="395620"/>
          </a:xfrm>
          <a:prstGeom prst="rect">
            <a:avLst/>
          </a:prstGeom>
          <a:ln w="6096">
            <a:noFill/>
          </a:ln>
        </p:spPr>
        <p:txBody>
          <a:bodyPr vert="horz" wrap="square" lIns="0" tIns="26034" rIns="0" bIns="0" rtlCol="0">
            <a:spAutoFit/>
          </a:bodyPr>
          <a:lstStyle/>
          <a:p>
            <a:pPr marL="665480">
              <a:spcBef>
                <a:spcPts val="204"/>
              </a:spcBef>
              <a:buNone/>
            </a:pPr>
            <a:r>
              <a:rPr sz="2400" spc="-10" dirty="0">
                <a:latin typeface="Calibri"/>
                <a:cs typeface="Calibri"/>
              </a:rPr>
              <a:t>Regression</a:t>
            </a:r>
            <a:endParaRPr sz="2400" dirty="0">
              <a:latin typeface="Calibri"/>
              <a:cs typeface="Calibri"/>
            </a:endParaRPr>
          </a:p>
        </p:txBody>
      </p:sp>
      <p:sp>
        <p:nvSpPr>
          <p:cNvPr id="6" name="object 6"/>
          <p:cNvSpPr txBox="1"/>
          <p:nvPr/>
        </p:nvSpPr>
        <p:spPr>
          <a:xfrm>
            <a:off x="4399026" y="5256644"/>
            <a:ext cx="1637664" cy="382156"/>
          </a:xfrm>
          <a:prstGeom prst="rect">
            <a:avLst/>
          </a:prstGeom>
          <a:ln>
            <a:noFill/>
          </a:ln>
        </p:spPr>
        <p:txBody>
          <a:bodyPr vert="horz" wrap="square" lIns="0" tIns="12700" rIns="0" bIns="0" rtlCol="0">
            <a:spAutoFit/>
          </a:bodyPr>
          <a:lstStyle/>
          <a:p>
            <a:pPr marL="12700">
              <a:spcBef>
                <a:spcPts val="100"/>
              </a:spcBef>
              <a:buNone/>
            </a:pPr>
            <a:r>
              <a:rPr sz="2400" spc="-10" dirty="0">
                <a:latin typeface="Calibri"/>
                <a:cs typeface="Calibri"/>
              </a:rPr>
              <a:t>Classification</a:t>
            </a:r>
            <a:endParaRPr sz="2400" dirty="0">
              <a:latin typeface="Calibri"/>
              <a:cs typeface="Calibri"/>
            </a:endParaRPr>
          </a:p>
        </p:txBody>
      </p:sp>
      <p:sp>
        <p:nvSpPr>
          <p:cNvPr id="7" name="object 7"/>
          <p:cNvSpPr/>
          <p:nvPr/>
        </p:nvSpPr>
        <p:spPr>
          <a:xfrm>
            <a:off x="3886200" y="1916430"/>
            <a:ext cx="114300" cy="608965"/>
          </a:xfrm>
          <a:custGeom>
            <a:avLst/>
            <a:gdLst/>
            <a:ahLst/>
            <a:cxnLst/>
            <a:rect l="l" t="t" r="r" b="b"/>
            <a:pathLst>
              <a:path w="114300" h="608964">
                <a:moveTo>
                  <a:pt x="38100" y="494665"/>
                </a:moveTo>
                <a:lnTo>
                  <a:pt x="0" y="494665"/>
                </a:lnTo>
                <a:lnTo>
                  <a:pt x="57150" y="608965"/>
                </a:lnTo>
                <a:lnTo>
                  <a:pt x="104775" y="513715"/>
                </a:lnTo>
                <a:lnTo>
                  <a:pt x="38100" y="513715"/>
                </a:lnTo>
                <a:lnTo>
                  <a:pt x="38100" y="494665"/>
                </a:lnTo>
                <a:close/>
              </a:path>
              <a:path w="114300" h="608964">
                <a:moveTo>
                  <a:pt x="76200" y="0"/>
                </a:moveTo>
                <a:lnTo>
                  <a:pt x="38100" y="0"/>
                </a:lnTo>
                <a:lnTo>
                  <a:pt x="38100" y="513715"/>
                </a:lnTo>
                <a:lnTo>
                  <a:pt x="76200" y="513715"/>
                </a:lnTo>
                <a:lnTo>
                  <a:pt x="76200" y="0"/>
                </a:lnTo>
                <a:close/>
              </a:path>
              <a:path w="114300" h="608964">
                <a:moveTo>
                  <a:pt x="114300" y="494665"/>
                </a:moveTo>
                <a:lnTo>
                  <a:pt x="76200" y="494665"/>
                </a:lnTo>
                <a:lnTo>
                  <a:pt x="76200" y="513715"/>
                </a:lnTo>
                <a:lnTo>
                  <a:pt x="104775" y="513715"/>
                </a:lnTo>
                <a:lnTo>
                  <a:pt x="114300" y="494665"/>
                </a:lnTo>
                <a:close/>
              </a:path>
            </a:pathLst>
          </a:custGeom>
          <a:solidFill>
            <a:srgbClr val="000000"/>
          </a:solidFill>
          <a:ln>
            <a:noFill/>
          </a:ln>
        </p:spPr>
        <p:txBody>
          <a:bodyPr wrap="square" lIns="0" tIns="0" rIns="0" bIns="0" rtlCol="0"/>
          <a:lstStyle/>
          <a:p>
            <a:endParaRPr/>
          </a:p>
        </p:txBody>
      </p:sp>
      <p:sp>
        <p:nvSpPr>
          <p:cNvPr id="9" name="标题 8">
            <a:extLst>
              <a:ext uri="{FF2B5EF4-FFF2-40B4-BE49-F238E27FC236}">
                <a16:creationId xmlns:a16="http://schemas.microsoft.com/office/drawing/2014/main" xmlns="" id="{FF4E4681-43BB-41ED-99E7-B0E30E7C4E5A}"/>
              </a:ext>
            </a:extLst>
          </p:cNvPr>
          <p:cNvSpPr>
            <a:spLocks noGrp="1"/>
          </p:cNvSpPr>
          <p:nvPr>
            <p:ph type="title"/>
          </p:nvPr>
        </p:nvSpPr>
        <p:spPr>
          <a:xfrm>
            <a:off x="838200" y="-244163"/>
            <a:ext cx="10515600" cy="1325563"/>
          </a:xfrm>
        </p:spPr>
        <p:txBody>
          <a:bodyPr/>
          <a:lstStyle/>
          <a:p>
            <a:r>
              <a:rPr lang="zh-CN" altLang="en-US" sz="3600" dirty="0">
                <a:latin typeface="微软雅黑" panose="020B0503020204020204" pitchFamily="34" charset="-122"/>
                <a:ea typeface="微软雅黑" panose="020B0503020204020204" pitchFamily="34" charset="-122"/>
              </a:rPr>
              <a:t>主要内容</a:t>
            </a:r>
          </a:p>
        </p:txBody>
      </p:sp>
      <p:sp>
        <p:nvSpPr>
          <p:cNvPr id="8" name="object 8">
            <a:extLst>
              <a:ext uri="{FF2B5EF4-FFF2-40B4-BE49-F238E27FC236}">
                <a16:creationId xmlns:a16="http://schemas.microsoft.com/office/drawing/2014/main" xmlns="" id="{FDCFC4F0-C4CC-4677-A2AB-ED2769D499E0}"/>
              </a:ext>
            </a:extLst>
          </p:cNvPr>
          <p:cNvSpPr/>
          <p:nvPr/>
        </p:nvSpPr>
        <p:spPr>
          <a:xfrm>
            <a:off x="3046475" y="2525268"/>
            <a:ext cx="1792224" cy="697991"/>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Linear</a:t>
            </a:r>
            <a:br>
              <a:rPr lang="en-US" altLang="zh-CN" sz="2400" spc="-5" dirty="0">
                <a:solidFill>
                  <a:srgbClr val="FFFFFF"/>
                </a:solidFill>
                <a:latin typeface="Calibri"/>
                <a:cs typeface="Calibri"/>
              </a:rPr>
            </a:br>
            <a:r>
              <a:rPr lang="en-US" altLang="zh-CN" sz="2400" spc="-5" dirty="0">
                <a:solidFill>
                  <a:srgbClr val="FFFFFF"/>
                </a:solidFill>
                <a:latin typeface="Calibri"/>
                <a:cs typeface="Calibri"/>
              </a:rPr>
              <a:t>Model</a:t>
            </a:r>
          </a:p>
        </p:txBody>
      </p:sp>
      <p:sp>
        <p:nvSpPr>
          <p:cNvPr id="12" name="object 10">
            <a:extLst>
              <a:ext uri="{FF2B5EF4-FFF2-40B4-BE49-F238E27FC236}">
                <a16:creationId xmlns:a16="http://schemas.microsoft.com/office/drawing/2014/main" xmlns="" id="{1DA06C86-04D0-4C8C-BC2C-845086FC7714}"/>
              </a:ext>
            </a:extLst>
          </p:cNvPr>
          <p:cNvSpPr/>
          <p:nvPr/>
        </p:nvSpPr>
        <p:spPr>
          <a:xfrm>
            <a:off x="2877312" y="3712464"/>
            <a:ext cx="4535805" cy="1461770"/>
          </a:xfrm>
          <a:custGeom>
            <a:avLst/>
            <a:gdLst/>
            <a:ahLst/>
            <a:cxnLst/>
            <a:rect l="l" t="t" r="r" b="b"/>
            <a:pathLst>
              <a:path w="4535805" h="1461770">
                <a:moveTo>
                  <a:pt x="0" y="1461516"/>
                </a:moveTo>
                <a:lnTo>
                  <a:pt x="4535424" y="1461516"/>
                </a:lnTo>
                <a:lnTo>
                  <a:pt x="4535424" y="0"/>
                </a:lnTo>
                <a:lnTo>
                  <a:pt x="0" y="0"/>
                </a:lnTo>
                <a:lnTo>
                  <a:pt x="0" y="1461516"/>
                </a:lnTo>
                <a:close/>
              </a:path>
            </a:pathLst>
          </a:custGeom>
          <a:solidFill>
            <a:srgbClr val="BAE18F"/>
          </a:solidFill>
          <a:ln w="6096">
            <a:solidFill>
              <a:srgbClr val="6FAC46"/>
            </a:solidFill>
          </a:ln>
          <a:effectLst>
            <a:outerShdw blurRad="50800" dist="38100" dir="2700000" algn="tl" rotWithShape="0">
              <a:prstClr val="black">
                <a:alpha val="40000"/>
              </a:prstClr>
            </a:outerShdw>
          </a:effectLst>
        </p:spPr>
        <p:txBody>
          <a:bodyPr wrap="square" lIns="0" tIns="0" rIns="0" bIns="0" rtlCol="0"/>
          <a:lstStyle/>
          <a:p>
            <a:endParaRPr/>
          </a:p>
        </p:txBody>
      </p:sp>
      <p:sp>
        <p:nvSpPr>
          <p:cNvPr id="10" name="object 16">
            <a:extLst>
              <a:ext uri="{FF2B5EF4-FFF2-40B4-BE49-F238E27FC236}">
                <a16:creationId xmlns:a16="http://schemas.microsoft.com/office/drawing/2014/main" xmlns="" id="{D763998B-1D04-408F-B594-CAAF0F3AA6BB}"/>
              </a:ext>
            </a:extLst>
          </p:cNvPr>
          <p:cNvSpPr/>
          <p:nvPr/>
        </p:nvSpPr>
        <p:spPr>
          <a:xfrm>
            <a:off x="3886200" y="3224022"/>
            <a:ext cx="114300" cy="633095"/>
          </a:xfrm>
          <a:custGeom>
            <a:avLst/>
            <a:gdLst/>
            <a:ahLst/>
            <a:cxnLst/>
            <a:rect l="l" t="t" r="r" b="b"/>
            <a:pathLst>
              <a:path w="114300" h="633095">
                <a:moveTo>
                  <a:pt x="38100" y="518413"/>
                </a:moveTo>
                <a:lnTo>
                  <a:pt x="0" y="518413"/>
                </a:lnTo>
                <a:lnTo>
                  <a:pt x="57150" y="632713"/>
                </a:lnTo>
                <a:lnTo>
                  <a:pt x="104775" y="537463"/>
                </a:lnTo>
                <a:lnTo>
                  <a:pt x="38100" y="537463"/>
                </a:lnTo>
                <a:lnTo>
                  <a:pt x="38100" y="518413"/>
                </a:lnTo>
                <a:close/>
              </a:path>
              <a:path w="114300" h="633095">
                <a:moveTo>
                  <a:pt x="76200" y="0"/>
                </a:moveTo>
                <a:lnTo>
                  <a:pt x="38100" y="0"/>
                </a:lnTo>
                <a:lnTo>
                  <a:pt x="38100" y="537463"/>
                </a:lnTo>
                <a:lnTo>
                  <a:pt x="76200" y="537463"/>
                </a:lnTo>
                <a:lnTo>
                  <a:pt x="76200" y="0"/>
                </a:lnTo>
                <a:close/>
              </a:path>
              <a:path w="114300" h="633095">
                <a:moveTo>
                  <a:pt x="114300" y="518413"/>
                </a:moveTo>
                <a:lnTo>
                  <a:pt x="76200" y="518413"/>
                </a:lnTo>
                <a:lnTo>
                  <a:pt x="76200" y="537463"/>
                </a:lnTo>
                <a:lnTo>
                  <a:pt x="104775" y="537463"/>
                </a:lnTo>
                <a:lnTo>
                  <a:pt x="114300" y="518413"/>
                </a:lnTo>
                <a:close/>
              </a:path>
            </a:pathLst>
          </a:custGeom>
          <a:solidFill>
            <a:srgbClr val="000000"/>
          </a:solidFill>
        </p:spPr>
        <p:txBody>
          <a:bodyPr wrap="square" lIns="0" tIns="0" rIns="0" bIns="0" rtlCol="0"/>
          <a:lstStyle/>
          <a:p>
            <a:endParaRPr/>
          </a:p>
        </p:txBody>
      </p:sp>
      <p:sp>
        <p:nvSpPr>
          <p:cNvPr id="11" name="object 13">
            <a:extLst>
              <a:ext uri="{FF2B5EF4-FFF2-40B4-BE49-F238E27FC236}">
                <a16:creationId xmlns:a16="http://schemas.microsoft.com/office/drawing/2014/main" xmlns="" id="{222BA11B-8423-4370-A5AD-7F93BE3F616E}"/>
              </a:ext>
            </a:extLst>
          </p:cNvPr>
          <p:cNvSpPr/>
          <p:nvPr/>
        </p:nvSpPr>
        <p:spPr>
          <a:xfrm>
            <a:off x="3087624" y="3884677"/>
            <a:ext cx="1787652" cy="787907"/>
          </a:xfrm>
          <a:prstGeom prst="rect">
            <a:avLst/>
          </a:prstGeom>
          <a:blipFill>
            <a:blip r:embed="rId5" cstate="print"/>
            <a:stretch>
              <a:fillRect/>
            </a:stretch>
          </a:blipFill>
          <a:effectLst>
            <a:outerShdw blurRad="50800" dist="38100" dir="2700000" algn="tl" rotWithShape="0">
              <a:prstClr val="black">
                <a:alpha val="40000"/>
              </a:prstClr>
            </a:outerShdw>
          </a:effectLst>
        </p:spPr>
        <p:txBody>
          <a:bodyPr wrap="square" lIns="0" tIns="0" rIns="0" bIns="0" rtlCol="0"/>
          <a:lstStyle/>
          <a:p>
            <a:pPr marL="12700" marR="5080" algn="ctr">
              <a:spcBef>
                <a:spcPts val="100"/>
              </a:spcBef>
              <a:buNone/>
            </a:pPr>
            <a:r>
              <a:rPr lang="en-US" altLang="zh-CN" sz="2400" spc="-5" dirty="0">
                <a:solidFill>
                  <a:srgbClr val="FFFFFF"/>
                </a:solidFill>
                <a:latin typeface="Calibri"/>
                <a:cs typeface="Calibri"/>
              </a:rPr>
              <a:t>Deep  Le</a:t>
            </a:r>
            <a:r>
              <a:rPr lang="en-US" altLang="zh-CN" sz="2400" dirty="0">
                <a:solidFill>
                  <a:srgbClr val="FFFFFF"/>
                </a:solidFill>
                <a:latin typeface="Calibri"/>
                <a:cs typeface="Calibri"/>
              </a:rPr>
              <a:t>arning</a:t>
            </a:r>
            <a:endParaRPr lang="en-US" altLang="zh-CN" sz="2400" dirty="0">
              <a:latin typeface="Calibri"/>
              <a:cs typeface="Calibri"/>
            </a:endParaRPr>
          </a:p>
        </p:txBody>
      </p:sp>
      <p:sp>
        <p:nvSpPr>
          <p:cNvPr id="13" name="object 6">
            <a:extLst>
              <a:ext uri="{FF2B5EF4-FFF2-40B4-BE49-F238E27FC236}">
                <a16:creationId xmlns:a16="http://schemas.microsoft.com/office/drawing/2014/main" xmlns="" id="{64D34EFB-2C39-4488-A8E1-FBABE3137F92}"/>
              </a:ext>
            </a:extLst>
          </p:cNvPr>
          <p:cNvSpPr txBox="1"/>
          <p:nvPr/>
        </p:nvSpPr>
        <p:spPr>
          <a:xfrm>
            <a:off x="4038600" y="4744212"/>
            <a:ext cx="2438400" cy="382156"/>
          </a:xfrm>
          <a:prstGeom prst="rect">
            <a:avLst/>
          </a:prstGeom>
          <a:ln>
            <a:noFill/>
          </a:ln>
        </p:spPr>
        <p:txBody>
          <a:bodyPr vert="horz" wrap="square" lIns="0" tIns="12700" rIns="0" bIns="0" rtlCol="0">
            <a:spAutoFit/>
          </a:bodyPr>
          <a:lstStyle/>
          <a:p>
            <a:pPr marL="12700">
              <a:spcBef>
                <a:spcPts val="100"/>
              </a:spcBef>
              <a:buNone/>
            </a:pPr>
            <a:r>
              <a:rPr lang="en-US" altLang="zh-CN" sz="2400" spc="-5" dirty="0">
                <a:latin typeface="Calibri"/>
                <a:cs typeface="Calibri"/>
              </a:rPr>
              <a:t>Non-linear</a:t>
            </a:r>
            <a:r>
              <a:rPr lang="en-US" altLang="zh-CN" sz="2400" spc="-65" dirty="0">
                <a:latin typeface="Calibri"/>
                <a:cs typeface="Calibri"/>
              </a:rPr>
              <a:t> </a:t>
            </a:r>
            <a:r>
              <a:rPr lang="en-US" altLang="zh-CN" sz="2400" dirty="0">
                <a:latin typeface="Calibri"/>
                <a:cs typeface="Calibri"/>
              </a:rPr>
              <a:t>Model</a:t>
            </a:r>
            <a:endParaRPr sz="2400" dirty="0">
              <a:latin typeface="Calibri"/>
              <a:cs typeface="Calibri"/>
            </a:endParaRPr>
          </a:p>
        </p:txBody>
      </p:sp>
      <p:sp>
        <p:nvSpPr>
          <p:cNvPr id="14" name="object 17">
            <a:extLst>
              <a:ext uri="{FF2B5EF4-FFF2-40B4-BE49-F238E27FC236}">
                <a16:creationId xmlns:a16="http://schemas.microsoft.com/office/drawing/2014/main" xmlns="" id="{62ECB66E-3C9E-4869-8E56-9C2C0A0E5E3B}"/>
              </a:ext>
            </a:extLst>
          </p:cNvPr>
          <p:cNvSpPr/>
          <p:nvPr/>
        </p:nvSpPr>
        <p:spPr>
          <a:xfrm>
            <a:off x="5245608" y="3880106"/>
            <a:ext cx="1993392" cy="787907"/>
          </a:xfrm>
          <a:prstGeom prst="rect">
            <a:avLst/>
          </a:prstGeom>
          <a:blipFill>
            <a:blip r:embed="rId6" cstate="print"/>
            <a:stretch>
              <a:fillRect/>
            </a:stretch>
          </a:blipFill>
          <a:effectLst>
            <a:outerShdw blurRad="50800" dist="38100" dir="2700000" algn="tl" rotWithShape="0">
              <a:prstClr val="black">
                <a:alpha val="40000"/>
              </a:prstClr>
            </a:outerShdw>
          </a:effectLst>
        </p:spPr>
        <p:txBody>
          <a:bodyPr wrap="square" lIns="0" tIns="0" rIns="0" bIns="0" rtlCol="0"/>
          <a:lstStyle/>
          <a:p>
            <a:pPr algn="ctr">
              <a:buNone/>
            </a:pPr>
            <a:r>
              <a:rPr lang="en-US" altLang="zh-CN" sz="2400" spc="-10" dirty="0">
                <a:solidFill>
                  <a:srgbClr val="FFFFFF"/>
                </a:solidFill>
                <a:latin typeface="Calibri"/>
                <a:cs typeface="Calibri"/>
              </a:rPr>
              <a:t>SVM,</a:t>
            </a:r>
            <a:r>
              <a:rPr lang="en-US" altLang="zh-CN" sz="2400" spc="-80" dirty="0">
                <a:solidFill>
                  <a:srgbClr val="FFFFFF"/>
                </a:solidFill>
                <a:latin typeface="Calibri"/>
                <a:cs typeface="Calibri"/>
              </a:rPr>
              <a:t> </a:t>
            </a:r>
            <a:r>
              <a:rPr lang="en-US" altLang="zh-CN" sz="2400" spc="-5" dirty="0">
                <a:solidFill>
                  <a:srgbClr val="FFFFFF"/>
                </a:solidFill>
                <a:latin typeface="Calibri"/>
                <a:cs typeface="Calibri"/>
              </a:rPr>
              <a:t>decision  </a:t>
            </a:r>
            <a:r>
              <a:rPr lang="en-US" altLang="zh-CN" sz="2400" spc="-10" dirty="0">
                <a:solidFill>
                  <a:srgbClr val="FFFFFF"/>
                </a:solidFill>
                <a:latin typeface="Calibri"/>
                <a:cs typeface="Calibri"/>
              </a:rPr>
              <a:t>tree, </a:t>
            </a:r>
            <a:r>
              <a:rPr lang="en-US" altLang="zh-CN" sz="2400" spc="-5" dirty="0">
                <a:solidFill>
                  <a:srgbClr val="FFFFFF"/>
                </a:solidFill>
                <a:latin typeface="Calibri"/>
                <a:cs typeface="Calibri"/>
              </a:rPr>
              <a:t>K-NN</a:t>
            </a:r>
            <a:r>
              <a:rPr lang="en-US" altLang="zh-CN" sz="2400" spc="-40" dirty="0">
                <a:solidFill>
                  <a:srgbClr val="FFFFFF"/>
                </a:solidFill>
                <a:latin typeface="Calibri"/>
                <a:cs typeface="Calibri"/>
              </a:rPr>
              <a:t> </a:t>
            </a:r>
            <a:r>
              <a:rPr lang="en-US" altLang="zh-CN" sz="2400" dirty="0">
                <a:solidFill>
                  <a:srgbClr val="FFFFFF"/>
                </a:solidFill>
                <a:latin typeface="Calibri"/>
                <a:cs typeface="Calibri"/>
              </a:rPr>
              <a:t>…</a:t>
            </a:r>
            <a:endParaRPr lang="en-US" altLang="zh-CN" sz="2400" dirty="0">
              <a:latin typeface="Calibri"/>
              <a:cs typeface="Calibri"/>
            </a:endParaRPr>
          </a:p>
          <a:p>
            <a:pPr algn="ctr">
              <a:buNone/>
            </a:pPr>
            <a:endParaRPr dirty="0"/>
          </a:p>
        </p:txBody>
      </p:sp>
      <p:sp>
        <p:nvSpPr>
          <p:cNvPr id="16" name="矩形 15">
            <a:extLst>
              <a:ext uri="{FF2B5EF4-FFF2-40B4-BE49-F238E27FC236}">
                <a16:creationId xmlns:a16="http://schemas.microsoft.com/office/drawing/2014/main" xmlns="" id="{31050CF2-0F26-4E7F-9935-519233E3261E}"/>
              </a:ext>
            </a:extLst>
          </p:cNvPr>
          <p:cNvSpPr/>
          <p:nvPr/>
        </p:nvSpPr>
        <p:spPr bwMode="auto">
          <a:xfrm>
            <a:off x="5562600" y="1044711"/>
            <a:ext cx="4671133" cy="2288798"/>
          </a:xfrm>
          <a:prstGeom prst="rect">
            <a:avLst/>
          </a:prstGeom>
          <a:solidFill>
            <a:schemeClr val="bg1"/>
          </a:solidFill>
          <a:ln w="9525" cap="flat" cmpd="sng" algn="ctr">
            <a:noFill/>
            <a:prstDash val="solid"/>
            <a:round/>
            <a:headEnd type="none" w="med" len="med"/>
            <a:tailEnd type="none" w="med" len="med"/>
          </a:ln>
        </p:spPr>
        <p:txBody>
          <a:bodyPr vert="horz" wrap="square" lIns="91440" tIns="45720" rIns="91440" bIns="45720" numCol="1" rtlCol="0" anchor="t" anchorCtr="0" compatLnSpc="1"/>
          <a:lstStyle/>
          <a:p>
            <a:pPr marL="290830" indent="-290830"/>
            <a:endParaRPr lang="zh-CN" altLang="en-US" dirty="0"/>
          </a:p>
        </p:txBody>
      </p:sp>
      <p:sp>
        <p:nvSpPr>
          <p:cNvPr id="3" name="矩形 2">
            <a:extLst>
              <a:ext uri="{FF2B5EF4-FFF2-40B4-BE49-F238E27FC236}">
                <a16:creationId xmlns:a16="http://schemas.microsoft.com/office/drawing/2014/main" xmlns="" id="{88E42B56-80E4-4837-AF2B-D7132E8A4FD8}"/>
              </a:ext>
            </a:extLst>
          </p:cNvPr>
          <p:cNvSpPr/>
          <p:nvPr/>
        </p:nvSpPr>
        <p:spPr>
          <a:xfrm>
            <a:off x="4800600" y="5704363"/>
            <a:ext cx="3108030" cy="523220"/>
          </a:xfrm>
          <a:prstGeom prst="rect">
            <a:avLst/>
          </a:prstGeom>
        </p:spPr>
        <p:txBody>
          <a:bodyPr wrap="none">
            <a:spAutoFit/>
          </a:bodyPr>
          <a:lstStyle/>
          <a:p>
            <a:pPr>
              <a:spcBef>
                <a:spcPts val="1410"/>
              </a:spcBef>
              <a:buNone/>
            </a:pPr>
            <a:r>
              <a:rPr lang="en-US" altLang="zh-CN" spc="-5" dirty="0">
                <a:latin typeface="Calibri"/>
                <a:cs typeface="Calibri"/>
              </a:rPr>
              <a:t>Supervised</a:t>
            </a:r>
            <a:r>
              <a:rPr lang="en-US" altLang="zh-CN" spc="-15" dirty="0">
                <a:latin typeface="Calibri"/>
                <a:cs typeface="Calibri"/>
              </a:rPr>
              <a:t> </a:t>
            </a:r>
            <a:r>
              <a:rPr lang="en-US" altLang="zh-CN" spc="-5" dirty="0">
                <a:latin typeface="Calibri"/>
                <a:cs typeface="Calibri"/>
              </a:rPr>
              <a:t>Learning</a:t>
            </a:r>
            <a:endParaRPr lang="en-US" altLang="zh-CN" dirty="0">
              <a:latin typeface="Calibri"/>
              <a:cs typeface="Calibri"/>
            </a:endParaRPr>
          </a:p>
        </p:txBody>
      </p:sp>
      <p:sp>
        <p:nvSpPr>
          <p:cNvPr id="17" name="矩形 16">
            <a:extLst>
              <a:ext uri="{FF2B5EF4-FFF2-40B4-BE49-F238E27FC236}">
                <a16:creationId xmlns:a16="http://schemas.microsoft.com/office/drawing/2014/main" xmlns="" id="{C441E01D-AC40-4BD2-8896-4F296AC0D98B}"/>
              </a:ext>
            </a:extLst>
          </p:cNvPr>
          <p:cNvSpPr/>
          <p:nvPr/>
        </p:nvSpPr>
        <p:spPr bwMode="auto">
          <a:xfrm>
            <a:off x="5768341" y="914401"/>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algn="ctr">
              <a:lnSpc>
                <a:spcPts val="3200"/>
              </a:lnSpc>
              <a:spcBef>
                <a:spcPts val="1165"/>
              </a:spcBef>
              <a:buNone/>
            </a:pPr>
            <a:r>
              <a:rPr lang="en-US" altLang="zh-CN" sz="2400" spc="-15" dirty="0">
                <a:latin typeface="Calibri"/>
                <a:cs typeface="Calibri"/>
              </a:rPr>
              <a:t>Semi-supervised</a:t>
            </a:r>
          </a:p>
          <a:p>
            <a:pPr marL="2540" algn="ctr">
              <a:lnSpc>
                <a:spcPts val="3200"/>
              </a:lnSpc>
              <a:spcBef>
                <a:spcPts val="5"/>
              </a:spcBef>
              <a:buNone/>
            </a:pPr>
            <a:r>
              <a:rPr lang="en-US" altLang="zh-CN" sz="2400" spc="-15" dirty="0">
                <a:latin typeface="Calibri"/>
                <a:cs typeface="Calibri"/>
              </a:rPr>
              <a:t>Learning</a:t>
            </a:r>
          </a:p>
        </p:txBody>
      </p:sp>
      <p:sp>
        <p:nvSpPr>
          <p:cNvPr id="18" name="矩形 17">
            <a:extLst>
              <a:ext uri="{FF2B5EF4-FFF2-40B4-BE49-F238E27FC236}">
                <a16:creationId xmlns:a16="http://schemas.microsoft.com/office/drawing/2014/main" xmlns="" id="{399280CC-788C-4D1E-850D-76CCFD5FDE64}"/>
              </a:ext>
            </a:extLst>
          </p:cNvPr>
          <p:cNvSpPr/>
          <p:nvPr/>
        </p:nvSpPr>
        <p:spPr bwMode="auto">
          <a:xfrm>
            <a:off x="8229601" y="914401"/>
            <a:ext cx="215330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449580" marR="438784">
              <a:lnSpc>
                <a:spcPts val="3200"/>
              </a:lnSpc>
              <a:spcBef>
                <a:spcPts val="1165"/>
              </a:spcBef>
              <a:buNone/>
            </a:pPr>
            <a:r>
              <a:rPr lang="en-US" altLang="zh-CN" sz="2400" spc="-40" dirty="0">
                <a:latin typeface="Calibri"/>
                <a:cs typeface="Calibri"/>
              </a:rPr>
              <a:t>Transfer  </a:t>
            </a:r>
            <a:r>
              <a:rPr lang="en-US" altLang="zh-CN" sz="2400" spc="-15" dirty="0">
                <a:latin typeface="Calibri"/>
                <a:cs typeface="Calibri"/>
              </a:rPr>
              <a:t>Learning</a:t>
            </a:r>
          </a:p>
        </p:txBody>
      </p:sp>
      <p:sp>
        <p:nvSpPr>
          <p:cNvPr id="21" name="矩形 20">
            <a:extLst>
              <a:ext uri="{FF2B5EF4-FFF2-40B4-BE49-F238E27FC236}">
                <a16:creationId xmlns:a16="http://schemas.microsoft.com/office/drawing/2014/main" xmlns="" id="{289BD41B-5927-4377-B2AA-D52A94226BCF}"/>
              </a:ext>
            </a:extLst>
          </p:cNvPr>
          <p:cNvSpPr/>
          <p:nvPr/>
        </p:nvSpPr>
        <p:spPr bwMode="auto">
          <a:xfrm>
            <a:off x="8056902" y="4274058"/>
            <a:ext cx="2001982" cy="810756"/>
          </a:xfrm>
          <a:prstGeom prst="rect">
            <a:avLst/>
          </a:prstGeom>
          <a:solidFill>
            <a:srgbClr val="F5B093"/>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7810" marR="249554">
              <a:spcBef>
                <a:spcPts val="1150"/>
              </a:spcBef>
              <a:buNone/>
            </a:pPr>
            <a:r>
              <a:rPr lang="en-US" altLang="zh-CN" sz="2400" spc="-5" dirty="0">
                <a:latin typeface="Calibri"/>
                <a:cs typeface="Calibri"/>
              </a:rPr>
              <a:t>Stru</a:t>
            </a:r>
            <a:r>
              <a:rPr lang="en-US" altLang="zh-CN" sz="2400" spc="5" dirty="0">
                <a:latin typeface="Calibri"/>
                <a:cs typeface="Calibri"/>
              </a:rPr>
              <a:t>c</a:t>
            </a:r>
            <a:r>
              <a:rPr lang="en-US" altLang="zh-CN" sz="2400" dirty="0">
                <a:latin typeface="Calibri"/>
                <a:cs typeface="Calibri"/>
              </a:rPr>
              <a:t>tu</a:t>
            </a:r>
            <a:r>
              <a:rPr lang="en-US" altLang="zh-CN" sz="2400" spc="-35" dirty="0">
                <a:latin typeface="Calibri"/>
                <a:cs typeface="Calibri"/>
              </a:rPr>
              <a:t>r</a:t>
            </a:r>
            <a:r>
              <a:rPr lang="en-US" altLang="zh-CN" sz="2400" dirty="0">
                <a:latin typeface="Calibri"/>
                <a:cs typeface="Calibri"/>
              </a:rPr>
              <a:t>ed </a:t>
            </a:r>
            <a:r>
              <a:rPr lang="en-US" altLang="zh-CN" sz="2400" spc="-5" dirty="0">
                <a:latin typeface="Calibri"/>
                <a:cs typeface="Calibri"/>
              </a:rPr>
              <a:t>Learning</a:t>
            </a:r>
            <a:endParaRPr lang="en-US" altLang="zh-CN" sz="2400" dirty="0">
              <a:latin typeface="Calibri"/>
              <a:cs typeface="Calibri"/>
            </a:endParaRPr>
          </a:p>
        </p:txBody>
      </p:sp>
      <p:sp>
        <p:nvSpPr>
          <p:cNvPr id="22" name="object 25">
            <a:extLst>
              <a:ext uri="{FF2B5EF4-FFF2-40B4-BE49-F238E27FC236}">
                <a16:creationId xmlns:a16="http://schemas.microsoft.com/office/drawing/2014/main" xmlns="" id="{86F63869-477B-4B3D-AFBC-6ADBCBD0BF3D}"/>
              </a:ext>
            </a:extLst>
          </p:cNvPr>
          <p:cNvSpPr/>
          <p:nvPr/>
        </p:nvSpPr>
        <p:spPr>
          <a:xfrm>
            <a:off x="7430526" y="4571999"/>
            <a:ext cx="608966" cy="114300"/>
          </a:xfrm>
          <a:custGeom>
            <a:avLst/>
            <a:gdLst/>
            <a:ahLst/>
            <a:cxnLst/>
            <a:rect l="l" t="t" r="r" b="b"/>
            <a:pathLst>
              <a:path w="608964" h="114300">
                <a:moveTo>
                  <a:pt x="494665" y="0"/>
                </a:moveTo>
                <a:lnTo>
                  <a:pt x="494665" y="114300"/>
                </a:lnTo>
                <a:lnTo>
                  <a:pt x="570865" y="76200"/>
                </a:lnTo>
                <a:lnTo>
                  <a:pt x="513715" y="76200"/>
                </a:lnTo>
                <a:lnTo>
                  <a:pt x="513715" y="38100"/>
                </a:lnTo>
                <a:lnTo>
                  <a:pt x="570865" y="38100"/>
                </a:lnTo>
                <a:lnTo>
                  <a:pt x="494665" y="0"/>
                </a:lnTo>
                <a:close/>
              </a:path>
              <a:path w="608964" h="114300">
                <a:moveTo>
                  <a:pt x="494665" y="38100"/>
                </a:moveTo>
                <a:lnTo>
                  <a:pt x="0" y="38100"/>
                </a:lnTo>
                <a:lnTo>
                  <a:pt x="0" y="76200"/>
                </a:lnTo>
                <a:lnTo>
                  <a:pt x="494665" y="76200"/>
                </a:lnTo>
                <a:lnTo>
                  <a:pt x="494665" y="38100"/>
                </a:lnTo>
                <a:close/>
              </a:path>
              <a:path w="608964" h="114300">
                <a:moveTo>
                  <a:pt x="570865" y="38100"/>
                </a:moveTo>
                <a:lnTo>
                  <a:pt x="513715" y="38100"/>
                </a:lnTo>
                <a:lnTo>
                  <a:pt x="513715" y="76200"/>
                </a:lnTo>
                <a:lnTo>
                  <a:pt x="570865" y="76200"/>
                </a:lnTo>
                <a:lnTo>
                  <a:pt x="608965" y="57150"/>
                </a:lnTo>
                <a:lnTo>
                  <a:pt x="570865" y="38100"/>
                </a:lnTo>
                <a:close/>
              </a:path>
            </a:pathLst>
          </a:custGeom>
          <a:solidFill>
            <a:srgbClr val="000000"/>
          </a:solidFill>
        </p:spPr>
        <p:txBody>
          <a:bodyPr wrap="square" lIns="0" tIns="0" rIns="0" bIns="0" rtlCol="0"/>
          <a:lstStyle/>
          <a:p>
            <a:pPr>
              <a:buNone/>
            </a:pPr>
            <a:endParaRPr/>
          </a:p>
        </p:txBody>
      </p:sp>
      <p:sp>
        <p:nvSpPr>
          <p:cNvPr id="23" name="矩形 22">
            <a:extLst>
              <a:ext uri="{FF2B5EF4-FFF2-40B4-BE49-F238E27FC236}">
                <a16:creationId xmlns:a16="http://schemas.microsoft.com/office/drawing/2014/main" xmlns="" id="{5D51E524-09C3-479B-ACCA-2A2887E28E7F}"/>
              </a:ext>
            </a:extLst>
          </p:cNvPr>
          <p:cNvSpPr/>
          <p:nvPr/>
        </p:nvSpPr>
        <p:spPr bwMode="auto">
          <a:xfrm>
            <a:off x="5791201" y="2184656"/>
            <a:ext cx="230885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marR="137160" algn="ctr">
              <a:lnSpc>
                <a:spcPts val="3200"/>
              </a:lnSpc>
              <a:spcBef>
                <a:spcPts val="1200"/>
              </a:spcBef>
              <a:buNone/>
            </a:pPr>
            <a:r>
              <a:rPr lang="en-US" altLang="zh-CN" sz="2400" spc="-15" dirty="0">
                <a:latin typeface="Calibri"/>
                <a:cs typeface="Calibri"/>
              </a:rPr>
              <a:t>Unsupervised  Learning</a:t>
            </a:r>
          </a:p>
        </p:txBody>
      </p:sp>
      <p:sp>
        <p:nvSpPr>
          <p:cNvPr id="24" name="矩形 23">
            <a:extLst>
              <a:ext uri="{FF2B5EF4-FFF2-40B4-BE49-F238E27FC236}">
                <a16:creationId xmlns:a16="http://schemas.microsoft.com/office/drawing/2014/main" xmlns="" id="{A6EDCFB2-40A0-46E8-A112-F873408A93F4}"/>
              </a:ext>
            </a:extLst>
          </p:cNvPr>
          <p:cNvSpPr/>
          <p:nvPr/>
        </p:nvSpPr>
        <p:spPr bwMode="auto">
          <a:xfrm>
            <a:off x="8229601" y="2184656"/>
            <a:ext cx="2153309" cy="1015745"/>
          </a:xfrm>
          <a:prstGeom prst="rect">
            <a:avLst/>
          </a:prstGeom>
          <a:solidFill>
            <a:srgbClr val="AFCAE8"/>
          </a:soli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lstStyle/>
          <a:p>
            <a:pPr marL="2540" algn="ctr">
              <a:spcBef>
                <a:spcPts val="1175"/>
              </a:spcBef>
              <a:buNone/>
            </a:pPr>
            <a:r>
              <a:rPr lang="en-US" altLang="zh-CN" sz="2400" spc="-15" dirty="0">
                <a:latin typeface="Calibri"/>
                <a:cs typeface="Calibri"/>
              </a:rPr>
              <a:t>Reinforcement</a:t>
            </a:r>
            <a:endParaRPr lang="en-US" altLang="zh-CN" sz="2400" dirty="0">
              <a:latin typeface="Calibri"/>
              <a:cs typeface="Calibri"/>
            </a:endParaRPr>
          </a:p>
          <a:p>
            <a:pPr marL="2540" algn="ctr">
              <a:buNone/>
            </a:pPr>
            <a:r>
              <a:rPr lang="en-US" altLang="zh-CN" sz="2400" spc="-5" dirty="0">
                <a:latin typeface="Calibri"/>
                <a:cs typeface="Calibri"/>
              </a:rPr>
              <a:t>Learning</a:t>
            </a:r>
            <a:endParaRPr lang="en-US" altLang="zh-CN" sz="2400" dirty="0">
              <a:latin typeface="Calibri"/>
              <a:cs typeface="Calibri"/>
            </a:endParaRPr>
          </a:p>
        </p:txBody>
      </p:sp>
      <p:sp>
        <p:nvSpPr>
          <p:cNvPr id="25" name="object 31">
            <a:extLst>
              <a:ext uri="{FF2B5EF4-FFF2-40B4-BE49-F238E27FC236}">
                <a16:creationId xmlns:a16="http://schemas.microsoft.com/office/drawing/2014/main" xmlns="" id="{BF1B76EA-84F1-49C8-ABC5-F0592587E20F}"/>
              </a:ext>
            </a:extLst>
          </p:cNvPr>
          <p:cNvSpPr/>
          <p:nvPr/>
        </p:nvSpPr>
        <p:spPr>
          <a:xfrm>
            <a:off x="5605271" y="217934"/>
            <a:ext cx="475488" cy="373379"/>
          </a:xfrm>
          <a:prstGeom prst="rect">
            <a:avLst/>
          </a:prstGeom>
          <a:blipFill>
            <a:blip r:embed="rId7" cstate="print"/>
            <a:stretch>
              <a:fillRect/>
            </a:stretch>
          </a:blipFill>
        </p:spPr>
        <p:txBody>
          <a:bodyPr wrap="square" lIns="0" tIns="0" rIns="0" bIns="0" rtlCol="0"/>
          <a:lstStyle/>
          <a:p>
            <a:pPr>
              <a:buNone/>
            </a:pPr>
            <a:endParaRPr/>
          </a:p>
        </p:txBody>
      </p:sp>
      <p:sp>
        <p:nvSpPr>
          <p:cNvPr id="26" name="object 33">
            <a:extLst>
              <a:ext uri="{FF2B5EF4-FFF2-40B4-BE49-F238E27FC236}">
                <a16:creationId xmlns:a16="http://schemas.microsoft.com/office/drawing/2014/main" xmlns="" id="{69821EE0-FBED-4261-9B46-078B0B9EE4DE}"/>
              </a:ext>
            </a:extLst>
          </p:cNvPr>
          <p:cNvSpPr/>
          <p:nvPr/>
        </p:nvSpPr>
        <p:spPr>
          <a:xfrm>
            <a:off x="7363967" y="210312"/>
            <a:ext cx="562356" cy="399288"/>
          </a:xfrm>
          <a:prstGeom prst="rect">
            <a:avLst/>
          </a:prstGeom>
          <a:blipFill>
            <a:blip r:embed="rId8" cstate="print"/>
            <a:stretch>
              <a:fillRect/>
            </a:stretch>
          </a:blipFill>
        </p:spPr>
        <p:txBody>
          <a:bodyPr wrap="square" lIns="0" tIns="0" rIns="0" bIns="0" rtlCol="0"/>
          <a:lstStyle/>
          <a:p>
            <a:pPr>
              <a:buNone/>
            </a:pPr>
            <a:endParaRPr/>
          </a:p>
        </p:txBody>
      </p:sp>
      <p:sp>
        <p:nvSpPr>
          <p:cNvPr id="27" name="object 34">
            <a:extLst>
              <a:ext uri="{FF2B5EF4-FFF2-40B4-BE49-F238E27FC236}">
                <a16:creationId xmlns:a16="http://schemas.microsoft.com/office/drawing/2014/main" xmlns="" id="{79BB5798-85F0-47F8-A7D1-F61768D32741}"/>
              </a:ext>
            </a:extLst>
          </p:cNvPr>
          <p:cNvSpPr/>
          <p:nvPr/>
        </p:nvSpPr>
        <p:spPr>
          <a:xfrm>
            <a:off x="8779764" y="204217"/>
            <a:ext cx="573024" cy="387096"/>
          </a:xfrm>
          <a:prstGeom prst="rect">
            <a:avLst/>
          </a:prstGeom>
          <a:blipFill>
            <a:blip r:embed="rId9" cstate="print"/>
            <a:stretch>
              <a:fillRect/>
            </a:stretch>
          </a:blipFill>
        </p:spPr>
        <p:txBody>
          <a:bodyPr wrap="square" lIns="0" tIns="0" rIns="0" bIns="0" rtlCol="0"/>
          <a:lstStyle/>
          <a:p>
            <a:pPr>
              <a:buNone/>
            </a:pPr>
            <a:endParaRPr/>
          </a:p>
        </p:txBody>
      </p:sp>
      <p:sp>
        <p:nvSpPr>
          <p:cNvPr id="28" name="object 36">
            <a:extLst>
              <a:ext uri="{FF2B5EF4-FFF2-40B4-BE49-F238E27FC236}">
                <a16:creationId xmlns:a16="http://schemas.microsoft.com/office/drawing/2014/main" xmlns="" id="{552EC852-7B74-420B-A10A-E7533C45132B}"/>
              </a:ext>
            </a:extLst>
          </p:cNvPr>
          <p:cNvSpPr txBox="1"/>
          <p:nvPr/>
        </p:nvSpPr>
        <p:spPr>
          <a:xfrm>
            <a:off x="6152769" y="186056"/>
            <a:ext cx="1069340" cy="382156"/>
          </a:xfrm>
          <a:prstGeom prst="rect">
            <a:avLst/>
          </a:prstGeom>
        </p:spPr>
        <p:txBody>
          <a:bodyPr vert="horz" wrap="square" lIns="0" tIns="12700" rIns="0" bIns="0" rtlCol="0">
            <a:spAutoFit/>
          </a:bodyPr>
          <a:lstStyle/>
          <a:p>
            <a:pPr marL="12700">
              <a:spcBef>
                <a:spcPts val="100"/>
              </a:spcBef>
              <a:buNone/>
            </a:pPr>
            <a:r>
              <a:rPr sz="2400" spc="-5" dirty="0">
                <a:latin typeface="Calibri"/>
                <a:cs typeface="Calibri"/>
              </a:rPr>
              <a:t>scenario</a:t>
            </a:r>
            <a:endParaRPr sz="2400" dirty="0">
              <a:latin typeface="Calibri"/>
              <a:cs typeface="Calibri"/>
            </a:endParaRPr>
          </a:p>
        </p:txBody>
      </p:sp>
      <p:sp>
        <p:nvSpPr>
          <p:cNvPr id="29" name="object 37">
            <a:extLst>
              <a:ext uri="{FF2B5EF4-FFF2-40B4-BE49-F238E27FC236}">
                <a16:creationId xmlns:a16="http://schemas.microsoft.com/office/drawing/2014/main" xmlns="" id="{710861D3-8EA3-42E4-A9AB-72377297A505}"/>
              </a:ext>
            </a:extLst>
          </p:cNvPr>
          <p:cNvSpPr txBox="1"/>
          <p:nvPr/>
        </p:nvSpPr>
        <p:spPr>
          <a:xfrm>
            <a:off x="9433686" y="198502"/>
            <a:ext cx="1003300" cy="382156"/>
          </a:xfrm>
          <a:prstGeom prst="rect">
            <a:avLst/>
          </a:prstGeom>
        </p:spPr>
        <p:txBody>
          <a:bodyPr vert="horz" wrap="square" lIns="0" tIns="12700" rIns="0" bIns="0" rtlCol="0">
            <a:spAutoFit/>
          </a:bodyPr>
          <a:lstStyle/>
          <a:p>
            <a:pPr marL="12700">
              <a:spcBef>
                <a:spcPts val="100"/>
              </a:spcBef>
              <a:buNone/>
            </a:pPr>
            <a:r>
              <a:rPr sz="2400" dirty="0">
                <a:latin typeface="Calibri"/>
                <a:cs typeface="Calibri"/>
              </a:rPr>
              <a:t>meth</a:t>
            </a:r>
            <a:r>
              <a:rPr sz="2400" spc="-10" dirty="0">
                <a:latin typeface="Calibri"/>
                <a:cs typeface="Calibri"/>
              </a:rPr>
              <a:t>o</a:t>
            </a:r>
            <a:r>
              <a:rPr sz="2400" dirty="0">
                <a:latin typeface="Calibri"/>
                <a:cs typeface="Calibri"/>
              </a:rPr>
              <a:t>d</a:t>
            </a:r>
            <a:endParaRPr sz="2400">
              <a:latin typeface="Calibri"/>
              <a:cs typeface="Calibri"/>
            </a:endParaRPr>
          </a:p>
        </p:txBody>
      </p:sp>
      <p:sp>
        <p:nvSpPr>
          <p:cNvPr id="30" name="object 38">
            <a:extLst>
              <a:ext uri="{FF2B5EF4-FFF2-40B4-BE49-F238E27FC236}">
                <a16:creationId xmlns:a16="http://schemas.microsoft.com/office/drawing/2014/main" xmlns="" id="{07EB2D9D-87AB-4914-8098-182531318F1C}"/>
              </a:ext>
            </a:extLst>
          </p:cNvPr>
          <p:cNvSpPr txBox="1">
            <a:spLocks/>
          </p:cNvSpPr>
          <p:nvPr/>
        </p:nvSpPr>
        <p:spPr bwMode="auto">
          <a:xfrm>
            <a:off x="8026401" y="202375"/>
            <a:ext cx="528955" cy="3821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700" rIns="0" bIns="0" numCol="1" rtlCol="0" anchor="b" anchorCtr="0" compatLnSpc="1">
            <a:spAutoFit/>
          </a:bodyPr>
          <a:lstStyle>
            <a:lvl1pPr algn="l" rtl="0" eaLnBrk="0" fontAlgn="base" hangingPunct="0">
              <a:lnSpc>
                <a:spcPct val="85000"/>
              </a:lnSpc>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2pPr>
            <a:lvl3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3pPr>
            <a:lvl4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4pPr>
            <a:lvl5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5pPr>
            <a:lvl6pPr marL="457200" algn="l" rtl="0" fontAlgn="base">
              <a:lnSpc>
                <a:spcPct val="85000"/>
              </a:lnSpc>
              <a:spcBef>
                <a:spcPct val="0"/>
              </a:spcBef>
              <a:spcAft>
                <a:spcPct val="0"/>
              </a:spcAft>
              <a:defRPr sz="2400" b="1">
                <a:solidFill>
                  <a:schemeClr val="accent1"/>
                </a:solidFill>
                <a:latin typeface="Arial" panose="020B0604020202020204" pitchFamily="34" charset="0"/>
              </a:defRPr>
            </a:lvl6pPr>
            <a:lvl7pPr marL="914400" algn="l" rtl="0" fontAlgn="base">
              <a:lnSpc>
                <a:spcPct val="85000"/>
              </a:lnSpc>
              <a:spcBef>
                <a:spcPct val="0"/>
              </a:spcBef>
              <a:spcAft>
                <a:spcPct val="0"/>
              </a:spcAft>
              <a:defRPr sz="2400" b="1">
                <a:solidFill>
                  <a:schemeClr val="accent1"/>
                </a:solidFill>
                <a:latin typeface="Arial" panose="020B0604020202020204" pitchFamily="34" charset="0"/>
              </a:defRPr>
            </a:lvl7pPr>
            <a:lvl8pPr marL="1371600" algn="l" rtl="0" fontAlgn="base">
              <a:lnSpc>
                <a:spcPct val="85000"/>
              </a:lnSpc>
              <a:spcBef>
                <a:spcPct val="0"/>
              </a:spcBef>
              <a:spcAft>
                <a:spcPct val="0"/>
              </a:spcAft>
              <a:defRPr sz="2400" b="1">
                <a:solidFill>
                  <a:schemeClr val="accent1"/>
                </a:solidFill>
                <a:latin typeface="Arial" panose="020B0604020202020204" pitchFamily="34" charset="0"/>
              </a:defRPr>
            </a:lvl8pPr>
            <a:lvl9pPr marL="1828800" algn="l" rtl="0" fontAlgn="base">
              <a:lnSpc>
                <a:spcPct val="85000"/>
              </a:lnSpc>
              <a:spcBef>
                <a:spcPct val="0"/>
              </a:spcBef>
              <a:spcAft>
                <a:spcPct val="0"/>
              </a:spcAft>
              <a:defRPr sz="2400" b="1">
                <a:solidFill>
                  <a:schemeClr val="accent1"/>
                </a:solidFill>
                <a:latin typeface="Arial" panose="020B0604020202020204" pitchFamily="34" charset="0"/>
              </a:defRPr>
            </a:lvl9pPr>
          </a:lstStyle>
          <a:p>
            <a:pPr marL="12700">
              <a:lnSpc>
                <a:spcPct val="100000"/>
              </a:lnSpc>
              <a:spcBef>
                <a:spcPts val="100"/>
              </a:spcBef>
              <a:buClrTx/>
              <a:buSzTx/>
              <a:buNone/>
            </a:pPr>
            <a:r>
              <a:rPr lang="en-US" sz="2400" b="0" kern="0" spc="-25">
                <a:latin typeface="Calibri"/>
                <a:cs typeface="Calibri"/>
              </a:rPr>
              <a:t>t</a:t>
            </a:r>
            <a:r>
              <a:rPr lang="en-US" sz="2400" b="0" kern="0">
                <a:latin typeface="Calibri"/>
                <a:cs typeface="Calibri"/>
              </a:rPr>
              <a:t>ask</a:t>
            </a:r>
            <a:endParaRPr lang="en-US" sz="2400" kern="0">
              <a:latin typeface="Calibri"/>
              <a:cs typeface="Calibri"/>
            </a:endParaRPr>
          </a:p>
        </p:txBody>
      </p:sp>
    </p:spTree>
    <p:extLst>
      <p:ext uri="{BB962C8B-B14F-4D97-AF65-F5344CB8AC3E}">
        <p14:creationId xmlns:p14="http://schemas.microsoft.com/office/powerpoint/2010/main" val="345752813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02368" y="152400"/>
            <a:ext cx="7772400" cy="470898"/>
          </a:xfrm>
        </p:spPr>
        <p:txBody>
          <a:bodyPr>
            <a:noAutofit/>
          </a:bodyPr>
          <a:lstStyle/>
          <a:p>
            <a:r>
              <a:rPr lang="zh-CN" altLang="en-US" sz="3600" dirty="0">
                <a:latin typeface="微软雅黑" panose="020B0503020204020204" pitchFamily="34" charset="-122"/>
                <a:ea typeface="微软雅黑" panose="020B0503020204020204" pitchFamily="34" charset="-122"/>
              </a:rPr>
              <a:t>西瓜书</a:t>
            </a:r>
            <a:r>
              <a:rPr lang="en-US" altLang="zh-CN" sz="3600" dirty="0">
                <a:latin typeface="微软雅黑" panose="020B0503020204020204" pitchFamily="34" charset="-122"/>
                <a:ea typeface="微软雅黑" panose="020B0503020204020204" pitchFamily="34" charset="-122"/>
              </a:rPr>
              <a:t>-</a:t>
            </a:r>
            <a:r>
              <a:rPr lang="zh-CN" altLang="en-US" sz="3600" dirty="0">
                <a:latin typeface="微软雅黑" panose="020B0503020204020204" pitchFamily="34" charset="-122"/>
                <a:ea typeface="微软雅黑" panose="020B0503020204020204" pitchFamily="34" charset="-122"/>
              </a:rPr>
              <a:t>补充</a:t>
            </a:r>
            <a:endParaRPr lang="zh-CN" altLang="en-US" sz="3600" dirty="0">
              <a:solidFill>
                <a:schemeClr val="tx1"/>
              </a:solidFill>
              <a:latin typeface="微软雅黑" panose="020B0503020204020204" pitchFamily="34" charset="-122"/>
              <a:ea typeface="微软雅黑" panose="020B0503020204020204" pitchFamily="34" charset="-122"/>
            </a:endParaRPr>
          </a:p>
        </p:txBody>
      </p:sp>
      <p:sp>
        <p:nvSpPr>
          <p:cNvPr id="6" name="内容占位符 2"/>
          <p:cNvSpPr>
            <a:spLocks noGrp="1"/>
          </p:cNvSpPr>
          <p:nvPr>
            <p:ph idx="4294967295"/>
          </p:nvPr>
        </p:nvSpPr>
        <p:spPr>
          <a:xfrm>
            <a:off x="609600" y="104775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基本术语</a:t>
            </a:r>
            <a:endParaRPr lang="en-US" altLang="zh-CN" sz="2400" b="1" dirty="0">
              <a:solidFill>
                <a:schemeClr val="tx1"/>
              </a:solidFill>
              <a:latin typeface="微软雅黑" panose="020B0503020204020204" pitchFamily="34" charset="-122"/>
              <a:ea typeface="微软雅黑" panose="020B0503020204020204" pitchFamily="34" charset="-122"/>
            </a:endParaRPr>
          </a:p>
          <a:p>
            <a:pPr marL="787400" lvl="2" indent="-342900" algn="just">
              <a:lnSpc>
                <a:spcPct val="100000"/>
              </a:lnSpc>
              <a:spcBef>
                <a:spcPts val="600"/>
              </a:spcBef>
              <a:spcAft>
                <a:spcPts val="300"/>
              </a:spcAft>
              <a:buClr>
                <a:srgbClr val="7030A0"/>
              </a:buClr>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数据</a:t>
            </a:r>
          </a:p>
          <a:p>
            <a:pPr marL="787400" lvl="2" indent="-342900" algn="just">
              <a:lnSpc>
                <a:spcPct val="100000"/>
              </a:lnSpc>
              <a:spcBef>
                <a:spcPts val="600"/>
              </a:spcBef>
              <a:spcAft>
                <a:spcPts val="300"/>
              </a:spcAft>
              <a:buClr>
                <a:srgbClr val="7030A0"/>
              </a:buClr>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泛化能力</a:t>
            </a:r>
            <a:endParaRPr lang="en-US" altLang="zh-CN" sz="2000"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假设空间</a:t>
            </a:r>
            <a:endParaRPr lang="en-US" altLang="zh-CN" sz="2400" dirty="0">
              <a:solidFill>
                <a:schemeClr val="tx1"/>
              </a:solidFill>
              <a:latin typeface="微软雅黑" panose="020B0503020204020204" pitchFamily="34" charset="-122"/>
              <a:ea typeface="微软雅黑" panose="020B0503020204020204" pitchFamily="34"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归纳偏好</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发展历程</a:t>
            </a: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zh-CN" altLang="en-US" sz="2400" b="1" dirty="0">
              <a:solidFill>
                <a:schemeClr val="tx1"/>
              </a:solidFill>
              <a:ea typeface="宋体" panose="02010600030101010101" pitchFamily="2" charset="-122"/>
            </a:endParaRPr>
          </a:p>
        </p:txBody>
      </p:sp>
    </p:spTree>
    <p:extLst>
      <p:ext uri="{BB962C8B-B14F-4D97-AF65-F5344CB8AC3E}">
        <p14:creationId xmlns:p14="http://schemas.microsoft.com/office/powerpoint/2010/main" val="26511722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 y="-16042"/>
            <a:ext cx="7886700" cy="777874"/>
          </a:xfrm>
        </p:spPr>
        <p:txBody>
          <a:bodyPr>
            <a:normAutofit/>
          </a:bodyPr>
          <a:lstStyle/>
          <a:p>
            <a:r>
              <a:rPr lang="en-US" altLang="zh-CN" sz="3600" dirty="0">
                <a:latin typeface="微软雅黑" panose="020B0503020204020204" pitchFamily="34" charset="-122"/>
                <a:ea typeface="微软雅黑" panose="020B0503020204020204" pitchFamily="34" charset="-122"/>
              </a:rPr>
              <a:t>    </a:t>
            </a:r>
            <a:r>
              <a:rPr lang="zh-CN" altLang="en-US" sz="3600" dirty="0">
                <a:solidFill>
                  <a:schemeClr val="tx1"/>
                </a:solidFill>
                <a:latin typeface="微软雅黑" panose="020B0503020204020204" pitchFamily="34" charset="-122"/>
                <a:ea typeface="微软雅黑" panose="020B0503020204020204" pitchFamily="34" charset="-122"/>
              </a:rPr>
              <a:t>基本术语</a:t>
            </a:r>
            <a:r>
              <a:rPr lang="en-US" altLang="zh-CN" sz="3600" dirty="0">
                <a:solidFill>
                  <a:schemeClr val="tx1"/>
                </a:solidFill>
                <a:latin typeface="微软雅黑" panose="020B0503020204020204" pitchFamily="34" charset="-122"/>
                <a:ea typeface="微软雅黑" panose="020B0503020204020204" pitchFamily="34" charset="-122"/>
              </a:rPr>
              <a:t>-</a:t>
            </a:r>
            <a:r>
              <a:rPr lang="zh-CN" altLang="en-US" sz="3600" dirty="0">
                <a:solidFill>
                  <a:schemeClr val="tx1"/>
                </a:solidFill>
                <a:latin typeface="微软雅黑" panose="020B0503020204020204" pitchFamily="34" charset="-122"/>
                <a:ea typeface="微软雅黑" panose="020B0503020204020204" pitchFamily="34" charset="-122"/>
              </a:rPr>
              <a:t>数据</a:t>
            </a:r>
          </a:p>
        </p:txBody>
      </p:sp>
      <p:grpSp>
        <p:nvGrpSpPr>
          <p:cNvPr id="14" name="组合 13"/>
          <p:cNvGrpSpPr/>
          <p:nvPr/>
        </p:nvGrpSpPr>
        <p:grpSpPr>
          <a:xfrm>
            <a:off x="3424297" y="2114596"/>
            <a:ext cx="5869997" cy="3096422"/>
            <a:chOff x="2303748" y="2498116"/>
            <a:chExt cx="4513921" cy="1861768"/>
          </a:xfrm>
        </p:grpSpPr>
        <p:pic>
          <p:nvPicPr>
            <p:cNvPr id="12" name="Picture 2" descr="D:\老板的书\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03748" y="2498116"/>
              <a:ext cx="4513921" cy="151216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5" descr="C:\Users\sylar\Desktop\1.2.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05363" y="4014779"/>
              <a:ext cx="4509131" cy="345105"/>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5" name="直接箭头连接符 14"/>
          <p:cNvCxnSpPr/>
          <p:nvPr/>
        </p:nvCxnSpPr>
        <p:spPr bwMode="auto">
          <a:xfrm flipH="1" flipV="1">
            <a:off x="3173371" y="3552316"/>
            <a:ext cx="350160" cy="2"/>
          </a:xfrm>
          <a:prstGeom prst="straightConnector1">
            <a:avLst/>
          </a:prstGeom>
          <a:noFill/>
          <a:ln w="28575" cap="flat" cmpd="sng" algn="ctr">
            <a:solidFill>
              <a:srgbClr val="800000">
                <a:lumMod val="40000"/>
                <a:lumOff val="60000"/>
              </a:srgbClr>
            </a:solidFill>
            <a:prstDash val="solid"/>
            <a:headEnd type="none" w="med" len="med"/>
            <a:tailEnd type="arrow"/>
          </a:ln>
          <a:effectLst/>
        </p:spPr>
      </p:cxnSp>
      <p:sp>
        <p:nvSpPr>
          <p:cNvPr id="18" name="TextBox 18"/>
          <p:cNvSpPr txBox="1"/>
          <p:nvPr/>
        </p:nvSpPr>
        <p:spPr>
          <a:xfrm>
            <a:off x="2286000" y="3378160"/>
            <a:ext cx="1101793" cy="369332"/>
          </a:xfrm>
          <a:prstGeom prst="rect">
            <a:avLst/>
          </a:prstGeom>
          <a:noFill/>
        </p:spPr>
        <p:txBody>
          <a:bodyPr wrap="square" rtlCol="0">
            <a:spAutoFit/>
          </a:bodyPr>
          <a:lstStyle/>
          <a:p>
            <a:pPr>
              <a:spcBef>
                <a:spcPct val="0"/>
              </a:spcBef>
              <a:buClrTx/>
              <a:buSzTx/>
              <a:buNone/>
              <a:defRPr/>
            </a:pPr>
            <a:r>
              <a:rPr lang="zh-CN" altLang="en-US" sz="1800" b="1" kern="0" dirty="0">
                <a:solidFill>
                  <a:srgbClr val="0000FF"/>
                </a:solidFill>
                <a:latin typeface="微软雅黑" panose="020B0503020204020204" pitchFamily="34" charset="-122"/>
                <a:ea typeface="微软雅黑" panose="020B0503020204020204" pitchFamily="34" charset="-122"/>
                <a:cs typeface="Verdana" panose="020B0604030504040204" pitchFamily="34" charset="0"/>
              </a:rPr>
              <a:t>训练集</a:t>
            </a:r>
          </a:p>
        </p:txBody>
      </p:sp>
      <p:cxnSp>
        <p:nvCxnSpPr>
          <p:cNvPr id="20" name="直接箭头连接符 19"/>
          <p:cNvCxnSpPr/>
          <p:nvPr/>
        </p:nvCxnSpPr>
        <p:spPr bwMode="auto">
          <a:xfrm flipH="1" flipV="1">
            <a:off x="3231240" y="4910224"/>
            <a:ext cx="350160" cy="2"/>
          </a:xfrm>
          <a:prstGeom prst="straightConnector1">
            <a:avLst/>
          </a:prstGeom>
          <a:noFill/>
          <a:ln w="28575" cap="flat" cmpd="sng" algn="ctr">
            <a:solidFill>
              <a:srgbClr val="800000">
                <a:lumMod val="40000"/>
                <a:lumOff val="60000"/>
              </a:srgbClr>
            </a:solidFill>
            <a:prstDash val="solid"/>
            <a:headEnd type="none" w="med" len="med"/>
            <a:tailEnd type="arrow"/>
          </a:ln>
          <a:effectLst/>
        </p:spPr>
      </p:cxnSp>
      <p:sp>
        <p:nvSpPr>
          <p:cNvPr id="21" name="TextBox 18"/>
          <p:cNvSpPr txBox="1"/>
          <p:nvPr/>
        </p:nvSpPr>
        <p:spPr>
          <a:xfrm>
            <a:off x="2317497" y="4736068"/>
            <a:ext cx="1101793" cy="369332"/>
          </a:xfrm>
          <a:prstGeom prst="rect">
            <a:avLst/>
          </a:prstGeom>
          <a:noFill/>
        </p:spPr>
        <p:txBody>
          <a:bodyPr wrap="square" rtlCol="0">
            <a:spAutoFit/>
          </a:bodyPr>
          <a:lstStyle/>
          <a:p>
            <a:pPr>
              <a:spcBef>
                <a:spcPct val="0"/>
              </a:spcBef>
              <a:buClrTx/>
              <a:buSzTx/>
              <a:buNone/>
              <a:defRPr/>
            </a:pPr>
            <a:r>
              <a:rPr lang="zh-CN" altLang="en-US" sz="1800" b="1" kern="0" dirty="0">
                <a:solidFill>
                  <a:srgbClr val="0000FF"/>
                </a:solidFill>
                <a:latin typeface="微软雅黑" panose="020B0503020204020204" pitchFamily="34" charset="-122"/>
                <a:ea typeface="微软雅黑" panose="020B0503020204020204" pitchFamily="34" charset="-122"/>
                <a:cs typeface="Verdana" panose="020B0604030504040204" pitchFamily="34" charset="0"/>
              </a:rPr>
              <a:t>测试集</a:t>
            </a:r>
          </a:p>
        </p:txBody>
      </p:sp>
      <p:cxnSp>
        <p:nvCxnSpPr>
          <p:cNvPr id="22" name="直接箭头连接符 21"/>
          <p:cNvCxnSpPr/>
          <p:nvPr/>
        </p:nvCxnSpPr>
        <p:spPr bwMode="auto">
          <a:xfrm flipV="1">
            <a:off x="5203791" y="1809063"/>
            <a:ext cx="0" cy="210015"/>
          </a:xfrm>
          <a:prstGeom prst="straightConnector1">
            <a:avLst/>
          </a:prstGeom>
          <a:noFill/>
          <a:ln w="28575" cap="flat" cmpd="sng" algn="ctr">
            <a:solidFill>
              <a:srgbClr val="800000">
                <a:lumMod val="40000"/>
                <a:lumOff val="60000"/>
              </a:srgbClr>
            </a:solidFill>
            <a:prstDash val="solid"/>
            <a:headEnd type="none" w="med" len="med"/>
            <a:tailEnd type="arrow"/>
          </a:ln>
          <a:effectLst/>
        </p:spPr>
      </p:cxnSp>
      <p:sp>
        <p:nvSpPr>
          <p:cNvPr id="24" name="TextBox 18"/>
          <p:cNvSpPr txBox="1"/>
          <p:nvPr/>
        </p:nvSpPr>
        <p:spPr>
          <a:xfrm>
            <a:off x="4877872" y="1447800"/>
            <a:ext cx="685800" cy="369332"/>
          </a:xfrm>
          <a:prstGeom prst="rect">
            <a:avLst/>
          </a:prstGeom>
          <a:noFill/>
        </p:spPr>
        <p:txBody>
          <a:bodyPr wrap="square" rtlCol="0">
            <a:spAutoFit/>
          </a:bodyPr>
          <a:lstStyle/>
          <a:p>
            <a:pPr>
              <a:spcBef>
                <a:spcPct val="0"/>
              </a:spcBef>
              <a:buClrTx/>
              <a:buSzTx/>
              <a:buNone/>
              <a:defRPr/>
            </a:pPr>
            <a:r>
              <a:rPr lang="zh-CN" altLang="en-US" sz="1800" b="1" kern="0" dirty="0">
                <a:solidFill>
                  <a:srgbClr val="00B0F0"/>
                </a:solidFill>
                <a:latin typeface="微软雅黑" panose="020B0503020204020204" pitchFamily="34" charset="-122"/>
                <a:ea typeface="微软雅黑" panose="020B0503020204020204" pitchFamily="34" charset="-122"/>
                <a:cs typeface="Verdana" panose="020B0604030504040204" pitchFamily="34" charset="0"/>
              </a:rPr>
              <a:t>特征</a:t>
            </a:r>
          </a:p>
        </p:txBody>
      </p:sp>
      <p:sp>
        <p:nvSpPr>
          <p:cNvPr id="27" name="TextBox 18"/>
          <p:cNvSpPr txBox="1"/>
          <p:nvPr/>
        </p:nvSpPr>
        <p:spPr>
          <a:xfrm>
            <a:off x="8305800" y="1447800"/>
            <a:ext cx="685800" cy="369332"/>
          </a:xfrm>
          <a:prstGeom prst="rect">
            <a:avLst/>
          </a:prstGeom>
          <a:noFill/>
        </p:spPr>
        <p:txBody>
          <a:bodyPr wrap="square" rtlCol="0">
            <a:spAutoFit/>
          </a:bodyPr>
          <a:lstStyle/>
          <a:p>
            <a:pPr>
              <a:spcBef>
                <a:spcPct val="0"/>
              </a:spcBef>
              <a:buClrTx/>
              <a:buSzTx/>
              <a:buNone/>
              <a:defRPr/>
            </a:pPr>
            <a:r>
              <a:rPr lang="zh-CN" altLang="en-US" sz="1800" b="1" kern="0" dirty="0">
                <a:solidFill>
                  <a:srgbClr val="00B0F0"/>
                </a:solidFill>
                <a:latin typeface="微软雅黑" panose="020B0503020204020204" pitchFamily="34" charset="-122"/>
                <a:ea typeface="微软雅黑" panose="020B0503020204020204" pitchFamily="34" charset="-122"/>
                <a:cs typeface="Verdana" panose="020B0604030504040204" pitchFamily="34" charset="0"/>
              </a:rPr>
              <a:t>标记</a:t>
            </a:r>
          </a:p>
        </p:txBody>
      </p:sp>
      <p:cxnSp>
        <p:nvCxnSpPr>
          <p:cNvPr id="16" name="直接箭头连接符 15"/>
          <p:cNvCxnSpPr/>
          <p:nvPr/>
        </p:nvCxnSpPr>
        <p:spPr bwMode="auto">
          <a:xfrm flipV="1">
            <a:off x="8604535" y="1798951"/>
            <a:ext cx="0" cy="210015"/>
          </a:xfrm>
          <a:prstGeom prst="straightConnector1">
            <a:avLst/>
          </a:prstGeom>
          <a:noFill/>
          <a:ln w="28575" cap="flat" cmpd="sng" algn="ctr">
            <a:solidFill>
              <a:srgbClr val="800000">
                <a:lumMod val="40000"/>
                <a:lumOff val="60000"/>
              </a:srgbClr>
            </a:solidFill>
            <a:prstDash val="solid"/>
            <a:headEnd type="none" w="med" len="med"/>
            <a:tailEnd type="arrow"/>
          </a:ln>
          <a:effectLst/>
        </p:spPr>
      </p:cxnSp>
      <p:sp>
        <p:nvSpPr>
          <p:cNvPr id="3" name="圆角矩形 2"/>
          <p:cNvSpPr/>
          <p:nvPr/>
        </p:nvSpPr>
        <p:spPr bwMode="auto">
          <a:xfrm>
            <a:off x="3733800" y="2743200"/>
            <a:ext cx="4114800" cy="304800"/>
          </a:xfrm>
          <a:prstGeom prst="roundRect">
            <a:avLst/>
          </a:prstGeom>
          <a:noFill/>
          <a:ln>
            <a:solidFill>
              <a:srgbClr val="00B0F0"/>
            </a:solidFill>
            <a:headEnd type="none" w="med" len="med"/>
            <a:tailEnd type="none" w="med" len="med"/>
          </a:ln>
        </p:spPr>
        <p:style>
          <a:lnRef idx="2">
            <a:schemeClr val="accent4"/>
          </a:lnRef>
          <a:fillRef idx="1">
            <a:schemeClr val="lt1"/>
          </a:fillRef>
          <a:effectRef idx="0">
            <a:schemeClr val="accent4"/>
          </a:effectRef>
          <a:fontRef idx="minor">
            <a:schemeClr val="dk1"/>
          </a:fontRef>
        </p:style>
        <p:txBody>
          <a:bodyPr vert="horz" wrap="square" lIns="91440" tIns="45720" rIns="91440" bIns="45720" numCol="1" rtlCol="0" anchor="t" anchorCtr="0" compatLnSpc="1"/>
          <a:lstStyle/>
          <a:p>
            <a:pPr marL="290830" indent="-290830"/>
            <a:endParaRPr lang="zh-CN" altLang="en-US">
              <a:solidFill>
                <a:schemeClr val="tx1"/>
              </a:solidFill>
              <a:latin typeface="Arial" panose="020B0604020202020204" pitchFamily="34" charset="0"/>
            </a:endParaRPr>
          </a:p>
        </p:txBody>
      </p:sp>
      <p:sp>
        <p:nvSpPr>
          <p:cNvPr id="17" name="TextBox 18"/>
          <p:cNvSpPr txBox="1"/>
          <p:nvPr/>
        </p:nvSpPr>
        <p:spPr>
          <a:xfrm>
            <a:off x="1981200" y="2678668"/>
            <a:ext cx="1447800" cy="369332"/>
          </a:xfrm>
          <a:prstGeom prst="rect">
            <a:avLst/>
          </a:prstGeom>
          <a:noFill/>
          <a:ln>
            <a:noFill/>
          </a:ln>
        </p:spPr>
        <p:txBody>
          <a:bodyPr wrap="square" rtlCol="0">
            <a:spAutoFit/>
          </a:bodyPr>
          <a:lstStyle/>
          <a:p>
            <a:pPr>
              <a:spcBef>
                <a:spcPct val="0"/>
              </a:spcBef>
              <a:buClrTx/>
              <a:buSzTx/>
              <a:buNone/>
              <a:defRPr/>
            </a:pPr>
            <a:r>
              <a:rPr lang="zh-CN" altLang="en-US" sz="1800" b="1" kern="0" dirty="0">
                <a:solidFill>
                  <a:srgbClr val="00B0F0"/>
                </a:solidFill>
                <a:latin typeface="微软雅黑" panose="020B0503020204020204" pitchFamily="34" charset="-122"/>
                <a:ea typeface="微软雅黑" panose="020B0503020204020204" pitchFamily="34" charset="-122"/>
                <a:cs typeface="Verdana" panose="020B0604030504040204" pitchFamily="34" charset="0"/>
              </a:rPr>
              <a:t>示例</a:t>
            </a:r>
            <a:r>
              <a:rPr lang="en-US" altLang="zh-CN" sz="1800" b="1" kern="0" dirty="0">
                <a:solidFill>
                  <a:srgbClr val="00B0F0"/>
                </a:solidFill>
                <a:latin typeface="微软雅黑" panose="020B0503020204020204" pitchFamily="34" charset="-122"/>
                <a:ea typeface="微软雅黑" panose="020B0503020204020204" pitchFamily="34" charset="-122"/>
                <a:cs typeface="Verdana" panose="020B0604030504040204" pitchFamily="34" charset="0"/>
              </a:rPr>
              <a:t>/</a:t>
            </a:r>
            <a:r>
              <a:rPr lang="zh-CN" altLang="en-US" sz="1800" b="1" kern="0" dirty="0">
                <a:solidFill>
                  <a:srgbClr val="00B0F0"/>
                </a:solidFill>
                <a:latin typeface="微软雅黑" panose="020B0503020204020204" pitchFamily="34" charset="-122"/>
                <a:ea typeface="微软雅黑" panose="020B0503020204020204" pitchFamily="34" charset="-122"/>
                <a:cs typeface="Verdana" panose="020B0604030504040204" pitchFamily="34" charset="0"/>
              </a:rPr>
              <a:t>样本</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fade">
                                      <p:cBhvr>
                                        <p:cTn id="13" dur="1000"/>
                                        <p:tgtEl>
                                          <p:spTgt spid="24"/>
                                        </p:tgtEl>
                                      </p:cBhvr>
                                    </p:animEffect>
                                    <p:anim calcmode="lin" valueType="num">
                                      <p:cBhvr>
                                        <p:cTn id="14" dur="1000" fill="hold"/>
                                        <p:tgtEl>
                                          <p:spTgt spid="24"/>
                                        </p:tgtEl>
                                        <p:attrNameLst>
                                          <p:attrName>ppt_x</p:attrName>
                                        </p:attrNameLst>
                                      </p:cBhvr>
                                      <p:tavLst>
                                        <p:tav tm="0">
                                          <p:val>
                                            <p:strVal val="#ppt_x"/>
                                          </p:val>
                                        </p:tav>
                                        <p:tav tm="100000">
                                          <p:val>
                                            <p:strVal val="#ppt_x"/>
                                          </p:val>
                                        </p:tav>
                                      </p:tavLst>
                                    </p:anim>
                                    <p:anim calcmode="lin" valueType="num">
                                      <p:cBhvr>
                                        <p:cTn id="15" dur="1000" fill="hold"/>
                                        <p:tgtEl>
                                          <p:spTgt spid="24"/>
                                        </p:tgtEl>
                                        <p:attrNameLst>
                                          <p:attrName>ppt_y</p:attrName>
                                        </p:attrNameLst>
                                      </p:cBhvr>
                                      <p:tavLst>
                                        <p:tav tm="0">
                                          <p:val>
                                            <p:strVal val="#ppt_y+.1"/>
                                          </p:val>
                                        </p:tav>
                                        <p:tav tm="100000">
                                          <p:val>
                                            <p:strVal val="#ppt_y"/>
                                          </p:val>
                                        </p:tav>
                                      </p:tavLst>
                                    </p:anim>
                                  </p:childTnLst>
                                </p:cTn>
                              </p:par>
                              <p:par>
                                <p:cTn id="16" presetID="42"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1000"/>
                                        <p:tgtEl>
                                          <p:spTgt spid="22"/>
                                        </p:tgtEl>
                                      </p:cBhvr>
                                    </p:animEffect>
                                    <p:anim calcmode="lin" valueType="num">
                                      <p:cBhvr>
                                        <p:cTn id="19" dur="1000" fill="hold"/>
                                        <p:tgtEl>
                                          <p:spTgt spid="22"/>
                                        </p:tgtEl>
                                        <p:attrNameLst>
                                          <p:attrName>ppt_x</p:attrName>
                                        </p:attrNameLst>
                                      </p:cBhvr>
                                      <p:tavLst>
                                        <p:tav tm="0">
                                          <p:val>
                                            <p:strVal val="#ppt_x"/>
                                          </p:val>
                                        </p:tav>
                                        <p:tav tm="100000">
                                          <p:val>
                                            <p:strVal val="#ppt_x"/>
                                          </p:val>
                                        </p:tav>
                                      </p:tavLst>
                                    </p:anim>
                                    <p:anim calcmode="lin" valueType="num">
                                      <p:cBhvr>
                                        <p:cTn id="20"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animEffect transition="in" filter="fade">
                                      <p:cBhvr>
                                        <p:cTn id="25" dur="1000"/>
                                        <p:tgtEl>
                                          <p:spTgt spid="18"/>
                                        </p:tgtEl>
                                      </p:cBhvr>
                                    </p:animEffect>
                                    <p:anim calcmode="lin" valueType="num">
                                      <p:cBhvr>
                                        <p:cTn id="26" dur="1000" fill="hold"/>
                                        <p:tgtEl>
                                          <p:spTgt spid="18"/>
                                        </p:tgtEl>
                                        <p:attrNameLst>
                                          <p:attrName>ppt_x</p:attrName>
                                        </p:attrNameLst>
                                      </p:cBhvr>
                                      <p:tavLst>
                                        <p:tav tm="0">
                                          <p:val>
                                            <p:strVal val="#ppt_x"/>
                                          </p:val>
                                        </p:tav>
                                        <p:tav tm="100000">
                                          <p:val>
                                            <p:strVal val="#ppt_x"/>
                                          </p:val>
                                        </p:tav>
                                      </p:tavLst>
                                    </p:anim>
                                    <p:anim calcmode="lin" valueType="num">
                                      <p:cBhvr>
                                        <p:cTn id="27" dur="1000" fill="hold"/>
                                        <p:tgtEl>
                                          <p:spTgt spid="18"/>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fade">
                                      <p:cBhvr>
                                        <p:cTn id="30" dur="1000"/>
                                        <p:tgtEl>
                                          <p:spTgt spid="15"/>
                                        </p:tgtEl>
                                      </p:cBhvr>
                                    </p:animEffect>
                                    <p:anim calcmode="lin" valueType="num">
                                      <p:cBhvr>
                                        <p:cTn id="31" dur="1000" fill="hold"/>
                                        <p:tgtEl>
                                          <p:spTgt spid="15"/>
                                        </p:tgtEl>
                                        <p:attrNameLst>
                                          <p:attrName>ppt_x</p:attrName>
                                        </p:attrNameLst>
                                      </p:cBhvr>
                                      <p:tavLst>
                                        <p:tav tm="0">
                                          <p:val>
                                            <p:strVal val="#ppt_x"/>
                                          </p:val>
                                        </p:tav>
                                        <p:tav tm="100000">
                                          <p:val>
                                            <p:strVal val="#ppt_x"/>
                                          </p:val>
                                        </p:tav>
                                      </p:tavLst>
                                    </p:anim>
                                    <p:anim calcmode="lin" valueType="num">
                                      <p:cBhvr>
                                        <p:cTn id="32"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42" presetClass="entr" presetSubtype="0" fill="hold" grpId="0" nodeType="click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1000"/>
                                        <p:tgtEl>
                                          <p:spTgt spid="27"/>
                                        </p:tgtEl>
                                      </p:cBhvr>
                                    </p:animEffect>
                                    <p:anim calcmode="lin" valueType="num">
                                      <p:cBhvr>
                                        <p:cTn id="38" dur="1000" fill="hold"/>
                                        <p:tgtEl>
                                          <p:spTgt spid="27"/>
                                        </p:tgtEl>
                                        <p:attrNameLst>
                                          <p:attrName>ppt_x</p:attrName>
                                        </p:attrNameLst>
                                      </p:cBhvr>
                                      <p:tavLst>
                                        <p:tav tm="0">
                                          <p:val>
                                            <p:strVal val="#ppt_x"/>
                                          </p:val>
                                        </p:tav>
                                        <p:tav tm="100000">
                                          <p:val>
                                            <p:strVal val="#ppt_x"/>
                                          </p:val>
                                        </p:tav>
                                      </p:tavLst>
                                    </p:anim>
                                    <p:anim calcmode="lin" valueType="num">
                                      <p:cBhvr>
                                        <p:cTn id="39" dur="1000" fill="hold"/>
                                        <p:tgtEl>
                                          <p:spTgt spid="27"/>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21"/>
                                        </p:tgtEl>
                                        <p:attrNameLst>
                                          <p:attrName>style.visibility</p:attrName>
                                        </p:attrNameLst>
                                      </p:cBhvr>
                                      <p:to>
                                        <p:strVal val="visible"/>
                                      </p:to>
                                    </p:set>
                                    <p:animEffect transition="in" filter="fade">
                                      <p:cBhvr>
                                        <p:cTn id="49" dur="1000"/>
                                        <p:tgtEl>
                                          <p:spTgt spid="21"/>
                                        </p:tgtEl>
                                      </p:cBhvr>
                                    </p:animEffect>
                                    <p:anim calcmode="lin" valueType="num">
                                      <p:cBhvr>
                                        <p:cTn id="50" dur="1000" fill="hold"/>
                                        <p:tgtEl>
                                          <p:spTgt spid="21"/>
                                        </p:tgtEl>
                                        <p:attrNameLst>
                                          <p:attrName>ppt_x</p:attrName>
                                        </p:attrNameLst>
                                      </p:cBhvr>
                                      <p:tavLst>
                                        <p:tav tm="0">
                                          <p:val>
                                            <p:strVal val="#ppt_x"/>
                                          </p:val>
                                        </p:tav>
                                        <p:tav tm="100000">
                                          <p:val>
                                            <p:strVal val="#ppt_x"/>
                                          </p:val>
                                        </p:tav>
                                      </p:tavLst>
                                    </p:anim>
                                    <p:anim calcmode="lin" valueType="num">
                                      <p:cBhvr>
                                        <p:cTn id="51" dur="1000" fill="hold"/>
                                        <p:tgtEl>
                                          <p:spTgt spid="21"/>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0"/>
                                  </p:stCondLst>
                                  <p:childTnLst>
                                    <p:set>
                                      <p:cBhvr>
                                        <p:cTn id="53" dur="1" fill="hold">
                                          <p:stCondLst>
                                            <p:cond delay="0"/>
                                          </p:stCondLst>
                                        </p:cTn>
                                        <p:tgtEl>
                                          <p:spTgt spid="20"/>
                                        </p:tgtEl>
                                        <p:attrNameLst>
                                          <p:attrName>style.visibility</p:attrName>
                                        </p:attrNameLst>
                                      </p:cBhvr>
                                      <p:to>
                                        <p:strVal val="visible"/>
                                      </p:to>
                                    </p:set>
                                    <p:animEffect transition="in" filter="fade">
                                      <p:cBhvr>
                                        <p:cTn id="54" dur="1000"/>
                                        <p:tgtEl>
                                          <p:spTgt spid="20"/>
                                        </p:tgtEl>
                                      </p:cBhvr>
                                    </p:animEffect>
                                    <p:anim calcmode="lin" valueType="num">
                                      <p:cBhvr>
                                        <p:cTn id="55" dur="1000" fill="hold"/>
                                        <p:tgtEl>
                                          <p:spTgt spid="20"/>
                                        </p:tgtEl>
                                        <p:attrNameLst>
                                          <p:attrName>ppt_x</p:attrName>
                                        </p:attrNameLst>
                                      </p:cBhvr>
                                      <p:tavLst>
                                        <p:tav tm="0">
                                          <p:val>
                                            <p:strVal val="#ppt_x"/>
                                          </p:val>
                                        </p:tav>
                                        <p:tav tm="100000">
                                          <p:val>
                                            <p:strVal val="#ppt_x"/>
                                          </p:val>
                                        </p:tav>
                                      </p:tavLst>
                                    </p:anim>
                                    <p:anim calcmode="lin" valueType="num">
                                      <p:cBhvr>
                                        <p:cTn id="56"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1" grpId="0"/>
      <p:bldP spid="24" grpId="0"/>
      <p:bldP spid="27" grpId="0"/>
      <p:bldP spid="3" grpId="0" animBg="1"/>
      <p:bldP spid="1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25275"/>
            <a:ext cx="7772400" cy="470898"/>
          </a:xfrm>
        </p:spPr>
        <p:txBody>
          <a:bodyPr>
            <a:noAutofit/>
          </a:bodyPr>
          <a:lstStyle/>
          <a:p>
            <a:r>
              <a:rPr lang="zh-CN" altLang="en-US" sz="3600" dirty="0">
                <a:solidFill>
                  <a:schemeClr val="tx1"/>
                </a:solidFill>
                <a:latin typeface="微软雅黑" panose="020B0503020204020204" pitchFamily="34" charset="-122"/>
                <a:ea typeface="微软雅黑" panose="020B0503020204020204" pitchFamily="34" charset="-122"/>
              </a:rPr>
              <a:t>人类设定好的天生本能</a:t>
            </a:r>
          </a:p>
        </p:txBody>
      </p:sp>
      <p:sp>
        <p:nvSpPr>
          <p:cNvPr id="8" name="内容占位符 2">
            <a:extLst>
              <a:ext uri="{FF2B5EF4-FFF2-40B4-BE49-F238E27FC236}">
                <a16:creationId xmlns:a16="http://schemas.microsoft.com/office/drawing/2014/main" xmlns="" id="{58A958E3-E2FA-4506-B65A-6D6C95DA742E}"/>
              </a:ext>
            </a:extLst>
          </p:cNvPr>
          <p:cNvSpPr txBox="1">
            <a:spLocks/>
          </p:cNvSpPr>
          <p:nvPr/>
        </p:nvSpPr>
        <p:spPr>
          <a:xfrm>
            <a:off x="810126" y="1009514"/>
            <a:ext cx="10162674" cy="4857885"/>
          </a:xfrm>
          <a:prstGeom prst="rect">
            <a:avLst/>
          </a:prstGeom>
        </p:spPr>
        <p:txBody>
          <a:bodyPr/>
          <a:lstStyle>
            <a:lvl1pPr marL="292100" indent="-292100" algn="l" rtl="0" eaLnBrk="0" fontAlgn="base" hangingPunct="0">
              <a:lnSpc>
                <a:spcPct val="95000"/>
              </a:lnSpc>
              <a:spcBef>
                <a:spcPct val="60000"/>
              </a:spcBef>
              <a:spcAft>
                <a:spcPct val="15000"/>
              </a:spcAft>
              <a:buClr>
                <a:srgbClr val="999999"/>
              </a:buClr>
              <a:buSzPct val="80000"/>
              <a:buFont typeface="Arial" panose="020B0604020202020204" pitchFamily="34" charset="0"/>
              <a:buChar char="►"/>
              <a:defRPr sz="2400">
                <a:solidFill>
                  <a:schemeClr val="accent1"/>
                </a:solidFill>
                <a:latin typeface="+mn-lt"/>
                <a:ea typeface="+mn-ea"/>
                <a:cs typeface="+mn-cs"/>
              </a:defRPr>
            </a:lvl1pPr>
            <a:lvl2pPr marL="685800" indent="-279400" algn="l" rtl="0" eaLnBrk="0" fontAlgn="base" hangingPunct="0">
              <a:lnSpc>
                <a:spcPct val="95000"/>
              </a:lnSpc>
              <a:spcBef>
                <a:spcPct val="30000"/>
              </a:spcBef>
              <a:spcAft>
                <a:spcPct val="0"/>
              </a:spcAft>
              <a:buClr>
                <a:srgbClr val="999999"/>
              </a:buClr>
              <a:buFont typeface="Arial" panose="020B0604020202020204" pitchFamily="34" charset="0"/>
              <a:buChar char="●"/>
              <a:defRPr sz="2000">
                <a:solidFill>
                  <a:schemeClr val="accent1"/>
                </a:solidFill>
                <a:latin typeface="+mn-lt"/>
              </a:defRPr>
            </a:lvl2pPr>
            <a:lvl3pPr marL="1024255" indent="-224155" algn="l" rtl="0" eaLnBrk="0" fontAlgn="base" hangingPunct="0">
              <a:lnSpc>
                <a:spcPct val="95000"/>
              </a:lnSpc>
              <a:spcBef>
                <a:spcPct val="40000"/>
              </a:spcBef>
              <a:spcAft>
                <a:spcPct val="0"/>
              </a:spcAft>
              <a:buClr>
                <a:srgbClr val="999999"/>
              </a:buClr>
              <a:buFont typeface="Arial" panose="020B0604020202020204" pitchFamily="34" charset="0"/>
              <a:buChar char="○"/>
              <a:defRPr>
                <a:solidFill>
                  <a:schemeClr val="accent1"/>
                </a:solidFill>
                <a:latin typeface="+mn-lt"/>
              </a:defRPr>
            </a:lvl3pPr>
            <a:lvl4pPr marL="1371600" indent="-233680" algn="l" rtl="0" eaLnBrk="0" fontAlgn="base" hangingPunct="0">
              <a:lnSpc>
                <a:spcPct val="95000"/>
              </a:lnSpc>
              <a:spcBef>
                <a:spcPct val="50000"/>
              </a:spcBef>
              <a:spcAft>
                <a:spcPct val="0"/>
              </a:spcAft>
              <a:buClr>
                <a:srgbClr val="999999"/>
              </a:buClr>
              <a:buSzPct val="120000"/>
              <a:buFont typeface="Arial" panose="020B0604020202020204" pitchFamily="34" charset="0"/>
              <a:buChar char="+"/>
              <a:defRPr sz="1600">
                <a:solidFill>
                  <a:schemeClr val="accent1"/>
                </a:solidFill>
                <a:latin typeface="+mn-lt"/>
              </a:defRPr>
            </a:lvl4pPr>
            <a:lvl5pPr marL="1710055" indent="-224155" algn="l" rtl="0" eaLnBrk="0" fontAlgn="base" hangingPunct="0">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5pPr>
            <a:lvl6pPr marL="21672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6pPr>
            <a:lvl7pPr marL="26244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7pPr>
            <a:lvl8pPr marL="30816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8pPr>
            <a:lvl9pPr marL="3538855" indent="-224155" algn="l" rtl="0" fontAlgn="base">
              <a:lnSpc>
                <a:spcPct val="95000"/>
              </a:lnSpc>
              <a:spcBef>
                <a:spcPct val="50000"/>
              </a:spcBef>
              <a:spcAft>
                <a:spcPct val="0"/>
              </a:spcAft>
              <a:buClr>
                <a:srgbClr val="999999"/>
              </a:buClr>
              <a:buFont typeface="Arial" panose="020B0604020202020204" pitchFamily="34" charset="0"/>
              <a:buChar char="–"/>
              <a:defRPr sz="1600">
                <a:solidFill>
                  <a:schemeClr val="accent1"/>
                </a:solidFill>
                <a:latin typeface="+mn-lt"/>
              </a:defRPr>
            </a:lvl9pPr>
          </a:lstStyle>
          <a:p>
            <a:pPr marL="419100" lvl="1" indent="-342900" algn="just">
              <a:lnSpc>
                <a:spcPct val="150000"/>
              </a:lnSpc>
              <a:spcBef>
                <a:spcPts val="600"/>
              </a:spcBef>
              <a:spcAft>
                <a:spcPts val="300"/>
              </a:spcAft>
              <a:buClr>
                <a:srgbClr val="0000FF"/>
              </a:buClr>
              <a:buSzTx/>
              <a:buFont typeface="Wingdings" panose="05000000000000000000" pitchFamily="2" charset="2"/>
              <a:buChar char="v"/>
            </a:pPr>
            <a:r>
              <a:rPr lang="zh-CN" altLang="en-US" sz="2400" b="1" kern="0" dirty="0">
                <a:solidFill>
                  <a:schemeClr val="tx1"/>
                </a:solidFill>
                <a:latin typeface="微软雅黑" panose="020B0503020204020204" pitchFamily="34" charset="-122"/>
                <a:ea typeface="微软雅黑" panose="020B0503020204020204" pitchFamily="34" charset="-122"/>
              </a:rPr>
              <a:t>举例：你想要创建一个“聊天机器人” </a:t>
            </a:r>
            <a:r>
              <a:rPr lang="en-US" altLang="zh-CN" sz="2400" b="1" kern="0" dirty="0">
                <a:solidFill>
                  <a:schemeClr val="tx1"/>
                </a:solidFill>
                <a:latin typeface="微软雅黑" panose="020B0503020204020204" pitchFamily="34" charset="-122"/>
                <a:ea typeface="微软雅黑" panose="020B0503020204020204" pitchFamily="34" charset="-122"/>
              </a:rPr>
              <a:t>…</a:t>
            </a:r>
          </a:p>
          <a:p>
            <a:pPr marL="757555" lvl="2" indent="-342900" algn="just">
              <a:lnSpc>
                <a:spcPct val="150000"/>
              </a:lnSpc>
              <a:spcBef>
                <a:spcPts val="600"/>
              </a:spcBef>
              <a:spcAft>
                <a:spcPts val="300"/>
              </a:spcAft>
              <a:buClr>
                <a:srgbClr val="0000FF"/>
              </a:buClr>
              <a:buSzTx/>
              <a:buFont typeface="Wingdings" panose="05000000000000000000" pitchFamily="2" charset="2"/>
              <a:buChar char="l"/>
            </a:pPr>
            <a:r>
              <a:rPr lang="en-US" altLang="zh-CN" sz="2400" b="1" kern="0" dirty="0">
                <a:solidFill>
                  <a:schemeClr val="tx1"/>
                </a:solidFill>
                <a:ea typeface="宋体" panose="02010600030101010101" pitchFamily="2" charset="-122"/>
              </a:rPr>
              <a:t> </a:t>
            </a:r>
            <a:r>
              <a:rPr lang="zh-CN" altLang="en-US" sz="2400" b="1" kern="0" dirty="0">
                <a:solidFill>
                  <a:schemeClr val="tx1"/>
                </a:solidFill>
                <a:ea typeface="宋体" panose="02010600030101010101" pitchFamily="2" charset="-122"/>
              </a:rPr>
              <a:t>若输入中有“关闭”</a:t>
            </a:r>
            <a:r>
              <a:rPr lang="en-US" altLang="zh-CN" sz="2400" b="1" kern="0" dirty="0">
                <a:solidFill>
                  <a:schemeClr val="tx1"/>
                </a:solidFill>
                <a:ea typeface="宋体" panose="02010600030101010101" pitchFamily="2" charset="-122"/>
              </a:rPr>
              <a:t>, </a:t>
            </a:r>
            <a:r>
              <a:rPr lang="zh-CN" altLang="en-US" sz="2400" b="1" kern="0" dirty="0">
                <a:solidFill>
                  <a:schemeClr val="tx1"/>
                </a:solidFill>
                <a:ea typeface="宋体" panose="02010600030101010101" pitchFamily="2" charset="-122"/>
              </a:rPr>
              <a:t>则“关闭音乐”</a:t>
            </a:r>
            <a:r>
              <a:rPr lang="zh-CN" altLang="en-US" sz="2400" b="1" kern="0" dirty="0">
                <a:solidFill>
                  <a:srgbClr val="0070C0"/>
                </a:solidFill>
                <a:ea typeface="宋体" panose="02010600030101010101" pitchFamily="2" charset="-122"/>
              </a:rPr>
              <a:t>（人工设定规则）</a:t>
            </a:r>
            <a:endParaRPr lang="en-US" altLang="zh-CN" sz="2400" b="1" kern="0" dirty="0">
              <a:solidFill>
                <a:srgbClr val="0070C0"/>
              </a:solidFill>
              <a:ea typeface="宋体" panose="02010600030101010101" pitchFamily="2" charset="-122"/>
            </a:endParaRPr>
          </a:p>
          <a:p>
            <a:pPr marL="1104900" lvl="3" indent="-342900" algn="just">
              <a:lnSpc>
                <a:spcPct val="150000"/>
              </a:lnSpc>
              <a:spcBef>
                <a:spcPts val="600"/>
              </a:spcBef>
              <a:spcAft>
                <a:spcPts val="300"/>
              </a:spcAft>
              <a:buClr>
                <a:srgbClr val="0000FF"/>
              </a:buClr>
              <a:buSzTx/>
              <a:buFont typeface="Wingdings" panose="05000000000000000000" pitchFamily="2" charset="2"/>
              <a:buChar char="Ø"/>
            </a:pPr>
            <a:r>
              <a:rPr lang="zh-CN" altLang="en-US" sz="2000" b="1" kern="0" dirty="0">
                <a:solidFill>
                  <a:schemeClr val="tx1"/>
                </a:solidFill>
                <a:ea typeface="宋体" panose="02010600030101010101" pitchFamily="2" charset="-122"/>
              </a:rPr>
              <a:t>你可以说“请关闭音乐”或“你能关闭这首歌吗？”（</a:t>
            </a:r>
            <a:r>
              <a:rPr lang="en-US" altLang="zh-CN" sz="2000" b="1" kern="0" dirty="0">
                <a:solidFill>
                  <a:schemeClr val="tx1"/>
                </a:solidFill>
                <a:ea typeface="宋体" panose="02010600030101010101" pitchFamily="2" charset="-122"/>
              </a:rPr>
              <a:t>Smart?</a:t>
            </a:r>
            <a:r>
              <a:rPr lang="zh-CN" altLang="en-US" sz="2000" b="1" kern="0" dirty="0">
                <a:solidFill>
                  <a:schemeClr val="tx1"/>
                </a:solidFill>
                <a:ea typeface="宋体" panose="02010600030101010101" pitchFamily="2" charset="-122"/>
              </a:rPr>
              <a:t>）</a:t>
            </a:r>
            <a:endParaRPr lang="en-US" altLang="zh-CN" sz="2000" b="1" kern="0" dirty="0">
              <a:solidFill>
                <a:schemeClr val="tx1"/>
              </a:solidFill>
              <a:ea typeface="宋体" panose="02010600030101010101" pitchFamily="2" charset="-122"/>
            </a:endParaRPr>
          </a:p>
          <a:p>
            <a:pPr marL="1104900" lvl="3" indent="-342900" algn="just">
              <a:lnSpc>
                <a:spcPct val="150000"/>
              </a:lnSpc>
              <a:spcBef>
                <a:spcPts val="600"/>
              </a:spcBef>
              <a:spcAft>
                <a:spcPts val="300"/>
              </a:spcAft>
              <a:buClr>
                <a:srgbClr val="0000FF"/>
              </a:buClr>
              <a:buSzTx/>
              <a:buFont typeface="Wingdings" panose="05000000000000000000" pitchFamily="2" charset="2"/>
              <a:buChar char="Ø"/>
            </a:pPr>
            <a:r>
              <a:rPr lang="zh-CN" altLang="en-US" sz="2000" b="1" kern="0" dirty="0">
                <a:solidFill>
                  <a:schemeClr val="tx1"/>
                </a:solidFill>
                <a:ea typeface="宋体" panose="02010600030101010101" pitchFamily="2" charset="-122"/>
              </a:rPr>
              <a:t>但你也可以说“请不要关闭音乐”</a:t>
            </a:r>
            <a:r>
              <a:rPr lang="en-US" altLang="zh-CN" sz="2000" b="1" kern="0" dirty="0">
                <a:solidFill>
                  <a:schemeClr val="tx1"/>
                </a:solidFill>
                <a:ea typeface="宋体" panose="02010600030101010101" pitchFamily="2" charset="-122"/>
              </a:rPr>
              <a:t> …</a:t>
            </a:r>
            <a:endParaRPr lang="zh-CN" altLang="en-US" sz="2000" b="1" kern="0" dirty="0">
              <a:solidFill>
                <a:schemeClr val="tx1"/>
              </a:solidFill>
              <a:ea typeface="宋体" panose="02010600030101010101" pitchFamily="2" charset="-122"/>
            </a:endParaRPr>
          </a:p>
          <a:p>
            <a:pPr marL="419100" lvl="1" indent="-342900" algn="just">
              <a:lnSpc>
                <a:spcPct val="150000"/>
              </a:lnSpc>
              <a:spcBef>
                <a:spcPts val="600"/>
              </a:spcBef>
              <a:spcAft>
                <a:spcPts val="300"/>
              </a:spcAft>
              <a:buClr>
                <a:srgbClr val="0000FF"/>
              </a:buClr>
              <a:buSzTx/>
              <a:buFont typeface="Wingdings" panose="05000000000000000000" pitchFamily="2" charset="2"/>
              <a:buChar char="v"/>
            </a:pPr>
            <a:r>
              <a:rPr lang="zh-CN" altLang="en-US" sz="2400" b="1" kern="0" dirty="0">
                <a:solidFill>
                  <a:schemeClr val="tx1"/>
                </a:solidFill>
                <a:latin typeface="微软雅黑" panose="020B0503020204020204" pitchFamily="34" charset="-122"/>
                <a:ea typeface="微软雅黑" panose="020B0503020204020204" pitchFamily="34" charset="-122"/>
              </a:rPr>
              <a:t>使用人工设定规则的问题：</a:t>
            </a:r>
            <a:endParaRPr lang="en-US" altLang="zh-CN" sz="2400" b="1" kern="0" dirty="0">
              <a:solidFill>
                <a:schemeClr val="tx1"/>
              </a:solidFill>
              <a:latin typeface="微软雅黑" panose="020B0503020204020204" pitchFamily="34" charset="-122"/>
              <a:ea typeface="微软雅黑" panose="020B0503020204020204" pitchFamily="34" charset="-122"/>
            </a:endParaRPr>
          </a:p>
          <a:p>
            <a:pPr marL="757555" lvl="2" indent="-342900" algn="just">
              <a:lnSpc>
                <a:spcPct val="150000"/>
              </a:lnSpc>
              <a:spcBef>
                <a:spcPts val="600"/>
              </a:spcBef>
              <a:spcAft>
                <a:spcPts val="300"/>
              </a:spcAft>
              <a:buClr>
                <a:srgbClr val="0000FF"/>
              </a:buClr>
              <a:buSzTx/>
              <a:buFont typeface="Wingdings" panose="05000000000000000000" pitchFamily="2" charset="2"/>
              <a:buChar char="l"/>
            </a:pPr>
            <a:r>
              <a:rPr lang="zh-CN" altLang="en-US" sz="2400" b="1" kern="0" dirty="0">
                <a:solidFill>
                  <a:schemeClr val="tx1"/>
                </a:solidFill>
                <a:ea typeface="宋体" panose="02010600030101010101" pitchFamily="2" charset="-122"/>
              </a:rPr>
              <a:t>很难考虑所有可能性</a:t>
            </a:r>
            <a:endParaRPr lang="en-US" altLang="zh-CN" sz="2400" b="1" kern="0" dirty="0">
              <a:solidFill>
                <a:schemeClr val="tx1"/>
              </a:solidFill>
              <a:ea typeface="宋体" panose="02010600030101010101" pitchFamily="2" charset="-122"/>
            </a:endParaRPr>
          </a:p>
          <a:p>
            <a:pPr marL="1104900" lvl="3" indent="-342900" algn="just">
              <a:lnSpc>
                <a:spcPct val="150000"/>
              </a:lnSpc>
              <a:spcBef>
                <a:spcPts val="600"/>
              </a:spcBef>
              <a:spcAft>
                <a:spcPts val="300"/>
              </a:spcAft>
              <a:buClr>
                <a:srgbClr val="0000FF"/>
              </a:buClr>
              <a:buSzTx/>
              <a:buFont typeface="Wingdings" panose="05000000000000000000" pitchFamily="2" charset="2"/>
              <a:buChar char="Ø"/>
            </a:pPr>
            <a:r>
              <a:rPr lang="zh-CN" altLang="en-US" sz="2000" b="1" kern="0" dirty="0">
                <a:solidFill>
                  <a:schemeClr val="tx1"/>
                </a:solidFill>
                <a:ea typeface="宋体" panose="02010600030101010101" pitchFamily="2" charset="-122"/>
              </a:rPr>
              <a:t>永远无法超越其创造者</a:t>
            </a:r>
            <a:endParaRPr lang="en-US" altLang="zh-CN" sz="2000" b="1" kern="0" dirty="0">
              <a:solidFill>
                <a:schemeClr val="tx1"/>
              </a:solidFill>
              <a:ea typeface="宋体" panose="02010600030101010101" pitchFamily="2" charset="-122"/>
            </a:endParaRPr>
          </a:p>
          <a:p>
            <a:pPr marL="757555" lvl="2" indent="-342900" algn="just">
              <a:lnSpc>
                <a:spcPct val="150000"/>
              </a:lnSpc>
              <a:spcBef>
                <a:spcPts val="600"/>
              </a:spcBef>
              <a:spcAft>
                <a:spcPts val="300"/>
              </a:spcAft>
              <a:buClr>
                <a:srgbClr val="0000FF"/>
              </a:buClr>
              <a:buSzTx/>
              <a:buFont typeface="Wingdings" panose="05000000000000000000" pitchFamily="2" charset="2"/>
              <a:buChar char="l"/>
            </a:pPr>
            <a:r>
              <a:rPr lang="zh-CN" altLang="en-US" sz="2400" b="1" kern="0" dirty="0">
                <a:solidFill>
                  <a:schemeClr val="tx1"/>
                </a:solidFill>
                <a:ea typeface="宋体" panose="02010600030101010101" pitchFamily="2" charset="-122"/>
              </a:rPr>
              <a:t>耗费太多人力（不适合中小企业）</a:t>
            </a:r>
          </a:p>
          <a:p>
            <a:pPr marL="419100" lvl="1" indent="-342900" algn="just">
              <a:lnSpc>
                <a:spcPct val="100000"/>
              </a:lnSpc>
              <a:spcBef>
                <a:spcPts val="600"/>
              </a:spcBef>
              <a:spcAft>
                <a:spcPts val="300"/>
              </a:spcAft>
              <a:buClr>
                <a:srgbClr val="0000FF"/>
              </a:buClr>
              <a:buSzTx/>
              <a:buFont typeface="Wingdings" panose="05000000000000000000" pitchFamily="2" charset="2"/>
              <a:buChar char="v"/>
            </a:pPr>
            <a:endParaRPr lang="zh-CN" altLang="en-US" sz="2400" b="1" kern="0" dirty="0">
              <a:solidFill>
                <a:schemeClr val="tx1"/>
              </a:solidFill>
              <a:ea typeface="宋体" panose="02010600030101010101" pitchFamily="2" charset="-122"/>
            </a:endParaRPr>
          </a:p>
        </p:txBody>
      </p:sp>
      <p:sp>
        <p:nvSpPr>
          <p:cNvPr id="9" name="矩形 8">
            <a:extLst>
              <a:ext uri="{FF2B5EF4-FFF2-40B4-BE49-F238E27FC236}">
                <a16:creationId xmlns:a16="http://schemas.microsoft.com/office/drawing/2014/main" xmlns="" id="{4DCE54F3-5B3F-4D4A-B188-5EA6726F2244}"/>
              </a:ext>
            </a:extLst>
          </p:cNvPr>
          <p:cNvSpPr/>
          <p:nvPr/>
        </p:nvSpPr>
        <p:spPr>
          <a:xfrm>
            <a:off x="1878496" y="6185357"/>
            <a:ext cx="8435009" cy="246221"/>
          </a:xfrm>
          <a:prstGeom prst="rect">
            <a:avLst/>
          </a:prstGeom>
        </p:spPr>
        <p:txBody>
          <a:bodyPr wrap="square">
            <a:spAutoFit/>
          </a:bodyPr>
          <a:lstStyle/>
          <a:p>
            <a:pPr algn="ctr">
              <a:buNone/>
            </a:pPr>
            <a:r>
              <a:rPr lang="en-US" altLang="zh-TW" sz="1000" dirty="0"/>
              <a:t>From</a:t>
            </a:r>
            <a:r>
              <a:rPr lang="zh-CN" altLang="en-US" sz="1000" dirty="0"/>
              <a:t>：</a:t>
            </a:r>
            <a:r>
              <a:rPr lang="en-US" altLang="zh-CN" sz="1000" dirty="0"/>
              <a:t>http://speech.ee.ntu.edu.tw/~tlkagk/courses_ML19.html</a:t>
            </a:r>
            <a:endParaRPr lang="zh-CN" altLang="en-US" sz="1000" dirty="0"/>
          </a:p>
        </p:txBody>
      </p:sp>
    </p:spTree>
    <p:extLst>
      <p:ext uri="{BB962C8B-B14F-4D97-AF65-F5344CB8AC3E}">
        <p14:creationId xmlns:p14="http://schemas.microsoft.com/office/powerpoint/2010/main" val="263204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8">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28600" y="0"/>
            <a:ext cx="7886700" cy="777874"/>
          </a:xfrm>
        </p:spPr>
        <p:txBody>
          <a:bodyPr/>
          <a:lstStyle/>
          <a:p>
            <a:r>
              <a:rPr lang="en-US" altLang="zh-CN" sz="3600" dirty="0">
                <a:effectLst/>
                <a:latin typeface="微软雅黑" panose="020B0503020204020204" pitchFamily="34" charset="-122"/>
                <a:ea typeface="微软雅黑" panose="020B0503020204020204" pitchFamily="34" charset="-122"/>
              </a:rPr>
              <a:t>     </a:t>
            </a:r>
            <a:r>
              <a:rPr lang="zh-CN" altLang="en-US" sz="3600" dirty="0">
                <a:solidFill>
                  <a:schemeClr val="tx1"/>
                </a:solidFill>
                <a:effectLst/>
                <a:latin typeface="微软雅黑" panose="020B0503020204020204" pitchFamily="34" charset="-122"/>
                <a:ea typeface="微软雅黑" panose="020B0503020204020204" pitchFamily="34" charset="-122"/>
              </a:rPr>
              <a:t>基本术语</a:t>
            </a:r>
            <a:r>
              <a:rPr lang="en-US" altLang="zh-CN" sz="3600" dirty="0">
                <a:solidFill>
                  <a:schemeClr val="tx1"/>
                </a:solidFill>
                <a:effectLst/>
                <a:latin typeface="微软雅黑" panose="020B0503020204020204" pitchFamily="34" charset="-122"/>
                <a:ea typeface="微软雅黑" panose="020B0503020204020204" pitchFamily="34" charset="-122"/>
              </a:rPr>
              <a:t>-</a:t>
            </a:r>
            <a:r>
              <a:rPr lang="zh-CN" altLang="en-US" sz="3600" dirty="0">
                <a:solidFill>
                  <a:schemeClr val="tx1"/>
                </a:solidFill>
                <a:effectLst/>
                <a:latin typeface="微软雅黑" panose="020B0503020204020204" pitchFamily="34" charset="-122"/>
                <a:ea typeface="微软雅黑" panose="020B0503020204020204" pitchFamily="34" charset="-122"/>
              </a:rPr>
              <a:t>泛化能力</a:t>
            </a:r>
          </a:p>
        </p:txBody>
      </p:sp>
      <p:sp>
        <p:nvSpPr>
          <p:cNvPr id="2" name="TextBox 1"/>
          <p:cNvSpPr txBox="1"/>
          <p:nvPr/>
        </p:nvSpPr>
        <p:spPr>
          <a:xfrm>
            <a:off x="2051051" y="1699080"/>
            <a:ext cx="7921625" cy="1198880"/>
          </a:xfrm>
          <a:prstGeom prst="rect">
            <a:avLst/>
          </a:prstGeom>
          <a:noFill/>
        </p:spPr>
        <p:txBody>
          <a:bodyPr wrap="square" rtlCol="0">
            <a:spAutoFit/>
          </a:bodyPr>
          <a:lstStyle/>
          <a:p>
            <a:pPr marL="0" lvl="6"/>
            <a:r>
              <a:rPr lang="zh-CN" altLang="en-US" sz="2400" dirty="0">
                <a:latin typeface="微软雅黑" panose="020B0503020204020204" pitchFamily="34" charset="-122"/>
                <a:ea typeface="微软雅黑" panose="020B0503020204020204" pitchFamily="34" charset="-122"/>
              </a:rPr>
              <a:t>机器学习的目标是使得学到的模型能很好的适用于“新样本”</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而不仅仅是训练集合，我们称模型适用于新样本的能力为</a:t>
            </a:r>
            <a:r>
              <a:rPr lang="zh-CN" altLang="en-US" sz="2400" dirty="0">
                <a:solidFill>
                  <a:srgbClr val="FF0000"/>
                </a:solidFill>
                <a:latin typeface="微软雅黑" panose="020B0503020204020204" pitchFamily="34" charset="-122"/>
                <a:ea typeface="微软雅黑" panose="020B0503020204020204" pitchFamily="34" charset="-122"/>
              </a:rPr>
              <a:t>泛化</a:t>
            </a:r>
            <a:r>
              <a:rPr lang="en-US" altLang="zh-CN" sz="2400" dirty="0">
                <a:solidFill>
                  <a:srgbClr val="FF0000"/>
                </a:solidFill>
                <a:latin typeface="微软雅黑" panose="020B0503020204020204" pitchFamily="34" charset="-122"/>
                <a:ea typeface="微软雅黑" panose="020B0503020204020204" pitchFamily="34" charset="-122"/>
              </a:rPr>
              <a:t>(generalization)</a:t>
            </a:r>
            <a:r>
              <a:rPr lang="zh-CN" altLang="en-US" sz="2400" dirty="0">
                <a:solidFill>
                  <a:srgbClr val="FF0000"/>
                </a:solidFill>
                <a:latin typeface="微软雅黑" panose="020B0503020204020204" pitchFamily="34" charset="-122"/>
                <a:ea typeface="微软雅黑" panose="020B0503020204020204" pitchFamily="34" charset="-122"/>
              </a:rPr>
              <a:t>能力</a:t>
            </a:r>
            <a:r>
              <a:rPr lang="zh-CN" altLang="en-US" sz="2400" dirty="0">
                <a:latin typeface="微软雅黑" panose="020B0503020204020204" pitchFamily="34" charset="-122"/>
                <a:ea typeface="微软雅黑" panose="020B0503020204020204" pitchFamily="34" charset="-122"/>
              </a:rPr>
              <a:t>。</a:t>
            </a:r>
          </a:p>
        </p:txBody>
      </p:sp>
      <mc:AlternateContent xmlns:mc="http://schemas.openxmlformats.org/markup-compatibility/2006" xmlns:a14="http://schemas.microsoft.com/office/drawing/2010/main">
        <mc:Choice Requires="a14">
          <p:sp>
            <p:nvSpPr>
              <p:cNvPr id="5" name="TextBox 4"/>
              <p:cNvSpPr txBox="1"/>
              <p:nvPr/>
            </p:nvSpPr>
            <p:spPr>
              <a:xfrm>
                <a:off x="2064386" y="3295471"/>
                <a:ext cx="8119109" cy="1200329"/>
              </a:xfrm>
              <a:prstGeom prst="rect">
                <a:avLst/>
              </a:prstGeom>
              <a:noFill/>
            </p:spPr>
            <p:txBody>
              <a:bodyPr wrap="square" rtlCol="0">
                <a:spAutoFit/>
              </a:bodyPr>
              <a:lstStyle/>
              <a:p>
                <a:pPr marL="0" lvl="6"/>
                <a:r>
                  <a:rPr lang="zh-CN" altLang="en-US" sz="2400" dirty="0">
                    <a:latin typeface="微软雅黑" panose="020B0503020204020204" pitchFamily="34" charset="-122"/>
                    <a:ea typeface="微软雅黑" panose="020B0503020204020204" pitchFamily="34" charset="-122"/>
                  </a:rPr>
                  <a:t>通常假设样本空间中的样本服从一个未知分布</a:t>
                </a:r>
                <a14:m>
                  <m:oMath xmlns:m="http://schemas.openxmlformats.org/officeDocument/2006/math">
                    <m:r>
                      <a:rPr lang="zh-CN" altLang="en-US" sz="2400" i="1">
                        <a:latin typeface="Cambria Math" panose="02040503050406030204" pitchFamily="18" charset="0"/>
                        <a:ea typeface="微软雅黑" panose="020B0503020204020204" pitchFamily="34" charset="-122"/>
                      </a:rPr>
                      <m:t>𝒟</m:t>
                    </m:r>
                  </m:oMath>
                </a14:m>
                <a:r>
                  <a:rPr lang="zh-CN" altLang="en-US" sz="2400" dirty="0">
                    <a:latin typeface="微软雅黑" panose="020B0503020204020204" pitchFamily="34" charset="-122"/>
                    <a:ea typeface="微软雅黑" panose="020B0503020204020204" pitchFamily="34" charset="-122"/>
                  </a:rPr>
                  <a:t>，样本从这个分布中独立获得，即</a:t>
                </a:r>
                <a:r>
                  <a:rPr lang="zh-CN" altLang="en-US" sz="2400" dirty="0">
                    <a:solidFill>
                      <a:srgbClr val="FF0000"/>
                    </a:solidFill>
                    <a:latin typeface="微软雅黑" panose="020B0503020204020204" pitchFamily="34" charset="-122"/>
                    <a:ea typeface="微软雅黑" panose="020B0503020204020204" pitchFamily="34" charset="-122"/>
                  </a:rPr>
                  <a:t>“独立同分布”</a:t>
                </a:r>
                <a:r>
                  <a:rPr lang="en-US" altLang="zh-CN" sz="2400" dirty="0">
                    <a:solidFill>
                      <a:srgbClr val="FF0000"/>
                    </a:solidFill>
                    <a:latin typeface="微软雅黑" panose="020B0503020204020204" pitchFamily="34" charset="-122"/>
                    <a:ea typeface="微软雅黑" panose="020B0503020204020204" pitchFamily="34" charset="-122"/>
                  </a:rPr>
                  <a:t>(</a:t>
                </a:r>
                <a:r>
                  <a:rPr lang="en-US" altLang="zh-CN" sz="2400" dirty="0" err="1">
                    <a:solidFill>
                      <a:srgbClr val="FF0000"/>
                    </a:solidFill>
                    <a:latin typeface="微软雅黑" panose="020B0503020204020204" pitchFamily="34" charset="-122"/>
                    <a:ea typeface="微软雅黑" panose="020B0503020204020204" pitchFamily="34" charset="-122"/>
                  </a:rPr>
                  <a:t>i.i.d</a:t>
                </a:r>
                <a:r>
                  <a:rPr lang="en-US" altLang="zh-CN" sz="2400" dirty="0">
                    <a:solidFill>
                      <a:srgbClr val="FF0000"/>
                    </a:solidFill>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。一般而言训练样本越多越有可能通过学习获得强泛化能力的模型。</a:t>
                </a:r>
              </a:p>
            </p:txBody>
          </p:sp>
        </mc:Choice>
        <mc:Fallback xmlns="">
          <p:sp>
            <p:nvSpPr>
              <p:cNvPr id="5" name="TextBox 4"/>
              <p:cNvSpPr txBox="1">
                <a:spLocks noRot="1" noChangeAspect="1" noMove="1" noResize="1" noEditPoints="1" noAdjustHandles="1" noChangeArrowheads="1" noChangeShapeType="1" noTextEdit="1"/>
              </p:cNvSpPr>
              <p:nvPr/>
            </p:nvSpPr>
            <p:spPr>
              <a:xfrm>
                <a:off x="2064386" y="3295471"/>
                <a:ext cx="8119109" cy="1200329"/>
              </a:xfrm>
              <a:prstGeom prst="rect">
                <a:avLst/>
              </a:prstGeom>
              <a:blipFill>
                <a:blip r:embed="rId3"/>
                <a:stretch>
                  <a:fillRect l="-1201" t="-4061" r="-75" b="-10660"/>
                </a:stretch>
              </a:blipFill>
            </p:spPr>
            <p:txBody>
              <a:bodyPr/>
              <a:lstStyle/>
              <a:p>
                <a:r>
                  <a:rPr lang="zh-CN" altLang="en-US">
                    <a:noFill/>
                  </a:rPr>
                  <a:t> </a:t>
                </a:r>
              </a:p>
            </p:txBody>
          </p:sp>
        </mc:Fallback>
      </mc:AlternateContent>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a:spLocks noChangeArrowheads="1"/>
          </p:cNvSpPr>
          <p:nvPr/>
        </p:nvSpPr>
        <p:spPr bwMode="auto">
          <a:xfrm>
            <a:off x="3270760" y="4426715"/>
            <a:ext cx="6097547" cy="983486"/>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indent="0">
              <a:lnSpc>
                <a:spcPts val="3200"/>
              </a:lnSpc>
              <a:buNone/>
            </a:pPr>
            <a:r>
              <a:rPr lang="zh-CN" altLang="en-US" sz="2200" b="1" dirty="0">
                <a:solidFill>
                  <a:srgbClr val="C30D23"/>
                </a:solidFill>
                <a:latin typeface="微软雅黑" panose="020B0503020204020204" pitchFamily="34" charset="-122"/>
                <a:ea typeface="微软雅黑" panose="020B0503020204020204" pitchFamily="34" charset="-122"/>
              </a:rPr>
              <a:t>在假设空间中搜索不违背训练集的假设</a:t>
            </a:r>
            <a:endParaRPr lang="en-US" altLang="zh-CN" sz="2200" b="1" dirty="0">
              <a:solidFill>
                <a:srgbClr val="C30D23"/>
              </a:solidFill>
              <a:latin typeface="微软雅黑" panose="020B0503020204020204" pitchFamily="34" charset="-122"/>
              <a:ea typeface="微软雅黑" panose="020B0503020204020204" pitchFamily="34" charset="-122"/>
            </a:endParaRPr>
          </a:p>
          <a:p>
            <a:pPr marL="0" indent="0">
              <a:lnSpc>
                <a:spcPts val="3200"/>
              </a:lnSpc>
              <a:buNone/>
            </a:pPr>
            <a:r>
              <a:rPr lang="zh-CN" altLang="en-US" sz="2200" b="1" dirty="0">
                <a:solidFill>
                  <a:srgbClr val="C30D23"/>
                </a:solidFill>
                <a:latin typeface="微软雅黑" panose="020B0503020204020204" pitchFamily="34" charset="-122"/>
                <a:ea typeface="微软雅黑" panose="020B0503020204020204" pitchFamily="34" charset="-122"/>
              </a:rPr>
              <a:t>假设空间大小：</a:t>
            </a:r>
            <a:r>
              <a:rPr lang="en-US" altLang="zh-CN" sz="2200" b="1" dirty="0">
                <a:solidFill>
                  <a:srgbClr val="C30D23"/>
                </a:solidFill>
                <a:latin typeface="微软雅黑" panose="020B0503020204020204" pitchFamily="34" charset="-122"/>
                <a:ea typeface="微软雅黑" panose="020B0503020204020204" pitchFamily="34" charset="-122"/>
              </a:rPr>
              <a:t>4*4</a:t>
            </a:r>
            <a:r>
              <a:rPr lang="zh-CN" altLang="en-US" sz="2200" b="1" dirty="0">
                <a:solidFill>
                  <a:srgbClr val="C30D23"/>
                </a:solidFill>
                <a:latin typeface="微软雅黑" panose="020B0503020204020204" pitchFamily="34" charset="-122"/>
                <a:ea typeface="微软雅黑" panose="020B0503020204020204" pitchFamily="34" charset="-122"/>
              </a:rPr>
              <a:t>*</a:t>
            </a:r>
            <a:r>
              <a:rPr lang="en-US" altLang="zh-CN" sz="2200" b="1" dirty="0">
                <a:solidFill>
                  <a:srgbClr val="C30D23"/>
                </a:solidFill>
                <a:latin typeface="微软雅黑" panose="020B0503020204020204" pitchFamily="34" charset="-122"/>
                <a:ea typeface="微软雅黑" panose="020B0503020204020204" pitchFamily="34" charset="-122"/>
              </a:rPr>
              <a:t>4+1=65</a:t>
            </a:r>
            <a:endParaRPr lang="zh-CN" altLang="en-US" sz="2200"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3270762" y="990600"/>
            <a:ext cx="6101838" cy="3169243"/>
            <a:chOff x="1080002" y="2389022"/>
            <a:chExt cx="5172817" cy="2653854"/>
          </a:xfrm>
        </p:grpSpPr>
        <p:pic>
          <p:nvPicPr>
            <p:cNvPr id="5" name="Picture 2" descr="D:\老板的书\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0002" y="2389022"/>
              <a:ext cx="5172817" cy="19356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3" name="Rectangle 3"/>
                <p:cNvSpPr>
                  <a:spLocks noChangeArrowheads="1"/>
                </p:cNvSpPr>
                <p:nvPr/>
              </p:nvSpPr>
              <p:spPr bwMode="auto">
                <a:xfrm>
                  <a:off x="1080002" y="4476835"/>
                  <a:ext cx="5169180" cy="566041"/>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charset="0"/>
                    <a:buChar char="•"/>
                    <a:defRPr sz="3200">
                      <a:solidFill>
                        <a:schemeClr val="tx1"/>
                      </a:solidFill>
                      <a:latin typeface="Calibri" pitchFamily="34" charset="0"/>
                      <a:ea typeface="宋体" charset="-122"/>
                    </a:defRPr>
                  </a:lvl1pPr>
                  <a:lvl2pPr marL="742950" indent="-285750">
                    <a:spcBef>
                      <a:spcPct val="20000"/>
                    </a:spcBef>
                    <a:buFont typeface="Arial" charset="0"/>
                    <a:buChar char="–"/>
                    <a:defRPr sz="2800">
                      <a:solidFill>
                        <a:schemeClr val="tx1"/>
                      </a:solidFill>
                      <a:latin typeface="Calibri" pitchFamily="34" charset="0"/>
                      <a:ea typeface="宋体" charset="-122"/>
                    </a:defRPr>
                  </a:lvl2pPr>
                  <a:lvl3pPr marL="1143000" indent="-228600">
                    <a:spcBef>
                      <a:spcPct val="20000"/>
                    </a:spcBef>
                    <a:buFont typeface="Arial" charset="0"/>
                    <a:buChar char="•"/>
                    <a:defRPr sz="2400">
                      <a:solidFill>
                        <a:schemeClr val="tx1"/>
                      </a:solidFill>
                      <a:latin typeface="Calibri" pitchFamily="34" charset="0"/>
                      <a:ea typeface="宋体" charset="-122"/>
                    </a:defRPr>
                  </a:lvl3pPr>
                  <a:lvl4pPr marL="1600200" indent="-228600">
                    <a:spcBef>
                      <a:spcPct val="20000"/>
                    </a:spcBef>
                    <a:buFont typeface="Arial" charset="0"/>
                    <a:buChar char="–"/>
                    <a:defRPr sz="2000">
                      <a:solidFill>
                        <a:schemeClr val="tx1"/>
                      </a:solidFill>
                      <a:latin typeface="Calibri" pitchFamily="34" charset="0"/>
                      <a:ea typeface="宋体" charset="-122"/>
                    </a:defRPr>
                  </a:lvl4pPr>
                  <a:lvl5pPr marL="2057400" indent="-228600">
                    <a:spcBef>
                      <a:spcPct val="20000"/>
                    </a:spcBef>
                    <a:buFont typeface="Arial" charset="0"/>
                    <a:buChar char="»"/>
                    <a:defRPr sz="2000">
                      <a:solidFill>
                        <a:schemeClr val="tx1"/>
                      </a:solidFill>
                      <a:latin typeface="Calibri" pitchFamily="34" charset="0"/>
                      <a:ea typeface="宋体" charset="-122"/>
                    </a:defRPr>
                  </a:lvl5pPr>
                  <a:lvl6pPr marL="25146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6pPr>
                  <a:lvl7pPr marL="29718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7pPr>
                  <a:lvl8pPr marL="34290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8pPr>
                  <a:lvl9pPr marL="3886200" indent="-228600" eaLnBrk="0" fontAlgn="base" hangingPunct="0">
                    <a:spcBef>
                      <a:spcPct val="20000"/>
                    </a:spcBef>
                    <a:spcAft>
                      <a:spcPct val="0"/>
                    </a:spcAft>
                    <a:buFont typeface="Arial" charset="0"/>
                    <a:buChar char="»"/>
                    <a:defRPr sz="2000">
                      <a:solidFill>
                        <a:schemeClr val="tx1"/>
                      </a:solidFill>
                      <a:latin typeface="Calibri" pitchFamily="34" charset="0"/>
                      <a:ea typeface="宋体" charset="-122"/>
                    </a:defRPr>
                  </a:lvl9pPr>
                </a:lstStyle>
                <a:p>
                  <a:pPr marL="0" indent="0" algn="ctr">
                    <a:lnSpc>
                      <a:spcPts val="3200"/>
                    </a:lnSpc>
                    <a:buNone/>
                  </a:pPr>
                  <a:r>
                    <a:rPr lang="en-US" altLang="zh-CN" sz="2200" b="1" dirty="0">
                      <a:solidFill>
                        <a:srgbClr val="C30D23"/>
                      </a:solidFill>
                      <a:latin typeface="微软雅黑" panose="020B0503020204020204" pitchFamily="34" charset="-122"/>
                      <a:ea typeface="微软雅黑" panose="020B0503020204020204" pitchFamily="34" charset="-122"/>
                    </a:rPr>
                    <a:t>(</a:t>
                  </a:r>
                  <a:r>
                    <a:rPr lang="zh-CN" altLang="en-US" sz="2200" b="1" dirty="0">
                      <a:solidFill>
                        <a:srgbClr val="C30D23"/>
                      </a:solidFill>
                      <a:latin typeface="微软雅黑" panose="020B0503020204020204" pitchFamily="34" charset="-122"/>
                      <a:ea typeface="微软雅黑" panose="020B0503020204020204" pitchFamily="34" charset="-122"/>
                    </a:rPr>
                    <a:t>色泽</a:t>
                  </a:r>
                  <a:r>
                    <a:rPr lang="en-US" altLang="zh-CN" sz="2200" b="1" dirty="0">
                      <a:solidFill>
                        <a:srgbClr val="C30D23"/>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200" b="1" i="1">
                          <a:solidFill>
                            <a:srgbClr val="C30D23"/>
                          </a:solidFill>
                          <a:latin typeface="Cambria Math"/>
                          <a:ea typeface="Cambria Math"/>
                        </a:rPr>
                        <m:t>⋀</m:t>
                      </m:r>
                      <m:r>
                        <m:rPr>
                          <m:nor/>
                        </m:rPr>
                        <a:rPr lang="en-US" altLang="zh-CN" sz="2200" b="1" dirty="0">
                          <a:solidFill>
                            <a:srgbClr val="C30D23"/>
                          </a:solidFill>
                          <a:latin typeface="微软雅黑" panose="020B0503020204020204" pitchFamily="34" charset="-122"/>
                          <a:ea typeface="微软雅黑" panose="020B0503020204020204" pitchFamily="34" charset="-122"/>
                        </a:rPr>
                        <m:t>(</m:t>
                      </m:r>
                      <m:r>
                        <m:rPr>
                          <m:nor/>
                        </m:rPr>
                        <a:rPr lang="zh-CN" altLang="en-US" sz="2200" b="1" dirty="0">
                          <a:solidFill>
                            <a:srgbClr val="C30D23"/>
                          </a:solidFill>
                          <a:latin typeface="微软雅黑" panose="020B0503020204020204" pitchFamily="34" charset="-122"/>
                          <a:ea typeface="微软雅黑" panose="020B0503020204020204" pitchFamily="34" charset="-122"/>
                        </a:rPr>
                        <m:t>根蒂</m:t>
                      </m:r>
                      <m:r>
                        <m:rPr>
                          <m:nor/>
                        </m:rPr>
                        <a:rPr lang="en-US" altLang="zh-CN" sz="2200" b="1" dirty="0">
                          <a:solidFill>
                            <a:srgbClr val="C30D23"/>
                          </a:solidFill>
                          <a:latin typeface="微软雅黑" panose="020B0503020204020204" pitchFamily="34" charset="-122"/>
                          <a:ea typeface="微软雅黑" panose="020B0503020204020204" pitchFamily="34" charset="-122"/>
                        </a:rPr>
                        <m:t>=?)</m:t>
                      </m:r>
                      <m:r>
                        <a:rPr lang="en-US" altLang="zh-CN" sz="2200" b="1" i="1">
                          <a:solidFill>
                            <a:srgbClr val="C30D23"/>
                          </a:solidFill>
                          <a:latin typeface="Cambria Math"/>
                          <a:ea typeface="Cambria Math"/>
                        </a:rPr>
                        <m:t>⋀</m:t>
                      </m:r>
                    </m:oMath>
                  </a14:m>
                  <a:r>
                    <a:rPr lang="en-US" altLang="zh-CN" sz="2200" b="1" dirty="0">
                      <a:solidFill>
                        <a:srgbClr val="C30D23"/>
                      </a:solidFill>
                      <a:latin typeface="微软雅黑" panose="020B0503020204020204" pitchFamily="34" charset="-122"/>
                      <a:ea typeface="微软雅黑" panose="020B0503020204020204" pitchFamily="34" charset="-122"/>
                    </a:rPr>
                    <a:t>(</a:t>
                  </a:r>
                  <a:r>
                    <a:rPr lang="zh-CN" altLang="en-US" sz="2200" b="1" dirty="0">
                      <a:solidFill>
                        <a:srgbClr val="C30D23"/>
                      </a:solidFill>
                      <a:latin typeface="微软雅黑" panose="020B0503020204020204" pitchFamily="34" charset="-122"/>
                      <a:ea typeface="微软雅黑" panose="020B0503020204020204" pitchFamily="34" charset="-122"/>
                    </a:rPr>
                    <a:t>敲声</a:t>
                  </a:r>
                  <a:r>
                    <a:rPr lang="en-US" altLang="zh-CN" sz="2200" b="1" dirty="0">
                      <a:solidFill>
                        <a:srgbClr val="C30D23"/>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200" b="1" i="1">
                          <a:solidFill>
                            <a:srgbClr val="C30D23"/>
                          </a:solidFill>
                          <a:latin typeface="Cambria Math"/>
                          <a:ea typeface="Cambria Math"/>
                        </a:rPr>
                        <m:t>↔</m:t>
                      </m:r>
                    </m:oMath>
                  </a14:m>
                  <a:r>
                    <a:rPr lang="zh-CN" altLang="en-US" sz="2200" b="1" dirty="0">
                      <a:solidFill>
                        <a:srgbClr val="C30D23"/>
                      </a:solidFill>
                      <a:latin typeface="微软雅黑" panose="020B0503020204020204" pitchFamily="34" charset="-122"/>
                      <a:ea typeface="微软雅黑" panose="020B0503020204020204" pitchFamily="34" charset="-122"/>
                    </a:rPr>
                    <a:t>好瓜</a:t>
                  </a:r>
                  <a:endParaRPr lang="zh-CN" altLang="en-US" sz="2200" dirty="0">
                    <a:latin typeface="微软雅黑" panose="020B0503020204020204" pitchFamily="34" charset="-122"/>
                    <a:ea typeface="微软雅黑" panose="020B0503020204020204" pitchFamily="34" charset="-122"/>
                  </a:endParaRPr>
                </a:p>
              </p:txBody>
            </p:sp>
          </mc:Choice>
          <mc:Fallback xmlns="">
            <p:sp>
              <p:nvSpPr>
                <p:cNvPr id="13" name="Rectangle 3"/>
                <p:cNvSpPr>
                  <a:spLocks noRot="1" noChangeAspect="1" noMove="1" noResize="1" noEditPoints="1" noAdjustHandles="1" noChangeArrowheads="1" noChangeShapeType="1" noTextEdit="1"/>
                </p:cNvSpPr>
                <p:nvPr/>
              </p:nvSpPr>
              <p:spPr bwMode="auto">
                <a:xfrm>
                  <a:off x="1080002" y="4476835"/>
                  <a:ext cx="5169180" cy="566041"/>
                </a:xfrm>
                <a:prstGeom prst="rect">
                  <a:avLst/>
                </a:prstGeom>
                <a:blipFill rotWithShape="1">
                  <a:blip r:embed="rId4"/>
                  <a:stretch>
                    <a:fillRect t="-1020"/>
                  </a:stretch>
                </a:blipFill>
                <a:ln w="38100"/>
              </p:spPr>
              <p:txBody>
                <a:bodyPr/>
                <a:lstStyle/>
                <a:p>
                  <a:r>
                    <a:rPr lang="zh-CN" altLang="en-US">
                      <a:noFill/>
                    </a:rPr>
                    <a:t> </a:t>
                  </a:r>
                  <a:endParaRPr lang="zh-CN" altLang="en-US">
                    <a:noFill/>
                  </a:endParaRPr>
                </a:p>
              </p:txBody>
            </p:sp>
          </mc:Fallback>
        </mc:AlternateContent>
      </p:grpSp>
      <p:sp>
        <p:nvSpPr>
          <p:cNvPr id="8" name="标题 1"/>
          <p:cNvSpPr>
            <a:spLocks noGrp="1"/>
          </p:cNvSpPr>
          <p:nvPr>
            <p:ph type="title"/>
          </p:nvPr>
        </p:nvSpPr>
        <p:spPr>
          <a:xfrm>
            <a:off x="838200" y="138702"/>
            <a:ext cx="7772400" cy="470898"/>
          </a:xfrm>
        </p:spPr>
        <p:txBody>
          <a:bodyPr>
            <a:noAutofit/>
          </a:bodyPr>
          <a:lstStyle/>
          <a:p>
            <a:r>
              <a:rPr lang="zh-CN" altLang="en-US" sz="3600" dirty="0">
                <a:solidFill>
                  <a:schemeClr val="tx1"/>
                </a:solidFill>
                <a:latin typeface="微软雅黑" panose="020B0503020204020204" pitchFamily="34" charset="-122"/>
                <a:ea typeface="微软雅黑" panose="020B0503020204020204" pitchFamily="34" charset="-122"/>
              </a:rPr>
              <a:t>假设空间</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600"/>
            <a:ext cx="10515600" cy="1325563"/>
          </a:xfrm>
        </p:spPr>
        <p:txBody>
          <a:bodyPr/>
          <a:lstStyle/>
          <a:p>
            <a:r>
              <a:rPr lang="zh-CN" altLang="en-US" sz="3600" dirty="0">
                <a:latin typeface="微软雅黑" panose="020B0503020204020204" pitchFamily="34" charset="-122"/>
                <a:ea typeface="微软雅黑" panose="020B0503020204020204" pitchFamily="34" charset="-122"/>
              </a:rPr>
              <a:t>归纳偏好</a:t>
            </a:r>
          </a:p>
        </p:txBody>
      </p:sp>
      <mc:AlternateContent xmlns:mc="http://schemas.openxmlformats.org/markup-compatibility/2006" xmlns:a14="http://schemas.microsoft.com/office/drawing/2010/main">
        <mc:Choice Requires="a14">
          <p:sp>
            <p:nvSpPr>
              <p:cNvPr id="3" name="内容占位符 2"/>
              <p:cNvSpPr>
                <a:spLocks noGrp="1"/>
              </p:cNvSpPr>
              <p:nvPr>
                <p:ph idx="4294967295"/>
              </p:nvPr>
            </p:nvSpPr>
            <p:spPr>
              <a:xfrm>
                <a:off x="2029204" y="1168706"/>
                <a:ext cx="7924800" cy="1062567"/>
              </a:xfrm>
              <a:prstGeom prst="rect">
                <a:avLst/>
              </a:prstGeom>
            </p:spPr>
            <p:txBody>
              <a:bodyPr>
                <a:noAutofit/>
              </a:bodyPr>
              <a:lstStyle/>
              <a:p>
                <a:pPr marL="457200" lvl="1" indent="0">
                  <a:buNone/>
                </a:pPr>
                <a:r>
                  <a:rPr lang="zh-CN" altLang="en-US" sz="2200" dirty="0">
                    <a:solidFill>
                      <a:schemeClr val="tx1"/>
                    </a:solidFill>
                    <a:latin typeface="微软雅黑" panose="020B0503020204020204" pitchFamily="34" charset="-122"/>
                    <a:ea typeface="微软雅黑" panose="020B0503020204020204" pitchFamily="34" charset="-122"/>
                  </a:rPr>
                  <a:t>假设空间中有三个与训练集一致的假设，但他们对</a:t>
                </a:r>
                <a:r>
                  <a:rPr lang="en-US" altLang="zh-CN" sz="2200" u="sng" dirty="0">
                    <a:solidFill>
                      <a:srgbClr val="3C52F4"/>
                    </a:solidFill>
                    <a:latin typeface="微软雅黑" panose="020B0503020204020204" pitchFamily="34" charset="-122"/>
                    <a:ea typeface="微软雅黑" panose="020B0503020204020204" pitchFamily="34" charset="-122"/>
                  </a:rPr>
                  <a:t>(</a:t>
                </a:r>
                <a:r>
                  <a:rPr lang="zh-CN" altLang="en-US" sz="2200" u="sng" dirty="0">
                    <a:solidFill>
                      <a:srgbClr val="3C52F4"/>
                    </a:solidFill>
                    <a:latin typeface="微软雅黑" panose="020B0503020204020204" pitchFamily="34" charset="-122"/>
                    <a:ea typeface="微软雅黑" panose="020B0503020204020204" pitchFamily="34" charset="-122"/>
                  </a:rPr>
                  <a:t>色泽</a:t>
                </a:r>
                <a:r>
                  <a:rPr lang="en-US" altLang="zh-CN" sz="2200" u="sng" dirty="0">
                    <a:solidFill>
                      <a:srgbClr val="3C52F4"/>
                    </a:solidFill>
                    <a:latin typeface="微软雅黑" panose="020B0503020204020204" pitchFamily="34" charset="-122"/>
                    <a:ea typeface="微软雅黑" panose="020B0503020204020204" pitchFamily="34" charset="-122"/>
                  </a:rPr>
                  <a:t>=</a:t>
                </a:r>
                <a:r>
                  <a:rPr lang="zh-CN" altLang="en-US" sz="2200" u="sng" dirty="0">
                    <a:solidFill>
                      <a:srgbClr val="3C52F4"/>
                    </a:solidFill>
                    <a:latin typeface="微软雅黑" panose="020B0503020204020204" pitchFamily="34" charset="-122"/>
                    <a:ea typeface="微软雅黑" panose="020B0503020204020204" pitchFamily="34" charset="-122"/>
                  </a:rPr>
                  <a:t>青绿；</a:t>
                </a:r>
                <a14:m>
                  <m:oMath xmlns:m="http://schemas.openxmlformats.org/officeDocument/2006/math">
                    <m:r>
                      <m:rPr>
                        <m:nor/>
                      </m:rPr>
                      <a:rPr lang="zh-CN" altLang="en-US" sz="2200" u="sng" dirty="0">
                        <a:solidFill>
                          <a:srgbClr val="3C52F4"/>
                        </a:solidFill>
                        <a:latin typeface="微软雅黑" panose="020B0503020204020204" pitchFamily="34" charset="-122"/>
                        <a:ea typeface="微软雅黑" panose="020B0503020204020204" pitchFamily="34" charset="-122"/>
                      </a:rPr>
                      <m:t>根蒂</m:t>
                    </m:r>
                    <m:r>
                      <m:rPr>
                        <m:nor/>
                      </m:rPr>
                      <a:rPr lang="en-US" altLang="zh-CN" sz="2200" u="sng" dirty="0">
                        <a:solidFill>
                          <a:srgbClr val="3C52F4"/>
                        </a:solidFill>
                        <a:latin typeface="微软雅黑" panose="020B0503020204020204" pitchFamily="34" charset="-122"/>
                        <a:ea typeface="微软雅黑" panose="020B0503020204020204" pitchFamily="34" charset="-122"/>
                      </a:rPr>
                      <m:t>=</m:t>
                    </m:r>
                    <m:r>
                      <a:rPr lang="zh-CN" altLang="en-US" sz="2200" i="1" u="sng" dirty="0">
                        <a:solidFill>
                          <a:srgbClr val="3C52F4"/>
                        </a:solidFill>
                        <a:latin typeface="Cambria Math"/>
                        <a:ea typeface="微软雅黑" panose="020B0503020204020204" pitchFamily="34" charset="-122"/>
                      </a:rPr>
                      <m:t>蜷缩</m:t>
                    </m:r>
                    <m:r>
                      <a:rPr lang="zh-CN" altLang="en-US" sz="2200" u="sng" dirty="0">
                        <a:solidFill>
                          <a:srgbClr val="3C52F4"/>
                        </a:solidFill>
                        <a:latin typeface="Cambria Math"/>
                      </a:rPr>
                      <m:t>；</m:t>
                    </m:r>
                  </m:oMath>
                </a14:m>
                <a:r>
                  <a:rPr lang="zh-CN" altLang="en-US" sz="2200" u="sng" dirty="0">
                    <a:solidFill>
                      <a:srgbClr val="3C52F4"/>
                    </a:solidFill>
                    <a:latin typeface="微软雅黑" panose="020B0503020204020204" pitchFamily="34" charset="-122"/>
                    <a:ea typeface="微软雅黑" panose="020B0503020204020204" pitchFamily="34" charset="-122"/>
                  </a:rPr>
                  <a:t>敲声</a:t>
                </a:r>
                <a:r>
                  <a:rPr lang="en-US" altLang="zh-CN" sz="2200" u="sng" dirty="0">
                    <a:solidFill>
                      <a:srgbClr val="3C52F4"/>
                    </a:solidFill>
                    <a:latin typeface="微软雅黑" panose="020B0503020204020204" pitchFamily="34" charset="-122"/>
                    <a:ea typeface="微软雅黑" panose="020B0503020204020204" pitchFamily="34" charset="-122"/>
                  </a:rPr>
                  <a:t>=</a:t>
                </a:r>
                <a:r>
                  <a:rPr lang="zh-CN" altLang="en-US" sz="2200" u="sng" dirty="0">
                    <a:solidFill>
                      <a:srgbClr val="3C52F4"/>
                    </a:solidFill>
                    <a:latin typeface="微软雅黑" panose="020B0503020204020204" pitchFamily="34" charset="-122"/>
                    <a:ea typeface="微软雅黑" panose="020B0503020204020204" pitchFamily="34" charset="-122"/>
                  </a:rPr>
                  <a:t>沉闷</a:t>
                </a:r>
                <a:r>
                  <a:rPr lang="en-US" altLang="zh-CN" sz="2200" u="sng" dirty="0">
                    <a:solidFill>
                      <a:srgbClr val="3C52F4"/>
                    </a:solidFill>
                    <a:latin typeface="微软雅黑" panose="020B0503020204020204" pitchFamily="34" charset="-122"/>
                    <a:ea typeface="微软雅黑" panose="020B0503020204020204" pitchFamily="34" charset="-122"/>
                  </a:rPr>
                  <a:t>)</a:t>
                </a:r>
                <a:r>
                  <a:rPr lang="zh-CN" altLang="en-US" sz="2200" dirty="0">
                    <a:solidFill>
                      <a:schemeClr val="tx1"/>
                    </a:solidFill>
                    <a:latin typeface="微软雅黑" panose="020B0503020204020204" pitchFamily="34" charset="-122"/>
                    <a:ea typeface="微软雅黑" panose="020B0503020204020204" pitchFamily="34" charset="-122"/>
                  </a:rPr>
                  <a:t>的瓜会预测出不同的结果：</a:t>
                </a:r>
              </a:p>
            </p:txBody>
          </p:sp>
        </mc:Choice>
        <mc:Fallback xmlns="">
          <p:sp>
            <p:nvSpPr>
              <p:cNvPr id="3" name="内容占位符 2"/>
              <p:cNvSpPr>
                <a:spLocks noGrp="1" noRot="1" noChangeAspect="1" noMove="1" noResize="1" noEditPoints="1" noAdjustHandles="1" noChangeArrowheads="1" noChangeShapeType="1" noTextEdit="1"/>
              </p:cNvSpPr>
              <p:nvPr>
                <p:ph idx="4294967295"/>
              </p:nvPr>
            </p:nvSpPr>
            <p:spPr>
              <a:xfrm>
                <a:off x="2029204" y="1168706"/>
                <a:ext cx="7924800" cy="1062567"/>
              </a:xfrm>
              <a:prstGeom prst="rect">
                <a:avLst/>
              </a:prstGeom>
              <a:blipFill>
                <a:blip r:embed="rId3"/>
                <a:stretch>
                  <a:fillRect t="-6897" r="-308"/>
                </a:stretch>
              </a:blipFill>
            </p:spPr>
            <p:txBody>
              <a:bodyPr/>
              <a:lstStyle/>
              <a:p>
                <a:r>
                  <a:rPr lang="zh-CN" altLang="en-US">
                    <a:noFill/>
                  </a:rPr>
                  <a:t> </a:t>
                </a:r>
              </a:p>
            </p:txBody>
          </p:sp>
        </mc:Fallback>
      </mc:AlternateContent>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4600" y="2138924"/>
            <a:ext cx="6954009" cy="1892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内容占位符 2"/>
          <p:cNvSpPr txBox="1"/>
          <p:nvPr/>
        </p:nvSpPr>
        <p:spPr>
          <a:xfrm>
            <a:off x="3200400" y="2925769"/>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None/>
            </a:pPr>
            <a:r>
              <a:rPr lang="zh-CN" altLang="en-US" dirty="0">
                <a:solidFill>
                  <a:srgbClr val="00B050"/>
                </a:solidFill>
                <a:latin typeface="微软雅黑" panose="020B0503020204020204" pitchFamily="34" charset="-122"/>
                <a:ea typeface="微软雅黑" panose="020B0503020204020204" pitchFamily="34" charset="-122"/>
              </a:rPr>
              <a:t>好瓜</a:t>
            </a:r>
          </a:p>
        </p:txBody>
      </p:sp>
      <p:grpSp>
        <p:nvGrpSpPr>
          <p:cNvPr id="4" name="组合 3"/>
          <p:cNvGrpSpPr/>
          <p:nvPr/>
        </p:nvGrpSpPr>
        <p:grpSpPr>
          <a:xfrm>
            <a:off x="7126705" y="2961901"/>
            <a:ext cx="1656173" cy="821152"/>
            <a:chOff x="5602704" y="2961900"/>
            <a:chExt cx="1656173" cy="821152"/>
          </a:xfrm>
        </p:grpSpPr>
        <p:sp>
          <p:nvSpPr>
            <p:cNvPr id="12" name="内容占位符 2"/>
            <p:cNvSpPr txBox="1"/>
            <p:nvPr/>
          </p:nvSpPr>
          <p:spPr>
            <a:xfrm>
              <a:off x="5638799" y="2961900"/>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None/>
              </a:pPr>
              <a:r>
                <a:rPr lang="zh-CN" altLang="en-US" dirty="0">
                  <a:solidFill>
                    <a:srgbClr val="FF0000"/>
                  </a:solidFill>
                  <a:latin typeface="微软雅黑" panose="020B0503020204020204" pitchFamily="34" charset="-122"/>
                  <a:ea typeface="微软雅黑" panose="020B0503020204020204" pitchFamily="34" charset="-122"/>
                </a:rPr>
                <a:t>坏瓜</a:t>
              </a:r>
            </a:p>
          </p:txBody>
        </p:sp>
        <p:sp>
          <p:nvSpPr>
            <p:cNvPr id="14" name="内容占位符 2"/>
            <p:cNvSpPr txBox="1"/>
            <p:nvPr/>
          </p:nvSpPr>
          <p:spPr>
            <a:xfrm>
              <a:off x="5602704" y="3444357"/>
              <a:ext cx="1620078" cy="338695"/>
            </a:xfrm>
            <a:prstGeom prst="rect">
              <a:avLst/>
            </a:prstGeom>
            <a:effectLst>
              <a:outerShdw blurRad="50800" dir="14400000">
                <a:srgbClr val="000000">
                  <a:alpha val="40000"/>
                </a:srgbClr>
              </a:outerShdw>
            </a:effectLst>
          </p:spPr>
          <p:txBody>
            <a:bodyPr vert="horz" lIns="91440" tIns="45720" rIns="91440" bIns="45720" rtlCol="0" anchor="ctr">
              <a:normAutofit/>
            </a:bodyPr>
            <a:lstStyle>
              <a:lvl1pPr marL="342900" indent="-342900" algn="l" defTabSz="457200" rtl="0" eaLnBrk="1" latinLnBrk="0" hangingPunct="1">
                <a:spcBef>
                  <a:spcPct val="20000"/>
                </a:spcBef>
                <a:spcAft>
                  <a:spcPts val="600"/>
                </a:spcAft>
                <a:buClr>
                  <a:schemeClr val="accent1"/>
                </a:buClr>
                <a:buFont typeface="Wingdings 2" panose="05020102010507070707" charset="2"/>
                <a:buChar char=""/>
                <a:defRPr sz="1800" kern="1200">
                  <a:solidFill>
                    <a:schemeClr val="tx1"/>
                  </a:solidFill>
                  <a:latin typeface="+mn-lt"/>
                  <a:ea typeface="+mn-ea"/>
                  <a:cs typeface="+mn-cs"/>
                </a:defRPr>
              </a:lvl1pPr>
              <a:lvl2pPr marL="742950" indent="-285750" algn="l" defTabSz="457200" rtl="0" eaLnBrk="1" latinLnBrk="0" hangingPunct="1">
                <a:spcBef>
                  <a:spcPct val="20000"/>
                </a:spcBef>
                <a:spcAft>
                  <a:spcPts val="600"/>
                </a:spcAft>
                <a:buClr>
                  <a:schemeClr val="accent1"/>
                </a:buClr>
                <a:buFont typeface="Wingdings 2" panose="05020102010507070707" charset="2"/>
                <a:buChar char=""/>
                <a:defRPr sz="1600" kern="1200">
                  <a:solidFill>
                    <a:schemeClr val="tx1"/>
                  </a:solidFill>
                  <a:latin typeface="+mn-lt"/>
                  <a:ea typeface="+mn-ea"/>
                  <a:cs typeface="+mn-cs"/>
                </a:defRPr>
              </a:lvl2pPr>
              <a:lvl3pPr marL="1143000" indent="-228600" algn="l" defTabSz="457200" rtl="0" eaLnBrk="1" latinLnBrk="0" hangingPunct="1">
                <a:spcBef>
                  <a:spcPct val="20000"/>
                </a:spcBef>
                <a:spcAft>
                  <a:spcPts val="600"/>
                </a:spcAft>
                <a:buClr>
                  <a:schemeClr val="accent1"/>
                </a:buClr>
                <a:buFont typeface="Wingdings 2" panose="05020102010507070707" charset="2"/>
                <a:buChar char=""/>
                <a:defRPr sz="1400" kern="1200">
                  <a:solidFill>
                    <a:schemeClr val="tx1"/>
                  </a:solidFill>
                  <a:latin typeface="+mn-lt"/>
                  <a:ea typeface="+mn-ea"/>
                  <a:cs typeface="+mn-cs"/>
                </a:defRPr>
              </a:lvl3pPr>
              <a:lvl4pPr marL="16002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4pPr>
              <a:lvl5pPr marL="20574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5pPr>
              <a:lvl6pPr marL="2400300"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6pPr>
              <a:lvl7pPr marL="27997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7pPr>
              <a:lvl8pPr marL="319976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8pPr>
              <a:lvl9pPr marL="3599815" indent="-228600" algn="l" defTabSz="457200" rtl="0" eaLnBrk="1" latinLnBrk="0" hangingPunct="1">
                <a:spcBef>
                  <a:spcPct val="20000"/>
                </a:spcBef>
                <a:spcAft>
                  <a:spcPts val="600"/>
                </a:spcAft>
                <a:buClr>
                  <a:schemeClr val="accent1"/>
                </a:buClr>
                <a:buFont typeface="Wingdings 2" panose="05020102010507070707" charset="2"/>
                <a:buChar char=""/>
                <a:defRPr sz="1200" kern="1200">
                  <a:solidFill>
                    <a:schemeClr val="tx1"/>
                  </a:solidFill>
                  <a:latin typeface="+mn-lt"/>
                  <a:ea typeface="+mn-ea"/>
                  <a:cs typeface="+mn-cs"/>
                </a:defRPr>
              </a:lvl9pPr>
            </a:lstStyle>
            <a:p>
              <a:pPr marL="457200" lvl="1" indent="0" algn="ctr">
                <a:buNone/>
              </a:pPr>
              <a:r>
                <a:rPr lang="zh-CN" altLang="en-US" dirty="0">
                  <a:solidFill>
                    <a:srgbClr val="FF0000"/>
                  </a:solidFill>
                  <a:latin typeface="微软雅黑" panose="020B0503020204020204" pitchFamily="34" charset="-122"/>
                  <a:ea typeface="微软雅黑" panose="020B0503020204020204" pitchFamily="34" charset="-122"/>
                </a:rPr>
                <a:t>坏瓜</a:t>
              </a:r>
            </a:p>
          </p:txBody>
        </p:sp>
      </p:grpSp>
      <p:sp>
        <p:nvSpPr>
          <p:cNvPr id="15" name="Rectangle 3"/>
          <p:cNvSpPr>
            <a:spLocks noChangeArrowheads="1"/>
          </p:cNvSpPr>
          <p:nvPr/>
        </p:nvSpPr>
        <p:spPr bwMode="auto">
          <a:xfrm>
            <a:off x="4191000" y="4703739"/>
            <a:ext cx="3810000" cy="584798"/>
          </a:xfrm>
          <a:prstGeom prst="rect">
            <a:avLst/>
          </a:prstGeom>
          <a:ln w="38100"/>
        </p:spPr>
        <p:style>
          <a:lnRef idx="2">
            <a:schemeClr val="accent2"/>
          </a:lnRef>
          <a:fillRef idx="1">
            <a:schemeClr val="lt1"/>
          </a:fillRef>
          <a:effectRef idx="0">
            <a:schemeClr val="accent2"/>
          </a:effectRef>
          <a:fontRef idx="minor">
            <a:schemeClr val="dk1"/>
          </a:fontRef>
        </p:style>
        <p:txBody>
          <a:bodyPr/>
          <a:lstStyle>
            <a:lvl1pPr marL="342900" indent="-342900">
              <a:spcBef>
                <a:spcPct val="20000"/>
              </a:spcBef>
              <a:buFont typeface="Arial" panose="020B0604020202020204" pitchFamily="34" charset="0"/>
              <a:buChar char="•"/>
              <a:defRPr sz="3200">
                <a:solidFill>
                  <a:schemeClr val="tx1"/>
                </a:solidFill>
                <a:latin typeface="Calibri" panose="020F050202020403020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ea typeface="宋体" panose="02010600030101010101" pitchFamily="2" charset="-122"/>
              </a:defRPr>
            </a:lvl9pPr>
          </a:lstStyle>
          <a:p>
            <a:pPr marL="0" indent="0">
              <a:lnSpc>
                <a:spcPts val="3200"/>
              </a:lnSpc>
              <a:buNone/>
            </a:pPr>
            <a:r>
              <a:rPr lang="zh-CN" altLang="en-US" sz="2000" b="1" dirty="0">
                <a:solidFill>
                  <a:srgbClr val="C30D23"/>
                </a:solidFill>
                <a:latin typeface="微软雅黑" panose="020B0503020204020204" pitchFamily="34" charset="-122"/>
                <a:ea typeface="微软雅黑" panose="020B0503020204020204" pitchFamily="34" charset="-122"/>
              </a:rPr>
              <a:t>选取哪个假设作为学习模型？</a:t>
            </a:r>
            <a:endParaRPr lang="en-US" altLang="zh-CN" sz="2000" b="1" dirty="0">
              <a:solidFill>
                <a:srgbClr val="C30D23"/>
              </a:solidFill>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1000"/>
                                        <p:tgtEl>
                                          <p:spTgt spid="15"/>
                                        </p:tgtEl>
                                      </p:cBhvr>
                                    </p:animEffect>
                                    <p:anim calcmode="lin" valueType="num">
                                      <p:cBhvr>
                                        <p:cTn id="22" dur="1000" fill="hold"/>
                                        <p:tgtEl>
                                          <p:spTgt spid="15"/>
                                        </p:tgtEl>
                                        <p:attrNameLst>
                                          <p:attrName>ppt_x</p:attrName>
                                        </p:attrNameLst>
                                      </p:cBhvr>
                                      <p:tavLst>
                                        <p:tav tm="0">
                                          <p:val>
                                            <p:strVal val="#ppt_x"/>
                                          </p:val>
                                        </p:tav>
                                        <p:tav tm="100000">
                                          <p:val>
                                            <p:strVal val="#ppt_x"/>
                                          </p:val>
                                        </p:tav>
                                      </p:tavLst>
                                    </p:anim>
                                    <p:anim calcmode="lin" valueType="num">
                                      <p:cBhvr>
                                        <p:cTn id="23"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ldLvl="0" animBg="1"/>
      <p:bldP spid="15" grpId="0" bldLvl="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600"/>
            <a:ext cx="10515600" cy="1325563"/>
          </a:xfrm>
        </p:spPr>
        <p:txBody>
          <a:bodyPr/>
          <a:lstStyle/>
          <a:p>
            <a:r>
              <a:rPr lang="zh-CN" altLang="en-US" sz="3600" dirty="0">
                <a:latin typeface="微软雅黑" panose="020B0503020204020204" pitchFamily="34" charset="-122"/>
                <a:ea typeface="微软雅黑" panose="020B0503020204020204" pitchFamily="34" charset="-122"/>
              </a:rPr>
              <a:t>归纳偏好</a:t>
            </a:r>
          </a:p>
        </p:txBody>
      </p:sp>
      <p:sp>
        <p:nvSpPr>
          <p:cNvPr id="13" name="内容占位符 2"/>
          <p:cNvSpPr txBox="1"/>
          <p:nvPr/>
        </p:nvSpPr>
        <p:spPr>
          <a:xfrm>
            <a:off x="2662763" y="914400"/>
            <a:ext cx="6351802" cy="531146"/>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ts val="3200"/>
              </a:lnSpc>
            </a:pPr>
            <a:r>
              <a:rPr lang="zh-CN" altLang="en-US" sz="2200" dirty="0">
                <a:latin typeface="微软雅黑" panose="020B0503020204020204" pitchFamily="34" charset="-122"/>
                <a:ea typeface="微软雅黑" panose="020B0503020204020204" pitchFamily="34" charset="-122"/>
              </a:rPr>
              <a:t>学习过程中对某种类型假设的偏好称作归纳偏好</a:t>
            </a:r>
          </a:p>
        </p:txBody>
      </p:sp>
      <p:pic>
        <p:nvPicPr>
          <p:cNvPr id="4101"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8334" y="1751606"/>
            <a:ext cx="7695332" cy="42200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TextBox 5"/>
          <p:cNvSpPr txBox="1"/>
          <p:nvPr/>
        </p:nvSpPr>
        <p:spPr>
          <a:xfrm>
            <a:off x="5181600" y="4114800"/>
            <a:ext cx="2057400" cy="461665"/>
          </a:xfrm>
          <a:prstGeom prst="rect">
            <a:avLst/>
          </a:prstGeom>
          <a:noFill/>
        </p:spPr>
        <p:txBody>
          <a:bodyPr wrap="square" rtlCol="0">
            <a:spAutoFit/>
          </a:bodyPr>
          <a:lstStyle/>
          <a:p>
            <a:pPr fontAlgn="base">
              <a:spcBef>
                <a:spcPct val="0"/>
              </a:spcBef>
              <a:spcAft>
                <a:spcPct val="0"/>
              </a:spcAft>
              <a:buNone/>
            </a:pPr>
            <a:r>
              <a:rPr lang="en-US" altLang="zh-CN" sz="2400" b="1" dirty="0">
                <a:latin typeface="微软雅黑" panose="020B0503020204020204" pitchFamily="34" charset="-122"/>
                <a:ea typeface="微软雅黑" panose="020B0503020204020204" pitchFamily="34" charset="-122"/>
                <a:cs typeface="Verdana" panose="020B0604030504040204" pitchFamily="34" charset="0"/>
              </a:rPr>
              <a:t>A or </a:t>
            </a:r>
            <a:r>
              <a:rPr lang="en-US" altLang="zh-CN" sz="2400" b="1"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B?</a:t>
            </a:r>
            <a:r>
              <a:rPr lang="zh-CN" altLang="en-US" sz="2400" dirty="0">
                <a:latin typeface="微软雅黑" panose="020B0503020204020204" pitchFamily="34" charset="-122"/>
                <a:ea typeface="微软雅黑" panose="020B0503020204020204" pitchFamily="34" charset="-122"/>
                <a:cs typeface="Verdana" panose="020B0604030504040204" pitchFamily="34"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59222"/>
            <a:ext cx="10515600" cy="1325563"/>
          </a:xfrm>
        </p:spPr>
        <p:txBody>
          <a:bodyPr/>
          <a:lstStyle/>
          <a:p>
            <a:r>
              <a:rPr lang="zh-CN" altLang="en-US" sz="3600" dirty="0">
                <a:latin typeface="微软雅黑" panose="020B0503020204020204" pitchFamily="34" charset="-122"/>
                <a:ea typeface="微软雅黑" panose="020B0503020204020204" pitchFamily="34" charset="-122"/>
              </a:rPr>
              <a:t>归纳偏好</a:t>
            </a:r>
          </a:p>
        </p:txBody>
      </p:sp>
      <p:sp>
        <p:nvSpPr>
          <p:cNvPr id="4" name="内容占位符 2"/>
          <p:cNvSpPr txBox="1"/>
          <p:nvPr/>
        </p:nvSpPr>
        <p:spPr>
          <a:xfrm>
            <a:off x="2218038" y="1107218"/>
            <a:ext cx="7306961" cy="948296"/>
          </a:xfrm>
          <a:prstGeom prst="rect">
            <a:avLst/>
          </a:prstGeom>
        </p:spPr>
        <p:txBody>
          <a:bodyPr vert="horz" lIns="91440" tIns="46800" rIns="91440" bIns="45720" rtlCol="0">
            <a:no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00000"/>
              </a:lnSpc>
              <a:buNone/>
            </a:pPr>
            <a:r>
              <a:rPr lang="zh-CN" altLang="en-US" sz="2200" dirty="0">
                <a:latin typeface="微软雅黑" panose="020B0503020204020204" pitchFamily="34" charset="-122"/>
                <a:ea typeface="微软雅黑" panose="020B0503020204020204" pitchFamily="34" charset="-122"/>
              </a:rPr>
              <a:t>归纳偏好可看作学习算法自身在一个可能很庞大的假设空间中对假设进行选择的启发式或“价值观”。</a:t>
            </a:r>
          </a:p>
        </p:txBody>
      </p:sp>
      <p:sp>
        <p:nvSpPr>
          <p:cNvPr id="5" name="内容占位符 2"/>
          <p:cNvSpPr txBox="1"/>
          <p:nvPr/>
        </p:nvSpPr>
        <p:spPr>
          <a:xfrm>
            <a:off x="2317432" y="2533724"/>
            <a:ext cx="7131368" cy="1200076"/>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None/>
            </a:pPr>
            <a:r>
              <a:rPr lang="zh-CN" altLang="en-US" sz="2200" b="1" dirty="0">
                <a:solidFill>
                  <a:srgbClr val="0000FF"/>
                </a:solidFill>
                <a:latin typeface="微软雅黑" panose="020B0503020204020204" pitchFamily="34" charset="-122"/>
                <a:ea typeface="微软雅黑" panose="020B0503020204020204" pitchFamily="34" charset="-122"/>
              </a:rPr>
              <a:t>“奥卡姆剃刀”</a:t>
            </a:r>
            <a:r>
              <a:rPr lang="zh-CN" altLang="en-US" sz="2200" dirty="0">
                <a:latin typeface="微软雅黑" panose="020B0503020204020204" pitchFamily="34" charset="-122"/>
                <a:ea typeface="微软雅黑" panose="020B0503020204020204" pitchFamily="34" charset="-122"/>
              </a:rPr>
              <a:t>是一种常用的、自然科学研究中最基本的原则，即“若有多个假设与观察一致，选最简单的那个”。</a:t>
            </a:r>
          </a:p>
        </p:txBody>
      </p:sp>
      <p:sp>
        <p:nvSpPr>
          <p:cNvPr id="6" name="内容占位符 2"/>
          <p:cNvSpPr txBox="1"/>
          <p:nvPr/>
        </p:nvSpPr>
        <p:spPr>
          <a:xfrm>
            <a:off x="2314291" y="4212010"/>
            <a:ext cx="7154562" cy="1398859"/>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1" indent="0">
              <a:lnSpc>
                <a:spcPct val="110000"/>
              </a:lnSpc>
              <a:buNone/>
            </a:pPr>
            <a:r>
              <a:rPr lang="zh-CN" altLang="en-US" sz="2200" dirty="0">
                <a:latin typeface="微软雅黑" panose="020B0503020204020204" pitchFamily="34" charset="-122"/>
                <a:ea typeface="微软雅黑" panose="020B0503020204020204" pitchFamily="34" charset="-122"/>
              </a:rPr>
              <a:t>具体的现实问题中，学习算法本身所做的假设是否成立，也即算法的归纳偏好是否与问题本身匹配，大多数时候直接决定了算法能否取得好的性能。</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1000"/>
                                        <p:tgtEl>
                                          <p:spTgt spid="6"/>
                                        </p:tgtEl>
                                      </p:cBhvr>
                                    </p:animEffect>
                                    <p:anim calcmode="lin" valueType="num">
                                      <p:cBhvr>
                                        <p:cTn id="15" dur="1000" fill="hold"/>
                                        <p:tgtEl>
                                          <p:spTgt spid="6"/>
                                        </p:tgtEl>
                                        <p:attrNameLst>
                                          <p:attrName>ppt_x</p:attrName>
                                        </p:attrNameLst>
                                      </p:cBhvr>
                                      <p:tavLst>
                                        <p:tav tm="0">
                                          <p:val>
                                            <p:strVal val="#ppt_x"/>
                                          </p:val>
                                        </p:tav>
                                        <p:tav tm="100000">
                                          <p:val>
                                            <p:strVal val="#ppt_x"/>
                                          </p:val>
                                        </p:tav>
                                      </p:tavLst>
                                    </p:anim>
                                    <p:anim calcmode="lin" valueType="num">
                                      <p:cBhvr>
                                        <p:cTn id="1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600"/>
            <a:ext cx="10515600" cy="1325563"/>
          </a:xfrm>
        </p:spPr>
        <p:txBody>
          <a:bodyPr/>
          <a:lstStyle/>
          <a:p>
            <a:r>
              <a:rPr lang="en-US" altLang="zh-CN" sz="3600" dirty="0" err="1">
                <a:latin typeface="微软雅黑" panose="020B0503020204020204" pitchFamily="34" charset="-122"/>
                <a:ea typeface="微软雅黑" panose="020B0503020204020204" pitchFamily="34" charset="-122"/>
              </a:rPr>
              <a:t>NoFreeLunch</a:t>
            </a:r>
            <a:endParaRPr lang="zh-CN" altLang="en-US" sz="3600" dirty="0">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4" name="内容占位符 2"/>
              <p:cNvSpPr txBox="1"/>
              <p:nvPr/>
            </p:nvSpPr>
            <p:spPr>
              <a:xfrm>
                <a:off x="1787524" y="1080921"/>
                <a:ext cx="8616950" cy="872914"/>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9933"/>
                  </a:buClr>
                  <a:buSzPct val="65000"/>
                  <a:buNone/>
                </a:pPr>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一个算法</a:t>
                </a:r>
                <a14:m>
                  <m:oMath xmlns:m="http://schemas.openxmlformats.org/officeDocument/2006/math">
                    <m:r>
                      <a:rPr lang="zh-CN" altLang="en-US" sz="2200" i="1" kern="0" dirty="0">
                        <a:solidFill>
                          <a:srgbClr val="000000"/>
                        </a:solidFill>
                        <a:latin typeface="Cambria Math" panose="02040503050406030204" pitchFamily="18" charset="0"/>
                        <a:ea typeface="微软雅黑" panose="020B0503020204020204" pitchFamily="34" charset="-122"/>
                        <a:cs typeface="Verdana" panose="020B0604030504040204" pitchFamily="34" charset="0"/>
                      </a:rPr>
                      <m:t>𝒜</m:t>
                    </m:r>
                  </m:oMath>
                </a14:m>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如果在某些问题上比另一个算法</a:t>
                </a:r>
                <a14:m>
                  <m:oMath xmlns:m="http://schemas.openxmlformats.org/officeDocument/2006/math">
                    <m:r>
                      <a:rPr lang="en-US" altLang="zh-CN" sz="2200" i="1" kern="0" dirty="0">
                        <a:solidFill>
                          <a:srgbClr val="000000"/>
                        </a:solidFill>
                        <a:latin typeface="Cambria Math" panose="02040503050406030204" pitchFamily="18" charset="0"/>
                        <a:ea typeface="Cambria Math" panose="02040503050406030204" pitchFamily="18" charset="0"/>
                        <a:cs typeface="Verdana" panose="020B0604030504040204" pitchFamily="34" charset="0"/>
                      </a:rPr>
                      <m:t>ℬ</m:t>
                    </m:r>
                  </m:oMath>
                </a14:m>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好，必然存在另一些问题，</a:t>
                </a:r>
                <a14:m>
                  <m:oMath xmlns:m="http://schemas.openxmlformats.org/officeDocument/2006/math">
                    <m:r>
                      <a:rPr lang="en-US" altLang="zh-CN" sz="2200" i="1" kern="0" dirty="0">
                        <a:solidFill>
                          <a:srgbClr val="000000"/>
                        </a:solidFill>
                        <a:latin typeface="Cambria Math" panose="02040503050406030204" pitchFamily="18" charset="0"/>
                        <a:ea typeface="Cambria Math" panose="02040503050406030204" pitchFamily="18" charset="0"/>
                        <a:cs typeface="Verdana" panose="020B0604030504040204" pitchFamily="34" charset="0"/>
                      </a:rPr>
                      <m:t>ℬ</m:t>
                    </m:r>
                  </m:oMath>
                </a14:m>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比</a:t>
                </a:r>
                <a14:m>
                  <m:oMath xmlns:m="http://schemas.openxmlformats.org/officeDocument/2006/math">
                    <m:r>
                      <a:rPr lang="zh-CN" altLang="en-US" sz="2200" i="1" kern="0" dirty="0">
                        <a:solidFill>
                          <a:srgbClr val="000000"/>
                        </a:solidFill>
                        <a:latin typeface="Cambria Math" panose="02040503050406030204" pitchFamily="18" charset="0"/>
                        <a:ea typeface="微软雅黑" panose="020B0503020204020204" pitchFamily="34" charset="-122"/>
                        <a:cs typeface="Verdana" panose="020B0604030504040204" pitchFamily="34" charset="0"/>
                      </a:rPr>
                      <m:t>𝒜</m:t>
                    </m:r>
                  </m:oMath>
                </a14:m>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好，也即</a:t>
                </a:r>
                <a:r>
                  <a:rPr lang="zh-CN" altLang="en-US" sz="2200" b="1"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没有免费的午餐定理</a:t>
                </a:r>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a:t>
                </a:r>
              </a:p>
            </p:txBody>
          </p:sp>
        </mc:Choice>
        <mc:Fallback xmlns="">
          <p:sp>
            <p:nvSpPr>
              <p:cNvPr id="4" name="内容占位符 2"/>
              <p:cNvSpPr txBox="1">
                <a:spLocks noRot="1" noChangeAspect="1" noMove="1" noResize="1" noEditPoints="1" noAdjustHandles="1" noChangeArrowheads="1" noChangeShapeType="1" noTextEdit="1"/>
              </p:cNvSpPr>
              <p:nvPr/>
            </p:nvSpPr>
            <p:spPr>
              <a:xfrm>
                <a:off x="1787524" y="1080921"/>
                <a:ext cx="8616950" cy="872914"/>
              </a:xfrm>
              <a:prstGeom prst="rect">
                <a:avLst/>
              </a:prstGeom>
              <a:blipFill>
                <a:blip r:embed="rId3"/>
                <a:stretch>
                  <a:fillRect l="-919" t="-4167" b="-1389"/>
                </a:stretch>
              </a:blipFill>
            </p:spPr>
            <p:txBody>
              <a:bodyPr/>
              <a:lstStyle/>
              <a:p>
                <a:r>
                  <a:rPr lang="zh-CN" altLang="en-US">
                    <a:noFill/>
                  </a:rPr>
                  <a:t> </a:t>
                </a:r>
              </a:p>
            </p:txBody>
          </p:sp>
        </mc:Fallback>
      </mc:AlternateContent>
      <p:pic>
        <p:nvPicPr>
          <p:cNvPr id="5" name="Picture 7"/>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14997" y="2022723"/>
            <a:ext cx="9962005" cy="3761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207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28758"/>
            <a:ext cx="10515600" cy="1325563"/>
          </a:xfrm>
        </p:spPr>
        <p:txBody>
          <a:bodyPr/>
          <a:lstStyle/>
          <a:p>
            <a:r>
              <a:rPr lang="en-US" altLang="zh-CN" sz="3600" dirty="0" err="1">
                <a:latin typeface="微软雅黑" panose="020B0503020204020204" pitchFamily="34" charset="-122"/>
                <a:ea typeface="微软雅黑" panose="020B0503020204020204" pitchFamily="34" charset="-122"/>
              </a:rPr>
              <a:t>NoFreeLunch</a:t>
            </a:r>
            <a:endParaRPr lang="zh-CN" altLang="en-US" sz="3600" dirty="0">
              <a:latin typeface="微软雅黑" panose="020B0503020204020204" pitchFamily="34" charset="-122"/>
              <a:ea typeface="微软雅黑" panose="020B0503020204020204" pitchFamily="34" charset="-122"/>
            </a:endParaRPr>
          </a:p>
        </p:txBody>
      </p:sp>
      <p:sp>
        <p:nvSpPr>
          <p:cNvPr id="6" name="内容占位符 2"/>
          <p:cNvSpPr txBox="1"/>
          <p:nvPr/>
        </p:nvSpPr>
        <p:spPr>
          <a:xfrm>
            <a:off x="1787525" y="1292006"/>
            <a:ext cx="8616950" cy="872914"/>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9933"/>
              </a:buClr>
              <a:buSzPct val="65000"/>
              <a:buNone/>
            </a:pPr>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一个算法    如果在某些问题上比另一个算法     好，必然存在另一些问题，</a:t>
            </a:r>
            <a:r>
              <a:rPr lang="en-US" altLang="zh-CN"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 </a:t>
            </a:r>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比    好，也即</a:t>
            </a:r>
            <a:r>
              <a:rPr lang="zh-CN" altLang="en-US" sz="2200" b="1"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没有免费的午餐定理</a:t>
            </a:r>
            <a:r>
              <a:rPr lang="zh-CN" altLang="en-US" sz="22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a:t>
            </a:r>
          </a:p>
        </p:txBody>
      </p:sp>
      <p:pic>
        <p:nvPicPr>
          <p:cNvPr id="13"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0171" y="1612856"/>
            <a:ext cx="223609" cy="27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9432" y="1608610"/>
            <a:ext cx="220569" cy="29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2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81792" y="1944492"/>
            <a:ext cx="223609" cy="2795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2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73953" y="1926149"/>
            <a:ext cx="220569" cy="2963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3"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2511" y="2743200"/>
            <a:ext cx="262620" cy="2235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内容占位符 2"/>
          <p:cNvSpPr txBox="1"/>
          <p:nvPr/>
        </p:nvSpPr>
        <p:spPr>
          <a:xfrm>
            <a:off x="1771483" y="2697325"/>
            <a:ext cx="8412233" cy="3006654"/>
          </a:xfrm>
          <a:prstGeom prst="rect">
            <a:avLst/>
          </a:prstGeom>
        </p:spPr>
        <p:txBody>
          <a:bodyPr vert="horz" lIns="91440" tIns="46800" rIns="91440" bIns="45720" rtlCol="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Clr>
                <a:srgbClr val="339933"/>
              </a:buClr>
              <a:buSzPct val="65000"/>
              <a:buNone/>
            </a:pPr>
            <a:r>
              <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 </a:t>
            </a:r>
            <a:r>
              <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简单起见，假设样本空间   和假设空间   离散，令               代表算法</a:t>
            </a:r>
            <a:endPar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a:buClr>
                <a:srgbClr val="339933"/>
              </a:buClr>
              <a:buSzPct val="65000"/>
              <a:buNone/>
            </a:pPr>
            <a:r>
              <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 基于训练数据</a:t>
            </a:r>
            <a:r>
              <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X</a:t>
            </a:r>
            <a:r>
              <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产生假设</a:t>
            </a:r>
            <a:r>
              <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h</a:t>
            </a:r>
            <a:r>
              <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的概率，在令</a:t>
            </a:r>
            <a:r>
              <a:rPr lang="en-US" altLang="zh-CN" sz="2000" i="1" kern="0" dirty="0">
                <a:solidFill>
                  <a:srgbClr val="000000"/>
                </a:solidFill>
                <a:latin typeface="Times New Roman" panose="02020603050405020304" pitchFamily="18" charset="0"/>
                <a:ea typeface="微软雅黑" panose="020B0503020204020204" pitchFamily="34" charset="-122"/>
                <a:cs typeface="Times New Roman" panose="02020603050405020304" pitchFamily="18" charset="0"/>
              </a:rPr>
              <a:t>f </a:t>
            </a:r>
            <a:r>
              <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代表要学的目标函数，  在训练</a:t>
            </a:r>
            <a:endPar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a:buClr>
                <a:srgbClr val="339933"/>
              </a:buClr>
              <a:buSzPct val="65000"/>
              <a:buNone/>
            </a:pPr>
            <a:r>
              <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 集之外所有样本上的总误差为</a:t>
            </a:r>
            <a:endPar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fontAlgn="base">
              <a:spcBef>
                <a:spcPct val="20000"/>
              </a:spcBef>
              <a:spcAft>
                <a:spcPct val="0"/>
              </a:spcAft>
              <a:buClr>
                <a:srgbClr val="339933"/>
              </a:buClr>
              <a:buSzPct val="65000"/>
            </a:pPr>
            <a:endPar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fontAlgn="base">
              <a:spcBef>
                <a:spcPct val="20000"/>
              </a:spcBef>
              <a:spcAft>
                <a:spcPct val="0"/>
              </a:spcAft>
              <a:buClr>
                <a:srgbClr val="339933"/>
              </a:buClr>
              <a:buSzPct val="65000"/>
            </a:pPr>
            <a:endPar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fontAlgn="base">
              <a:spcBef>
                <a:spcPct val="20000"/>
              </a:spcBef>
              <a:spcAft>
                <a:spcPct val="0"/>
              </a:spcAft>
              <a:buClr>
                <a:srgbClr val="339933"/>
              </a:buClr>
              <a:buSzPct val="65000"/>
            </a:pPr>
            <a:endPar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a:p>
            <a:pPr>
              <a:buClr>
                <a:srgbClr val="339933"/>
              </a:buClr>
              <a:buSzPct val="65000"/>
              <a:buNone/>
            </a:pPr>
            <a:r>
              <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               </a:t>
            </a:r>
            <a:r>
              <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为指示函数，若  为真取值</a:t>
            </a:r>
            <a:r>
              <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1</a:t>
            </a:r>
            <a:r>
              <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，否则取值</a:t>
            </a:r>
            <a:r>
              <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0</a:t>
            </a:r>
            <a:endPar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p:txBody>
      </p:sp>
      <p:pic>
        <p:nvPicPr>
          <p:cNvPr id="5127"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22926" y="4122963"/>
            <a:ext cx="6897221" cy="5955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8" name="Picture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61026" y="4868666"/>
            <a:ext cx="446421" cy="3426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129" name="Picture 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135550" y="4955951"/>
            <a:ext cx="133350" cy="133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8400" y="2790511"/>
            <a:ext cx="228600" cy="2047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5"/>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509716" y="2790511"/>
            <a:ext cx="1058310" cy="2467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577947" y="2784143"/>
            <a:ext cx="264137" cy="217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839200" y="3211476"/>
            <a:ext cx="264137" cy="2175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95195" y="-229429"/>
            <a:ext cx="10515600" cy="1325563"/>
          </a:xfrm>
        </p:spPr>
        <p:txBody>
          <a:bodyPr/>
          <a:lstStyle/>
          <a:p>
            <a:r>
              <a:rPr lang="en-US" altLang="zh-CN" sz="3600" dirty="0" err="1">
                <a:latin typeface="微软雅黑" panose="020B0503020204020204" pitchFamily="34" charset="-122"/>
                <a:ea typeface="微软雅黑" panose="020B0503020204020204" pitchFamily="34" charset="-122"/>
              </a:rPr>
              <a:t>NoFreeLunch</a:t>
            </a:r>
            <a:endParaRPr lang="zh-CN" altLang="en-US" sz="3600" dirty="0">
              <a:latin typeface="微软雅黑" panose="020B0503020204020204" pitchFamily="34" charset="-122"/>
              <a:ea typeface="微软雅黑" panose="020B0503020204020204" pitchFamily="34" charset="-122"/>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80024" y="2134245"/>
            <a:ext cx="5515307" cy="2681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 name="Rectangle 3"/>
          <p:cNvSpPr txBox="1">
            <a:spLocks noChangeArrowheads="1"/>
          </p:cNvSpPr>
          <p:nvPr/>
        </p:nvSpPr>
        <p:spPr bwMode="auto">
          <a:xfrm>
            <a:off x="2212348" y="1311965"/>
            <a:ext cx="7382904" cy="12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Clr>
                <a:srgbClr val="339933"/>
              </a:buClr>
              <a:buNone/>
            </a:pPr>
            <a:r>
              <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考虑二分类问题，目标函数可以为任何函数         ，   函数空间为        ，对所有可能</a:t>
            </a:r>
            <a:r>
              <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f</a:t>
            </a:r>
            <a:r>
              <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按均匀分布对误差求和</a:t>
            </a:r>
            <a:r>
              <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a:t>
            </a:r>
            <a:r>
              <a:rPr lang="zh-CN" altLang="en-US"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rPr>
              <a:t>有：</a:t>
            </a:r>
            <a:endParaRPr lang="en-US" altLang="zh-CN" sz="2000" kern="0" dirty="0">
              <a:solidFill>
                <a:srgbClr val="000000"/>
              </a:solidFill>
              <a:latin typeface="微软雅黑" panose="020B0503020204020204" pitchFamily="34" charset="-122"/>
              <a:ea typeface="微软雅黑" panose="020B0503020204020204" pitchFamily="34" charset="-122"/>
              <a:cs typeface="Verdana" panose="020B0604030504040204" pitchFamily="34" charset="0"/>
            </a:endParaRPr>
          </a:p>
        </p:txBody>
      </p:sp>
      <p:sp>
        <p:nvSpPr>
          <p:cNvPr id="19" name="Rectangle 3"/>
          <p:cNvSpPr txBox="1">
            <a:spLocks noChangeArrowheads="1"/>
          </p:cNvSpPr>
          <p:nvPr/>
        </p:nvSpPr>
        <p:spPr bwMode="auto">
          <a:xfrm>
            <a:off x="6156031" y="4337341"/>
            <a:ext cx="2812376" cy="39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marL="0" indent="0">
              <a:buClr>
                <a:srgbClr val="339933"/>
              </a:buClr>
              <a:buNone/>
            </a:pPr>
            <a:r>
              <a:rPr lang="zh-CN" altLang="en-US" sz="1800" b="1"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rPr>
              <a:t>总误差与学习算法无关！</a:t>
            </a:r>
            <a:endParaRPr lang="en-US" altLang="zh-CN" sz="1800" b="1" kern="0" dirty="0">
              <a:solidFill>
                <a:srgbClr val="FF0000"/>
              </a:solidFill>
              <a:latin typeface="微软雅黑" panose="020B0503020204020204" pitchFamily="34" charset="-122"/>
              <a:ea typeface="微软雅黑" panose="020B0503020204020204" pitchFamily="34" charset="-122"/>
              <a:cs typeface="Verdana" panose="020B0604030504040204" pitchFamily="34" charset="0"/>
            </a:endParaRPr>
          </a:p>
        </p:txBody>
      </p:sp>
      <p:pic>
        <p:nvPicPr>
          <p:cNvPr id="6146" name="Picture 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184793" y="1429165"/>
            <a:ext cx="1038182" cy="228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96748" y="1650142"/>
            <a:ext cx="832252" cy="302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ctangle 3"/>
          <p:cNvSpPr txBox="1">
            <a:spLocks noChangeArrowheads="1"/>
          </p:cNvSpPr>
          <p:nvPr/>
        </p:nvSpPr>
        <p:spPr bwMode="auto">
          <a:xfrm>
            <a:off x="2203860" y="5045807"/>
            <a:ext cx="6940139" cy="7453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lstStyle>
            <a:lvl1pPr marL="342900" indent="-342900" algn="l" rtl="0" fontAlgn="base">
              <a:spcBef>
                <a:spcPct val="20000"/>
              </a:spcBef>
              <a:spcAft>
                <a:spcPct val="0"/>
              </a:spcAft>
              <a:buClr>
                <a:schemeClr val="accent1"/>
              </a:buClr>
              <a:buSzPct val="65000"/>
              <a:buFont typeface="Wingdings" panose="05000000000000000000" pitchFamily="2" charset="2"/>
              <a:buChar char="n"/>
              <a:defRPr sz="3000">
                <a:solidFill>
                  <a:schemeClr val="tx1"/>
                </a:solidFill>
                <a:latin typeface="+mn-lt"/>
                <a:ea typeface="+mn-ea"/>
                <a:cs typeface="+mn-cs"/>
              </a:defRPr>
            </a:lvl1pPr>
            <a:lvl2pPr marL="669925" indent="-325755" algn="l" rtl="0" fontAlgn="base">
              <a:spcBef>
                <a:spcPct val="20000"/>
              </a:spcBef>
              <a:spcAft>
                <a:spcPct val="0"/>
              </a:spcAft>
              <a:buClr>
                <a:schemeClr val="accent2"/>
              </a:buClr>
              <a:buSzPct val="60000"/>
              <a:buFont typeface="Wingdings" panose="05000000000000000000" pitchFamily="2" charset="2"/>
              <a:buChar char="q"/>
              <a:defRPr sz="2600">
                <a:solidFill>
                  <a:schemeClr val="tx1"/>
                </a:solidFill>
                <a:latin typeface="+mn-lt"/>
                <a:ea typeface="+mn-ea"/>
              </a:defRPr>
            </a:lvl2pPr>
            <a:lvl3pPr marL="1022350" indent="-351155" algn="l" rtl="0" fontAlgn="base">
              <a:spcBef>
                <a:spcPct val="20000"/>
              </a:spcBef>
              <a:spcAft>
                <a:spcPct val="0"/>
              </a:spcAft>
              <a:buClr>
                <a:schemeClr val="accent1"/>
              </a:buClr>
              <a:buSzPct val="65000"/>
              <a:buFont typeface="Wingdings" panose="05000000000000000000" pitchFamily="2" charset="2"/>
              <a:buChar char="n"/>
              <a:defRPr sz="2200">
                <a:solidFill>
                  <a:schemeClr val="tx1"/>
                </a:solidFill>
                <a:latin typeface="+mn-lt"/>
                <a:ea typeface="+mn-ea"/>
              </a:defRPr>
            </a:lvl3pPr>
            <a:lvl4pPr marL="1339850" indent="-316230" algn="l" rtl="0" fontAlgn="base">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defRPr>
            </a:lvl4pPr>
            <a:lvl5pPr marL="16814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5pPr>
            <a:lvl6pPr marL="21386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6pPr>
            <a:lvl7pPr marL="25958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7pPr>
            <a:lvl8pPr marL="30530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8pPr>
            <a:lvl9pPr marL="3510280" indent="-339725" algn="l" rtl="0" fontAlgn="base">
              <a:spcBef>
                <a:spcPct val="20000"/>
              </a:spcBef>
              <a:spcAft>
                <a:spcPct val="0"/>
              </a:spcAft>
              <a:buClr>
                <a:schemeClr val="accent1"/>
              </a:buClr>
              <a:buSzPct val="75000"/>
              <a:buFont typeface="Wingdings" panose="05000000000000000000" pitchFamily="2" charset="2"/>
              <a:buChar char="§"/>
              <a:defRPr sz="2000">
                <a:solidFill>
                  <a:schemeClr val="tx1"/>
                </a:solidFill>
                <a:latin typeface="+mn-lt"/>
                <a:ea typeface="+mn-ea"/>
              </a:defRPr>
            </a:lvl9pPr>
          </a:lstStyle>
          <a:p>
            <a:pPr>
              <a:buClr>
                <a:srgbClr val="339933"/>
              </a:buClr>
              <a:buFont typeface="Wingdings" panose="05000000000000000000" pitchFamily="2" charset="2"/>
              <a:buChar char="u"/>
            </a:pPr>
            <a:r>
              <a:rPr lang="zh-CN" altLang="en-US" sz="1800" kern="0" dirty="0">
                <a:latin typeface="微软雅黑" panose="020B0503020204020204" pitchFamily="34" charset="-122"/>
                <a:ea typeface="微软雅黑" panose="020B0503020204020204" pitchFamily="34" charset="-122"/>
                <a:cs typeface="Verdana" panose="020B0604030504040204" pitchFamily="34" charset="0"/>
              </a:rPr>
              <a:t>实际问题中，并非所有问题出现的可能性都相同</a:t>
            </a:r>
            <a:endParaRPr lang="en-US" altLang="zh-CN" sz="1800" kern="0" dirty="0">
              <a:latin typeface="微软雅黑" panose="020B0503020204020204" pitchFamily="34" charset="-122"/>
              <a:ea typeface="微软雅黑" panose="020B0503020204020204" pitchFamily="34" charset="-122"/>
              <a:cs typeface="Verdana" panose="020B0604030504040204" pitchFamily="34" charset="0"/>
            </a:endParaRPr>
          </a:p>
          <a:p>
            <a:pPr>
              <a:buClr>
                <a:srgbClr val="339933"/>
              </a:buClr>
              <a:buFont typeface="Wingdings" panose="05000000000000000000" pitchFamily="2" charset="2"/>
              <a:buChar char="u"/>
            </a:pPr>
            <a:r>
              <a:rPr lang="zh-CN" altLang="en-US" sz="1800" kern="0" dirty="0">
                <a:latin typeface="微软雅黑" panose="020B0503020204020204" pitchFamily="34" charset="-122"/>
                <a:ea typeface="微软雅黑" panose="020B0503020204020204" pitchFamily="34" charset="-122"/>
                <a:cs typeface="Verdana" panose="020B0604030504040204" pitchFamily="34" charset="0"/>
              </a:rPr>
              <a:t>脱离具体问题，空谈“什么学习算法更好”毫无意义</a:t>
            </a:r>
            <a:endParaRPr lang="en-US" altLang="zh-CN" sz="1800" kern="0" dirty="0">
              <a:latin typeface="微软雅黑" panose="020B0503020204020204" pitchFamily="34" charset="-122"/>
              <a:ea typeface="微软雅黑" panose="020B0503020204020204" pitchFamily="34" charset="-122"/>
              <a:cs typeface="Verdana" panose="020B0604030504040204" pitchFamily="34"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1000"/>
                                        <p:tgtEl>
                                          <p:spTgt spid="19"/>
                                        </p:tgtEl>
                                      </p:cBhvr>
                                    </p:animEffect>
                                    <p:anim calcmode="lin" valueType="num">
                                      <p:cBhvr>
                                        <p:cTn id="13" dur="1000" fill="hold"/>
                                        <p:tgtEl>
                                          <p:spTgt spid="19"/>
                                        </p:tgtEl>
                                        <p:attrNameLst>
                                          <p:attrName>ppt_x</p:attrName>
                                        </p:attrNameLst>
                                      </p:cBhvr>
                                      <p:tavLst>
                                        <p:tav tm="0">
                                          <p:val>
                                            <p:strVal val="#ppt_x"/>
                                          </p:val>
                                        </p:tav>
                                        <p:tav tm="100000">
                                          <p:val>
                                            <p:strVal val="#ppt_x"/>
                                          </p:val>
                                        </p:tav>
                                      </p:tavLst>
                                    </p:anim>
                                    <p:anim calcmode="lin" valueType="num">
                                      <p:cBhvr>
                                        <p:cTn id="14"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bldLvl="0" animBg="1"/>
      <p:bldP spid="17" grpId="0" bldLvl="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5025" y="-258763"/>
            <a:ext cx="10515600" cy="1325563"/>
          </a:xfrm>
        </p:spPr>
        <p:txBody>
          <a:bodyPr/>
          <a:lstStyle/>
          <a:p>
            <a:r>
              <a:rPr lang="zh-CN" altLang="en-US" sz="3600" dirty="0">
                <a:latin typeface="微软雅黑" panose="020B0503020204020204" pitchFamily="34" charset="-122"/>
                <a:ea typeface="微软雅黑" panose="020B0503020204020204" pitchFamily="34" charset="-122"/>
              </a:rPr>
              <a:t>发展历程</a:t>
            </a:r>
          </a:p>
        </p:txBody>
      </p:sp>
      <p:sp>
        <p:nvSpPr>
          <p:cNvPr id="5" name="内容占位符 2"/>
          <p:cNvSpPr txBox="1"/>
          <p:nvPr/>
        </p:nvSpPr>
        <p:spPr>
          <a:xfrm>
            <a:off x="1447800" y="1239699"/>
            <a:ext cx="9677400" cy="4322901"/>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solidFill>
                  <a:srgbClr val="023A91"/>
                </a:solidFill>
                <a:latin typeface="微软雅黑" panose="020B0503020204020204" pitchFamily="34" charset="-122"/>
                <a:ea typeface="微软雅黑" panose="020B0503020204020204" pitchFamily="34" charset="-122"/>
              </a:rPr>
              <a:t>推理期：</a:t>
            </a:r>
            <a:endParaRPr lang="en-US" altLang="zh-CN" dirty="0">
              <a:solidFill>
                <a:srgbClr val="023A91"/>
              </a:solidFill>
            </a:endParaRPr>
          </a:p>
          <a:p>
            <a:pPr lvl="1">
              <a:lnSpc>
                <a:spcPct val="12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 Newell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H. Simon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的“逻辑理论家”</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(Logic Theorist)</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程序以及此后的“通用问题求解”</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(General Problem Solving)</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程序等在当时取得了令人振奋的结果。</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lvl="1">
              <a:lnSpc>
                <a:spcPct val="120000"/>
              </a:lnSpc>
            </a:pPr>
            <a:r>
              <a:rPr lang="en-US" altLang="zh-CN" dirty="0">
                <a:latin typeface="微软雅黑" panose="020B0503020204020204" pitchFamily="34" charset="-122"/>
                <a:ea typeface="微软雅黑" panose="020B0503020204020204" pitchFamily="34" charset="-122"/>
                <a:cs typeface="微软雅黑" panose="020B0503020204020204" pitchFamily="34" charset="-122"/>
              </a:rPr>
              <a:t>A. Newell</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和</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H. Simon</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获得</a:t>
            </a:r>
            <a:r>
              <a:rPr lang="en-US" altLang="zh-CN" dirty="0">
                <a:latin typeface="微软雅黑" panose="020B0503020204020204" pitchFamily="34" charset="-122"/>
                <a:ea typeface="微软雅黑" panose="020B0503020204020204" pitchFamily="34" charset="-122"/>
                <a:cs typeface="微软雅黑" panose="020B0503020204020204" pitchFamily="34" charset="-122"/>
              </a:rPr>
              <a:t>1975</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年图灵奖。</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a:lnSpc>
                <a:spcPct val="120000"/>
              </a:lnSpc>
            </a:pPr>
            <a:r>
              <a:rPr lang="zh-CN" altLang="en-US" dirty="0">
                <a:solidFill>
                  <a:srgbClr val="023A91"/>
                </a:solidFill>
                <a:latin typeface="微软雅黑" panose="020B0503020204020204" pitchFamily="34" charset="-122"/>
                <a:ea typeface="微软雅黑" panose="020B0503020204020204" pitchFamily="34" charset="-122"/>
              </a:rPr>
              <a:t>知识期：</a:t>
            </a:r>
            <a:endParaRPr lang="en-US" altLang="zh-CN" dirty="0">
              <a:solidFill>
                <a:srgbClr val="023A91"/>
              </a:solidFill>
              <a:latin typeface="微软雅黑" panose="020B0503020204020204" pitchFamily="34" charset="-122"/>
              <a:ea typeface="微软雅黑" panose="020B0503020204020204" pitchFamily="34" charset="-122"/>
            </a:endParaRPr>
          </a:p>
          <a:p>
            <a:pPr lvl="1">
              <a:lnSpc>
                <a:spcPct val="120000"/>
              </a:lnSpc>
            </a:pPr>
            <a:r>
              <a:rPr lang="en-US" altLang="zh-CN" dirty="0" err="1">
                <a:latin typeface="微软雅黑" panose="020B0503020204020204" pitchFamily="34" charset="-122"/>
                <a:ea typeface="微软雅黑" panose="020B0503020204020204" pitchFamily="34" charset="-122"/>
              </a:rPr>
              <a:t>Feigenbaum</a:t>
            </a:r>
            <a:r>
              <a:rPr lang="zh-CN" altLang="en-US" dirty="0">
                <a:latin typeface="微软雅黑" panose="020B0503020204020204" pitchFamily="34" charset="-122"/>
                <a:ea typeface="微软雅黑" panose="020B0503020204020204" pitchFamily="34" charset="-122"/>
              </a:rPr>
              <a:t>作为“知识工程”之父在</a:t>
            </a:r>
            <a:r>
              <a:rPr lang="en-US" altLang="zh-CN" dirty="0">
                <a:latin typeface="微软雅黑" panose="020B0503020204020204" pitchFamily="34" charset="-122"/>
                <a:ea typeface="微软雅黑" panose="020B0503020204020204" pitchFamily="34" charset="-122"/>
              </a:rPr>
              <a:t>1994</a:t>
            </a:r>
            <a:r>
              <a:rPr lang="zh-CN" altLang="en-US" dirty="0">
                <a:latin typeface="微软雅黑" panose="020B0503020204020204" pitchFamily="34" charset="-122"/>
                <a:ea typeface="微软雅黑" panose="020B0503020204020204" pitchFamily="34" charset="-122"/>
              </a:rPr>
              <a:t>年获得图灵奖；</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大量专家系统问世，在很多应用领域取得大量成果；</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但是由人来总结知识再交给计算机相当困难。</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5025" y="-228600"/>
            <a:ext cx="10515600" cy="1325563"/>
          </a:xfrm>
        </p:spPr>
        <p:txBody>
          <a:bodyPr/>
          <a:lstStyle/>
          <a:p>
            <a:r>
              <a:rPr lang="zh-CN" altLang="en-US" sz="3600" dirty="0">
                <a:latin typeface="微软雅黑" panose="020B0503020204020204" pitchFamily="34" charset="-122"/>
                <a:ea typeface="微软雅黑" panose="020B0503020204020204" pitchFamily="34" charset="-122"/>
              </a:rPr>
              <a:t>发展历程</a:t>
            </a:r>
          </a:p>
        </p:txBody>
      </p:sp>
      <p:sp>
        <p:nvSpPr>
          <p:cNvPr id="5" name="内容占位符 2"/>
          <p:cNvSpPr txBox="1"/>
          <p:nvPr/>
        </p:nvSpPr>
        <p:spPr>
          <a:xfrm>
            <a:off x="1066800" y="1096963"/>
            <a:ext cx="9906000" cy="4618037"/>
          </a:xfrm>
          <a:prstGeom prst="rect">
            <a:avLst/>
          </a:prstGeom>
        </p:spPr>
        <p:txBody>
          <a:bodyPr vert="horz" lIns="91440" tIns="46800" rIns="91440" bIns="45720" rtlCol="0">
            <a:normAutofit/>
          </a:bodyPr>
          <a:lstStyle>
            <a:lvl1pPr marL="228600" indent="-360045"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45"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45"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45"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pPr>
            <a:r>
              <a:rPr lang="zh-CN" altLang="en-US" dirty="0">
                <a:solidFill>
                  <a:srgbClr val="023A91"/>
                </a:solidFill>
                <a:latin typeface="微软雅黑" panose="020B0503020204020204" pitchFamily="34" charset="-122"/>
                <a:ea typeface="微软雅黑" panose="020B0503020204020204" pitchFamily="34" charset="-122"/>
              </a:rPr>
              <a:t>学习期：</a:t>
            </a:r>
            <a:endParaRPr lang="en-US" altLang="zh-CN" dirty="0">
              <a:solidFill>
                <a:srgbClr val="023A91"/>
              </a:solidFill>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符号主义学习</a:t>
            </a:r>
            <a:endParaRPr lang="en-US" altLang="zh-CN" dirty="0">
              <a:latin typeface="微软雅黑" panose="020B0503020204020204" pitchFamily="34" charset="-122"/>
              <a:ea typeface="微软雅黑" panose="020B0503020204020204" pitchFamily="34" charset="-122"/>
            </a:endParaRPr>
          </a:p>
          <a:p>
            <a:pPr lvl="2">
              <a:lnSpc>
                <a:spcPct val="12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决策树：以信息论为基础，最小化信息熵，模拟了人类对概念进行判定的树形流程</a:t>
            </a:r>
            <a:endParaRPr lang="en-US" altLang="zh-CN" dirty="0">
              <a:latin typeface="微软雅黑" panose="020B0503020204020204" pitchFamily="34" charset="-122"/>
              <a:ea typeface="微软雅黑" panose="020B0503020204020204" pitchFamily="34" charset="-122"/>
            </a:endParaRPr>
          </a:p>
          <a:p>
            <a:pPr lvl="2">
              <a:lnSpc>
                <a:spcPct val="12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基于逻辑的学习：使用一阶逻辑进行知识表示，通过修改扩充逻辑表达式对数据进行归纳</a:t>
            </a:r>
            <a:endParaRPr lang="en-US" altLang="zh-CN" dirty="0">
              <a:solidFill>
                <a:srgbClr val="023A91"/>
              </a:solidFill>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连接主义学习（基于神经网络）</a:t>
            </a:r>
            <a:endParaRPr lang="en-US" altLang="zh-CN" dirty="0">
              <a:latin typeface="微软雅黑" panose="020B0503020204020204" pitchFamily="34" charset="-122"/>
              <a:ea typeface="微软雅黑" panose="020B0503020204020204" pitchFamily="34" charset="-122"/>
            </a:endParaRPr>
          </a:p>
          <a:p>
            <a:pPr lvl="2">
              <a:lnSpc>
                <a:spcPct val="12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1983</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J.J. Hopfield</a:t>
            </a:r>
            <a:r>
              <a:rPr lang="zh-CN" altLang="en-US" dirty="0">
                <a:latin typeface="微软雅黑" panose="020B0503020204020204" pitchFamily="34" charset="-122"/>
                <a:ea typeface="微软雅黑" panose="020B0503020204020204" pitchFamily="34" charset="-122"/>
              </a:rPr>
              <a:t>利用神经网络成功求解“流动推销员问题”</a:t>
            </a:r>
            <a:endParaRPr lang="en-US" altLang="zh-CN" dirty="0">
              <a:latin typeface="微软雅黑" panose="020B0503020204020204" pitchFamily="34" charset="-122"/>
              <a:ea typeface="微软雅黑" panose="020B0503020204020204" pitchFamily="34" charset="-122"/>
            </a:endParaRPr>
          </a:p>
          <a:p>
            <a:pPr lvl="2">
              <a:lnSpc>
                <a:spcPct val="120000"/>
              </a:lnSpc>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1986</a:t>
            </a:r>
            <a:r>
              <a:rPr lang="zh-CN" altLang="en-US" dirty="0">
                <a:latin typeface="微软雅黑" panose="020B0503020204020204" pitchFamily="34" charset="-122"/>
                <a:ea typeface="微软雅黑" panose="020B0503020204020204" pitchFamily="34" charset="-122"/>
              </a:rPr>
              <a:t>年，</a:t>
            </a:r>
            <a:r>
              <a:rPr lang="en-US" altLang="zh-CN" dirty="0">
                <a:latin typeface="微软雅黑" panose="020B0503020204020204" pitchFamily="34" charset="-122"/>
                <a:ea typeface="微软雅黑" panose="020B0503020204020204" pitchFamily="34" charset="-122"/>
              </a:rPr>
              <a:t>D.E. </a:t>
            </a:r>
            <a:r>
              <a:rPr lang="en-US" altLang="zh-CN" dirty="0" err="1">
                <a:latin typeface="微软雅黑" panose="020B0503020204020204" pitchFamily="34" charset="-122"/>
                <a:ea typeface="微软雅黑" panose="020B0503020204020204" pitchFamily="34" charset="-122"/>
              </a:rPr>
              <a:t>Rumelhart</a:t>
            </a:r>
            <a:r>
              <a:rPr lang="zh-CN" altLang="en-US" dirty="0">
                <a:latin typeface="微软雅黑" panose="020B0503020204020204" pitchFamily="34" charset="-122"/>
                <a:ea typeface="微软雅黑" panose="020B0503020204020204" pitchFamily="34" charset="-122"/>
              </a:rPr>
              <a:t>等人重新发明了著名的</a:t>
            </a:r>
            <a:r>
              <a:rPr lang="en-US" altLang="zh-CN" dirty="0">
                <a:latin typeface="微软雅黑" panose="020B0503020204020204" pitchFamily="34" charset="-122"/>
                <a:ea typeface="微软雅黑" panose="020B0503020204020204" pitchFamily="34" charset="-122"/>
              </a:rPr>
              <a:t>BP</a:t>
            </a:r>
            <a:r>
              <a:rPr lang="zh-CN" altLang="en-US" dirty="0">
                <a:latin typeface="微软雅黑" panose="020B0503020204020204" pitchFamily="34" charset="-122"/>
                <a:ea typeface="微软雅黑" panose="020B0503020204020204" pitchFamily="34" charset="-122"/>
              </a:rPr>
              <a:t>算法</a:t>
            </a:r>
            <a:endParaRPr lang="en-US" altLang="zh-CN" dirty="0">
              <a:latin typeface="微软雅黑" panose="020B0503020204020204" pitchFamily="34" charset="-122"/>
              <a:ea typeface="微软雅黑" panose="020B0503020204020204" pitchFamily="34" charset="-122"/>
            </a:endParaRPr>
          </a:p>
          <a:p>
            <a:pPr lvl="2">
              <a:lnSpc>
                <a:spcPct val="12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深度学习：数据大，计算能力强</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统计学习</a:t>
            </a:r>
            <a:endParaRPr lang="en-US" altLang="zh-CN" dirty="0">
              <a:latin typeface="微软雅黑" panose="020B0503020204020204" pitchFamily="34" charset="-122"/>
              <a:ea typeface="微软雅黑" panose="020B0503020204020204" pitchFamily="34" charset="-122"/>
            </a:endParaRPr>
          </a:p>
          <a:p>
            <a:pPr lvl="2">
              <a:lnSpc>
                <a:spcPct val="120000"/>
              </a:lnSpc>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支持向量机（</a:t>
            </a:r>
            <a:r>
              <a:rPr lang="en-US" altLang="zh-CN" dirty="0">
                <a:latin typeface="微软雅黑" panose="020B0503020204020204" pitchFamily="34" charset="-122"/>
                <a:ea typeface="微软雅黑" panose="020B0503020204020204" pitchFamily="34" charset="-122"/>
              </a:rPr>
              <a:t>SVM</a:t>
            </a:r>
            <a:r>
              <a:rPr lang="zh-CN" altLang="en-US" dirty="0">
                <a:latin typeface="微软雅黑" panose="020B0503020204020204" pitchFamily="34" charset="-122"/>
                <a:ea typeface="微软雅黑" panose="020B0503020204020204" pitchFamily="34" charset="-122"/>
              </a:rPr>
              <a:t>）及核方法</a:t>
            </a:r>
            <a:endParaRPr lang="en-US" altLang="zh-CN"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xmlns="" id="{5F07F90F-D818-4C3D-B885-819D3E71A273}"/>
              </a:ext>
            </a:extLst>
          </p:cNvPr>
          <p:cNvSpPr>
            <a:spLocks noGrp="1"/>
          </p:cNvSpPr>
          <p:nvPr>
            <p:ph type="title"/>
          </p:nvPr>
        </p:nvSpPr>
        <p:spPr>
          <a:xfrm>
            <a:off x="838200" y="-281365"/>
            <a:ext cx="10515600" cy="1325563"/>
          </a:xfrm>
        </p:spPr>
        <p:txBody>
          <a:bodyPr/>
          <a:lstStyle/>
          <a:p>
            <a:r>
              <a:rPr lang="zh-CN" altLang="en-US" sz="3600" dirty="0">
                <a:latin typeface="微软雅黑" panose="020B0503020204020204" pitchFamily="34" charset="-122"/>
                <a:ea typeface="微软雅黑" panose="020B0503020204020204" pitchFamily="34" charset="-122"/>
              </a:rPr>
              <a:t>什么是机器学习？</a:t>
            </a:r>
            <a:endParaRPr lang="zh-CN" altLang="en-US" dirty="0">
              <a:latin typeface="微软雅黑" panose="020B0503020204020204" pitchFamily="34" charset="-122"/>
              <a:ea typeface="微软雅黑" panose="020B0503020204020204" pitchFamily="34" charset="-122"/>
            </a:endParaRPr>
          </a:p>
        </p:txBody>
      </p:sp>
      <p:pic>
        <p:nvPicPr>
          <p:cNvPr id="23" name="圖片 3">
            <a:extLst>
              <a:ext uri="{FF2B5EF4-FFF2-40B4-BE49-F238E27FC236}">
                <a16:creationId xmlns:a16="http://schemas.microsoft.com/office/drawing/2014/main" xmlns="" id="{418A67F1-5B40-4936-87D8-B36162692BDD}"/>
              </a:ext>
            </a:extLst>
          </p:cNvPr>
          <p:cNvPicPr>
            <a:picLocks noChangeAspect="1"/>
          </p:cNvPicPr>
          <p:nvPr/>
        </p:nvPicPr>
        <p:blipFill>
          <a:blip r:embed="rId3"/>
          <a:stretch>
            <a:fillRect/>
          </a:stretch>
        </p:blipFill>
        <p:spPr>
          <a:xfrm flipH="1">
            <a:off x="5094302" y="1450277"/>
            <a:ext cx="1323975" cy="2247900"/>
          </a:xfrm>
          <a:prstGeom prst="rect">
            <a:avLst/>
          </a:prstGeom>
        </p:spPr>
      </p:pic>
      <p:pic>
        <p:nvPicPr>
          <p:cNvPr id="24" name="圖片 6">
            <a:extLst>
              <a:ext uri="{FF2B5EF4-FFF2-40B4-BE49-F238E27FC236}">
                <a16:creationId xmlns:a16="http://schemas.microsoft.com/office/drawing/2014/main" xmlns="" id="{9CD7F035-3F5C-4E15-BBD5-29AADD94FA5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67356" y="1392371"/>
            <a:ext cx="2172858" cy="1021936"/>
          </a:xfrm>
          <a:prstGeom prst="rect">
            <a:avLst/>
          </a:prstGeom>
        </p:spPr>
      </p:pic>
      <p:pic>
        <p:nvPicPr>
          <p:cNvPr id="25" name="圖片 8">
            <a:extLst>
              <a:ext uri="{FF2B5EF4-FFF2-40B4-BE49-F238E27FC236}">
                <a16:creationId xmlns:a16="http://schemas.microsoft.com/office/drawing/2014/main" xmlns="" id="{DD4EF0F3-1D38-45F8-B11F-301C934F9D0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086600" y="2694993"/>
            <a:ext cx="2164221" cy="962785"/>
          </a:xfrm>
          <a:prstGeom prst="rect">
            <a:avLst/>
          </a:prstGeom>
        </p:spPr>
      </p:pic>
      <p:pic>
        <p:nvPicPr>
          <p:cNvPr id="26" name="圖片 9">
            <a:extLst>
              <a:ext uri="{FF2B5EF4-FFF2-40B4-BE49-F238E27FC236}">
                <a16:creationId xmlns:a16="http://schemas.microsoft.com/office/drawing/2014/main" xmlns="" id="{9327B448-10EA-4965-8DDA-41E395246805}"/>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010400" y="3933612"/>
            <a:ext cx="2195537" cy="1176721"/>
          </a:xfrm>
          <a:prstGeom prst="rect">
            <a:avLst/>
          </a:prstGeom>
        </p:spPr>
      </p:pic>
      <p:sp>
        <p:nvSpPr>
          <p:cNvPr id="27" name="文字方塊 10">
            <a:extLst>
              <a:ext uri="{FF2B5EF4-FFF2-40B4-BE49-F238E27FC236}">
                <a16:creationId xmlns:a16="http://schemas.microsoft.com/office/drawing/2014/main" xmlns="" id="{43959531-225C-4370-8CFE-49E1B16A5319}"/>
              </a:ext>
            </a:extLst>
          </p:cNvPr>
          <p:cNvSpPr txBox="1"/>
          <p:nvPr/>
        </p:nvSpPr>
        <p:spPr>
          <a:xfrm>
            <a:off x="9028542" y="1688963"/>
            <a:ext cx="1362974" cy="461665"/>
          </a:xfrm>
          <a:prstGeom prst="rect">
            <a:avLst/>
          </a:prstGeom>
          <a:noFill/>
        </p:spPr>
        <p:txBody>
          <a:bodyPr wrap="square" rtlCol="0">
            <a:spAutoFit/>
          </a:bodyPr>
          <a:lstStyle/>
          <a:p>
            <a:pPr>
              <a:buNone/>
            </a:pPr>
            <a:r>
              <a:rPr lang="en-US" altLang="zh-TW" sz="2400" dirty="0"/>
              <a:t>“Hi”</a:t>
            </a:r>
            <a:endParaRPr lang="zh-TW" altLang="en-US" sz="2400" dirty="0"/>
          </a:p>
        </p:txBody>
      </p:sp>
      <p:sp>
        <p:nvSpPr>
          <p:cNvPr id="28" name="文字方塊 11">
            <a:extLst>
              <a:ext uri="{FF2B5EF4-FFF2-40B4-BE49-F238E27FC236}">
                <a16:creationId xmlns:a16="http://schemas.microsoft.com/office/drawing/2014/main" xmlns="" id="{79EEFACF-C5D6-41AB-9D8C-438A069D646C}"/>
              </a:ext>
            </a:extLst>
          </p:cNvPr>
          <p:cNvSpPr txBox="1"/>
          <p:nvPr/>
        </p:nvSpPr>
        <p:spPr>
          <a:xfrm>
            <a:off x="9028542" y="2787552"/>
            <a:ext cx="2172858" cy="461665"/>
          </a:xfrm>
          <a:prstGeom prst="rect">
            <a:avLst/>
          </a:prstGeom>
          <a:noFill/>
        </p:spPr>
        <p:txBody>
          <a:bodyPr wrap="square" rtlCol="0">
            <a:spAutoFit/>
          </a:bodyPr>
          <a:lstStyle/>
          <a:p>
            <a:pPr>
              <a:buNone/>
            </a:pPr>
            <a:r>
              <a:rPr lang="en-US" altLang="zh-TW" sz="2400" dirty="0"/>
              <a:t>“How are you”</a:t>
            </a:r>
            <a:endParaRPr lang="zh-TW" altLang="en-US" sz="2400" dirty="0"/>
          </a:p>
        </p:txBody>
      </p:sp>
      <p:sp>
        <p:nvSpPr>
          <p:cNvPr id="29" name="文字方塊 12">
            <a:extLst>
              <a:ext uri="{FF2B5EF4-FFF2-40B4-BE49-F238E27FC236}">
                <a16:creationId xmlns:a16="http://schemas.microsoft.com/office/drawing/2014/main" xmlns="" id="{854F20AA-FA5E-4A25-8C98-E3AABBC5256E}"/>
              </a:ext>
            </a:extLst>
          </p:cNvPr>
          <p:cNvSpPr txBox="1"/>
          <p:nvPr/>
        </p:nvSpPr>
        <p:spPr>
          <a:xfrm>
            <a:off x="8978606" y="4341962"/>
            <a:ext cx="1706455" cy="461665"/>
          </a:xfrm>
          <a:prstGeom prst="rect">
            <a:avLst/>
          </a:prstGeom>
          <a:noFill/>
        </p:spPr>
        <p:txBody>
          <a:bodyPr wrap="square" rtlCol="0">
            <a:spAutoFit/>
          </a:bodyPr>
          <a:lstStyle/>
          <a:p>
            <a:pPr>
              <a:buNone/>
            </a:pPr>
            <a:r>
              <a:rPr lang="en-US" altLang="zh-TW" sz="2400" dirty="0"/>
              <a:t>“Good bye”</a:t>
            </a:r>
            <a:endParaRPr lang="zh-TW" altLang="en-US" sz="2400" dirty="0"/>
          </a:p>
        </p:txBody>
      </p:sp>
      <p:pic>
        <p:nvPicPr>
          <p:cNvPr id="30" name="圖片 13">
            <a:extLst>
              <a:ext uri="{FF2B5EF4-FFF2-40B4-BE49-F238E27FC236}">
                <a16:creationId xmlns:a16="http://schemas.microsoft.com/office/drawing/2014/main" xmlns="" id="{F820D43B-C3DF-4CC0-A6A5-E51A6DFAF5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2323354" y="1519373"/>
            <a:ext cx="1800000" cy="1347595"/>
          </a:xfrm>
          <a:prstGeom prst="rect">
            <a:avLst/>
          </a:prstGeom>
        </p:spPr>
      </p:pic>
      <p:sp>
        <p:nvSpPr>
          <p:cNvPr id="31" name="文字方塊 14">
            <a:extLst>
              <a:ext uri="{FF2B5EF4-FFF2-40B4-BE49-F238E27FC236}">
                <a16:creationId xmlns:a16="http://schemas.microsoft.com/office/drawing/2014/main" xmlns="" id="{457E3248-DB6E-438A-ACCA-B17208460559}"/>
              </a:ext>
            </a:extLst>
          </p:cNvPr>
          <p:cNvSpPr txBox="1"/>
          <p:nvPr/>
        </p:nvSpPr>
        <p:spPr>
          <a:xfrm>
            <a:off x="1676400" y="3369472"/>
            <a:ext cx="2976840" cy="523220"/>
          </a:xfrm>
          <a:prstGeom prst="rect">
            <a:avLst/>
          </a:prstGeom>
          <a:noFill/>
        </p:spPr>
        <p:txBody>
          <a:bodyPr wrap="square" rtlCol="0">
            <a:spAutoFit/>
          </a:bodyPr>
          <a:lstStyle/>
          <a:p>
            <a:pPr algn="ctr">
              <a:buNone/>
            </a:pPr>
            <a:r>
              <a:rPr lang="en-US" altLang="zh-TW" sz="2800" dirty="0"/>
              <a:t>You said “Hello”</a:t>
            </a:r>
            <a:endParaRPr lang="zh-TW" altLang="en-US" sz="2800" dirty="0"/>
          </a:p>
        </p:txBody>
      </p:sp>
      <p:sp>
        <p:nvSpPr>
          <p:cNvPr id="32" name="文字方塊 15">
            <a:extLst>
              <a:ext uri="{FF2B5EF4-FFF2-40B4-BE49-F238E27FC236}">
                <a16:creationId xmlns:a16="http://schemas.microsoft.com/office/drawing/2014/main" xmlns="" id="{F7A394FC-928E-4185-BDCF-CAD5AEF5E2EE}"/>
              </a:ext>
            </a:extLst>
          </p:cNvPr>
          <p:cNvSpPr txBox="1"/>
          <p:nvPr/>
        </p:nvSpPr>
        <p:spPr>
          <a:xfrm>
            <a:off x="7221860" y="5188803"/>
            <a:ext cx="2683281" cy="830997"/>
          </a:xfrm>
          <a:prstGeom prst="rect">
            <a:avLst/>
          </a:prstGeom>
          <a:noFill/>
        </p:spPr>
        <p:txBody>
          <a:bodyPr wrap="square" rtlCol="0">
            <a:spAutoFit/>
          </a:bodyPr>
          <a:lstStyle/>
          <a:p>
            <a:pPr>
              <a:buNone/>
            </a:pPr>
            <a:r>
              <a:rPr lang="en-US" altLang="zh-TW" sz="2400" dirty="0"/>
              <a:t>A large amount of audio data</a:t>
            </a:r>
            <a:endParaRPr lang="zh-TW" altLang="en-US" sz="2400" dirty="0"/>
          </a:p>
        </p:txBody>
      </p:sp>
      <p:sp>
        <p:nvSpPr>
          <p:cNvPr id="33" name="文字方塊 16">
            <a:extLst>
              <a:ext uri="{FF2B5EF4-FFF2-40B4-BE49-F238E27FC236}">
                <a16:creationId xmlns:a16="http://schemas.microsoft.com/office/drawing/2014/main" xmlns="" id="{D4081468-9218-4F19-B77F-1CC094EBC35F}"/>
              </a:ext>
            </a:extLst>
          </p:cNvPr>
          <p:cNvSpPr txBox="1"/>
          <p:nvPr/>
        </p:nvSpPr>
        <p:spPr>
          <a:xfrm>
            <a:off x="3146484" y="5036403"/>
            <a:ext cx="2949952" cy="830997"/>
          </a:xfrm>
          <a:prstGeom prst="rect">
            <a:avLst/>
          </a:prstGeom>
          <a:solidFill>
            <a:schemeClr val="accent2">
              <a:lumMod val="20000"/>
              <a:lumOff val="80000"/>
            </a:schemeClr>
          </a:solidFill>
          <a:ln w="38100">
            <a:solidFill>
              <a:srgbClr val="FF0000"/>
            </a:solidFill>
          </a:ln>
        </p:spPr>
        <p:txBody>
          <a:bodyPr wrap="square" rtlCol="0">
            <a:spAutoFit/>
          </a:bodyPr>
          <a:lstStyle/>
          <a:p>
            <a:pPr>
              <a:buNone/>
            </a:pPr>
            <a:r>
              <a:rPr lang="en-US" altLang="zh-TW" sz="2400" dirty="0"/>
              <a:t>You write the program for learning.</a:t>
            </a:r>
            <a:endParaRPr lang="zh-TW" altLang="en-US" sz="2400" dirty="0"/>
          </a:p>
        </p:txBody>
      </p:sp>
      <p:cxnSp>
        <p:nvCxnSpPr>
          <p:cNvPr id="34" name="直線單箭頭接點 18">
            <a:extLst>
              <a:ext uri="{FF2B5EF4-FFF2-40B4-BE49-F238E27FC236}">
                <a16:creationId xmlns:a16="http://schemas.microsoft.com/office/drawing/2014/main" xmlns="" id="{35F5B0FC-D672-414A-BDC3-996B8639C154}"/>
              </a:ext>
            </a:extLst>
          </p:cNvPr>
          <p:cNvCxnSpPr/>
          <p:nvPr/>
        </p:nvCxnSpPr>
        <p:spPr>
          <a:xfrm flipH="1" flipV="1">
            <a:off x="5728165" y="4068177"/>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35" name="弧形箭號 (下彎) 19">
            <a:extLst>
              <a:ext uri="{FF2B5EF4-FFF2-40B4-BE49-F238E27FC236}">
                <a16:creationId xmlns:a16="http://schemas.microsoft.com/office/drawing/2014/main" xmlns="" id="{20373BC0-545B-4468-ADD8-E1F0F0CEEB75}"/>
              </a:ext>
            </a:extLst>
          </p:cNvPr>
          <p:cNvSpPr/>
          <p:nvPr/>
        </p:nvSpPr>
        <p:spPr>
          <a:xfrm rot="1607239">
            <a:off x="3872377" y="1061997"/>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6" name="弧形箭號 (下彎) 20">
            <a:extLst>
              <a:ext uri="{FF2B5EF4-FFF2-40B4-BE49-F238E27FC236}">
                <a16:creationId xmlns:a16="http://schemas.microsoft.com/office/drawing/2014/main" xmlns="" id="{5BC1665C-6BD0-4AB5-B186-4BEFF474A859}"/>
              </a:ext>
            </a:extLst>
          </p:cNvPr>
          <p:cNvSpPr/>
          <p:nvPr/>
        </p:nvSpPr>
        <p:spPr>
          <a:xfrm rot="9648183">
            <a:off x="3932970" y="3870420"/>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37" name="文字方塊 17">
            <a:extLst>
              <a:ext uri="{FF2B5EF4-FFF2-40B4-BE49-F238E27FC236}">
                <a16:creationId xmlns:a16="http://schemas.microsoft.com/office/drawing/2014/main" xmlns="" id="{FC8870DA-AC1E-4917-BA32-2A3199105BA7}"/>
              </a:ext>
            </a:extLst>
          </p:cNvPr>
          <p:cNvSpPr txBox="1"/>
          <p:nvPr/>
        </p:nvSpPr>
        <p:spPr>
          <a:xfrm>
            <a:off x="5797211" y="1143000"/>
            <a:ext cx="2099418" cy="461665"/>
          </a:xfrm>
          <a:prstGeom prst="rect">
            <a:avLst/>
          </a:prstGeom>
          <a:solidFill>
            <a:schemeClr val="accent6">
              <a:lumMod val="20000"/>
              <a:lumOff val="80000"/>
            </a:schemeClr>
          </a:solidFill>
          <a:ln w="38100">
            <a:solidFill>
              <a:srgbClr val="00B050"/>
            </a:solidFill>
          </a:ln>
        </p:spPr>
        <p:txBody>
          <a:bodyPr wrap="square" rtlCol="0">
            <a:spAutoFit/>
          </a:bodyPr>
          <a:lstStyle/>
          <a:p>
            <a:pPr algn="ctr">
              <a:buNone/>
            </a:pPr>
            <a:r>
              <a:rPr lang="en-US" altLang="zh-TW" sz="2400" dirty="0"/>
              <a:t>Learning ......</a:t>
            </a:r>
            <a:endParaRPr lang="zh-TW" altLang="en-US" sz="2400" dirty="0"/>
          </a:p>
        </p:txBody>
      </p:sp>
      <p:sp>
        <p:nvSpPr>
          <p:cNvPr id="38" name="矩形 37">
            <a:extLst>
              <a:ext uri="{FF2B5EF4-FFF2-40B4-BE49-F238E27FC236}">
                <a16:creationId xmlns:a16="http://schemas.microsoft.com/office/drawing/2014/main" xmlns="" id="{785D0FF8-597B-4454-ACDA-D2A50A51DFE4}"/>
              </a:ext>
            </a:extLst>
          </p:cNvPr>
          <p:cNvSpPr/>
          <p:nvPr/>
        </p:nvSpPr>
        <p:spPr>
          <a:xfrm>
            <a:off x="1829205" y="6002179"/>
            <a:ext cx="8435009" cy="246221"/>
          </a:xfrm>
          <a:prstGeom prst="rect">
            <a:avLst/>
          </a:prstGeom>
        </p:spPr>
        <p:txBody>
          <a:bodyPr wrap="square">
            <a:spAutoFit/>
          </a:bodyPr>
          <a:lstStyle/>
          <a:p>
            <a:pPr algn="ctr">
              <a:buNone/>
            </a:pPr>
            <a:r>
              <a:rPr lang="en-US" altLang="zh-TW" sz="1000" dirty="0"/>
              <a:t>From</a:t>
            </a:r>
            <a:r>
              <a:rPr lang="zh-CN" altLang="en-US" sz="1000" dirty="0"/>
              <a:t>：</a:t>
            </a:r>
            <a:r>
              <a:rPr lang="en-US" altLang="zh-CN" sz="1000" dirty="0"/>
              <a:t>http://speech.ee.ntu.edu.tw/~tlkagk/courses_ML19.html</a:t>
            </a:r>
            <a:endParaRPr lang="zh-CN" altLang="en-US" sz="1000" dirty="0"/>
          </a:p>
        </p:txBody>
      </p:sp>
    </p:spTree>
    <p:extLst>
      <p:ext uri="{BB962C8B-B14F-4D97-AF65-F5344CB8AC3E}">
        <p14:creationId xmlns:p14="http://schemas.microsoft.com/office/powerpoint/2010/main" val="290696430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1" grpId="0"/>
      <p:bldP spid="32" grpId="0"/>
      <p:bldP spid="33" grpId="0" animBg="1"/>
      <p:bldP spid="35" grpId="0" animBg="1"/>
      <p:bldP spid="36" grpId="0" animBg="1"/>
      <p:bldP spid="3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7028" y="-223948"/>
            <a:ext cx="10515600" cy="1325563"/>
          </a:xfrm>
        </p:spPr>
        <p:txBody>
          <a:bodyPr/>
          <a:lstStyle/>
          <a:p>
            <a:r>
              <a:rPr lang="zh-CN" altLang="en-US" sz="3600" dirty="0">
                <a:latin typeface="微软雅黑" panose="020B0503020204020204" pitchFamily="34" charset="-122"/>
                <a:ea typeface="微软雅黑" panose="020B0503020204020204" pitchFamily="34" charset="-122"/>
              </a:rPr>
              <a:t>逻辑演绎 </a:t>
            </a:r>
            <a:r>
              <a:rPr lang="en-US" altLang="zh-CN" sz="3600" dirty="0">
                <a:latin typeface="微软雅黑" panose="020B0503020204020204" pitchFamily="34" charset="-122"/>
                <a:ea typeface="微软雅黑" panose="020B0503020204020204" pitchFamily="34" charset="-122"/>
              </a:rPr>
              <a:t>vs </a:t>
            </a:r>
            <a:r>
              <a:rPr lang="zh-CN" altLang="en-US" sz="3600" dirty="0">
                <a:latin typeface="微软雅黑" panose="020B0503020204020204" pitchFamily="34" charset="-122"/>
                <a:ea typeface="微软雅黑" panose="020B0503020204020204" pitchFamily="34" charset="-122"/>
              </a:rPr>
              <a:t>归纳总结</a:t>
            </a:r>
          </a:p>
        </p:txBody>
      </p:sp>
      <p:cxnSp>
        <p:nvCxnSpPr>
          <p:cNvPr id="3" name="直接连接符 2">
            <a:extLst>
              <a:ext uri="{FF2B5EF4-FFF2-40B4-BE49-F238E27FC236}">
                <a16:creationId xmlns:a16="http://schemas.microsoft.com/office/drawing/2014/main" xmlns="" id="{958ECFBD-0164-490B-B487-919A0CC3F34D}"/>
              </a:ext>
            </a:extLst>
          </p:cNvPr>
          <p:cNvCxnSpPr>
            <a:cxnSpLocks/>
          </p:cNvCxnSpPr>
          <p:nvPr/>
        </p:nvCxnSpPr>
        <p:spPr>
          <a:xfrm>
            <a:off x="1899216" y="2562563"/>
            <a:ext cx="7992888" cy="0"/>
          </a:xfrm>
          <a:prstGeom prst="line">
            <a:avLst/>
          </a:prstGeom>
          <a:ln w="19050">
            <a:solidFill>
              <a:schemeClr val="bg1">
                <a:lumMod val="75000"/>
                <a:alpha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4" name="矩形 3">
            <a:extLst>
              <a:ext uri="{FF2B5EF4-FFF2-40B4-BE49-F238E27FC236}">
                <a16:creationId xmlns:a16="http://schemas.microsoft.com/office/drawing/2014/main" xmlns="" id="{1BE4B8FC-ED28-402C-9164-B1323FACB655}"/>
              </a:ext>
            </a:extLst>
          </p:cNvPr>
          <p:cNvSpPr/>
          <p:nvPr/>
        </p:nvSpPr>
        <p:spPr>
          <a:xfrm>
            <a:off x="3478545" y="1666128"/>
            <a:ext cx="3168352" cy="360040"/>
          </a:xfrm>
          <a:prstGeom prst="rect">
            <a:avLst/>
          </a:prstGeom>
          <a:solidFill>
            <a:srgbClr val="FFC000"/>
          </a:solidFill>
          <a:ln w="12700" cap="flat" cmpd="sng" algn="ctr">
            <a:noFill/>
            <a:prstDash val="dash"/>
          </a:ln>
          <a:effectLst/>
        </p:spPr>
        <p:txBody>
          <a:bodyPr rtlCol="0" anchor="ctr"/>
          <a:lstStyle/>
          <a:p>
            <a:pPr algn="ctr" fontAlgn="auto">
              <a:spcBef>
                <a:spcPts val="0"/>
              </a:spcBef>
              <a:spcAft>
                <a:spcPts val="0"/>
              </a:spcAft>
              <a:buClrTx/>
              <a:buSzTx/>
              <a:buNone/>
            </a:pPr>
            <a:endParaRPr lang="zh-CN" altLang="en-US" sz="1600" b="1" kern="0">
              <a:solidFill>
                <a:prstClr val="black"/>
              </a:solidFill>
              <a:latin typeface="微软雅黑" pitchFamily="34" charset="-122"/>
              <a:ea typeface="微软雅黑" pitchFamily="34" charset="-122"/>
            </a:endParaRPr>
          </a:p>
        </p:txBody>
      </p:sp>
      <p:sp>
        <p:nvSpPr>
          <p:cNvPr id="5" name="矩形 4">
            <a:extLst>
              <a:ext uri="{FF2B5EF4-FFF2-40B4-BE49-F238E27FC236}">
                <a16:creationId xmlns:a16="http://schemas.microsoft.com/office/drawing/2014/main" xmlns="" id="{9CE43E32-E55F-49A4-BE58-A46F0DEC2DAB}"/>
              </a:ext>
            </a:extLst>
          </p:cNvPr>
          <p:cNvSpPr/>
          <p:nvPr/>
        </p:nvSpPr>
        <p:spPr>
          <a:xfrm>
            <a:off x="6672064" y="1671503"/>
            <a:ext cx="3168352" cy="360040"/>
          </a:xfrm>
          <a:prstGeom prst="rect">
            <a:avLst/>
          </a:prstGeom>
          <a:solidFill>
            <a:srgbClr val="00B0F0"/>
          </a:solidFill>
          <a:ln w="12700" cap="flat" cmpd="sng" algn="ctr">
            <a:noFill/>
            <a:prstDash val="dash"/>
          </a:ln>
          <a:effectLst/>
        </p:spPr>
        <p:txBody>
          <a:bodyPr rtlCol="0" anchor="ctr"/>
          <a:lstStyle/>
          <a:p>
            <a:pPr algn="ctr" fontAlgn="auto">
              <a:spcBef>
                <a:spcPts val="0"/>
              </a:spcBef>
              <a:spcAft>
                <a:spcPts val="0"/>
              </a:spcAft>
              <a:buClrTx/>
              <a:buSzTx/>
              <a:buNone/>
            </a:pPr>
            <a:endParaRPr lang="zh-CN" altLang="en-US" sz="1600" b="1" kern="0">
              <a:solidFill>
                <a:prstClr val="black"/>
              </a:solidFill>
              <a:latin typeface="微软雅黑" pitchFamily="34" charset="-122"/>
              <a:ea typeface="微软雅黑" pitchFamily="34" charset="-122"/>
            </a:endParaRPr>
          </a:p>
        </p:txBody>
      </p:sp>
      <p:sp>
        <p:nvSpPr>
          <p:cNvPr id="6" name="文本框 5">
            <a:extLst>
              <a:ext uri="{FF2B5EF4-FFF2-40B4-BE49-F238E27FC236}">
                <a16:creationId xmlns:a16="http://schemas.microsoft.com/office/drawing/2014/main" xmlns="" id="{CE3F73E3-04F9-4CBB-9CF5-0A0EFAD0CCEA}"/>
              </a:ext>
            </a:extLst>
          </p:cNvPr>
          <p:cNvSpPr txBox="1"/>
          <p:nvPr/>
        </p:nvSpPr>
        <p:spPr>
          <a:xfrm>
            <a:off x="1524000" y="1688281"/>
            <a:ext cx="1785362" cy="461665"/>
          </a:xfrm>
          <a:prstGeom prst="rect">
            <a:avLst/>
          </a:prstGeom>
          <a:noFill/>
        </p:spPr>
        <p:txBody>
          <a:bodyPr wrap="square" rtlCol="0">
            <a:spAutoFit/>
          </a:bodyPr>
          <a:lstStyle/>
          <a:p>
            <a:pPr eaLnBrk="0" hangingPunct="0">
              <a:spcBef>
                <a:spcPct val="0"/>
              </a:spcBef>
              <a:buClrTx/>
              <a:buSzTx/>
              <a:buFontTx/>
              <a:buNone/>
            </a:pPr>
            <a:r>
              <a:rPr lang="en-US" altLang="zh-CN" sz="2400" b="1" dirty="0">
                <a:solidFill>
                  <a:prstClr val="black"/>
                </a:solidFill>
                <a:latin typeface="微软雅黑" panose="020B0503020204020204" pitchFamily="34" charset="-122"/>
                <a:ea typeface="微软雅黑" panose="020B0503020204020204" pitchFamily="34" charset="-122"/>
              </a:rPr>
              <a:t>AI</a:t>
            </a:r>
            <a:r>
              <a:rPr lang="zh-CN" altLang="en-US" sz="2400" b="1" dirty="0">
                <a:solidFill>
                  <a:prstClr val="black"/>
                </a:solidFill>
                <a:latin typeface="微软雅黑" panose="020B0503020204020204" pitchFamily="34" charset="-122"/>
                <a:ea typeface="微软雅黑" panose="020B0503020204020204" pitchFamily="34" charset="-122"/>
              </a:rPr>
              <a:t>数理基础</a:t>
            </a:r>
          </a:p>
        </p:txBody>
      </p:sp>
      <p:sp>
        <p:nvSpPr>
          <p:cNvPr id="7" name="文本框 6">
            <a:extLst>
              <a:ext uri="{FF2B5EF4-FFF2-40B4-BE49-F238E27FC236}">
                <a16:creationId xmlns:a16="http://schemas.microsoft.com/office/drawing/2014/main" xmlns="" id="{8C6AE6E7-9D96-43F7-A2DC-A20119017116}"/>
              </a:ext>
            </a:extLst>
          </p:cNvPr>
          <p:cNvSpPr txBox="1"/>
          <p:nvPr/>
        </p:nvSpPr>
        <p:spPr>
          <a:xfrm>
            <a:off x="3285444" y="2018146"/>
            <a:ext cx="1533842" cy="307777"/>
          </a:xfrm>
          <a:prstGeom prst="rect">
            <a:avLst/>
          </a:prstGeom>
          <a:noFill/>
        </p:spPr>
        <p:txBody>
          <a:bodyPr wrap="square" rtlCol="0">
            <a:spAutoFit/>
          </a:bodyPr>
          <a:lstStyle/>
          <a:p>
            <a:pPr eaLnBrk="0" hangingPunct="0">
              <a:spcBef>
                <a:spcPct val="0"/>
              </a:spcBef>
              <a:buClrTx/>
              <a:buSzTx/>
              <a:buFontTx/>
              <a:buNone/>
            </a:pPr>
            <a:r>
              <a:rPr lang="en-US" altLang="zh-CN" sz="1400" dirty="0">
                <a:solidFill>
                  <a:prstClr val="black"/>
                </a:solidFill>
                <a:latin typeface="微软雅黑" panose="020B0503020204020204" pitchFamily="34" charset="-122"/>
                <a:ea typeface="微软雅黑" panose="020B0503020204020204" pitchFamily="34" charset="-122"/>
              </a:rPr>
              <a:t>1950s</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xmlns="" id="{D5833E0D-1592-47EE-BC15-D02DDAD9AE40}"/>
              </a:ext>
            </a:extLst>
          </p:cNvPr>
          <p:cNvSpPr txBox="1"/>
          <p:nvPr/>
        </p:nvSpPr>
        <p:spPr>
          <a:xfrm>
            <a:off x="6381788" y="2018146"/>
            <a:ext cx="1533842" cy="307777"/>
          </a:xfrm>
          <a:prstGeom prst="rect">
            <a:avLst/>
          </a:prstGeom>
          <a:noFill/>
        </p:spPr>
        <p:txBody>
          <a:bodyPr wrap="square" rtlCol="0">
            <a:spAutoFit/>
          </a:bodyPr>
          <a:lstStyle/>
          <a:p>
            <a:pPr eaLnBrk="0" hangingPunct="0">
              <a:spcBef>
                <a:spcPct val="0"/>
              </a:spcBef>
              <a:buClrTx/>
              <a:buSzTx/>
              <a:buFontTx/>
              <a:buNone/>
            </a:pPr>
            <a:r>
              <a:rPr lang="en-US" altLang="zh-CN" sz="1400" dirty="0">
                <a:solidFill>
                  <a:prstClr val="black"/>
                </a:solidFill>
                <a:latin typeface="微软雅黑" panose="020B0503020204020204" pitchFamily="34" charset="-122"/>
                <a:ea typeface="微软雅黑" panose="020B0503020204020204" pitchFamily="34" charset="-122"/>
              </a:rPr>
              <a:t>~1990</a:t>
            </a:r>
            <a:endParaRPr lang="zh-CN" altLang="en-US" sz="1400" dirty="0">
              <a:solidFill>
                <a:prstClr val="black"/>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xmlns="" id="{B9596433-F086-4F10-A4D9-41B30A5C56FF}"/>
              </a:ext>
            </a:extLst>
          </p:cNvPr>
          <p:cNvSpPr txBox="1"/>
          <p:nvPr/>
        </p:nvSpPr>
        <p:spPr>
          <a:xfrm>
            <a:off x="3733021" y="1668998"/>
            <a:ext cx="2748186" cy="400110"/>
          </a:xfrm>
          <a:prstGeom prst="rect">
            <a:avLst/>
          </a:prstGeom>
          <a:noFill/>
        </p:spPr>
        <p:txBody>
          <a:bodyPr wrap="square" rtlCol="0">
            <a:spAutoFit/>
          </a:bodyPr>
          <a:lstStyle/>
          <a:p>
            <a:pPr eaLnBrk="0" hangingPunct="0">
              <a:spcBef>
                <a:spcPct val="0"/>
              </a:spcBef>
              <a:buClrTx/>
              <a:buSzTx/>
              <a:buFontTx/>
              <a:buNone/>
            </a:pPr>
            <a:r>
              <a:rPr lang="zh-CN" altLang="en-US" sz="2000" b="1" dirty="0">
                <a:solidFill>
                  <a:prstClr val="black"/>
                </a:solidFill>
                <a:latin typeface="微软雅黑" panose="020B0503020204020204" pitchFamily="34" charset="-122"/>
                <a:ea typeface="微软雅黑" panose="020B0503020204020204" pitchFamily="34" charset="-122"/>
              </a:rPr>
              <a:t>逻辑</a:t>
            </a:r>
            <a:r>
              <a:rPr lang="zh-CN" altLang="en-US" sz="2000" dirty="0">
                <a:solidFill>
                  <a:prstClr val="black"/>
                </a:solidFill>
                <a:latin typeface="微软雅黑" panose="020B0503020204020204" pitchFamily="34" charset="-122"/>
                <a:ea typeface="微软雅黑" panose="020B0503020204020204" pitchFamily="34" charset="-122"/>
              </a:rPr>
              <a:t>：知识表达与推理</a:t>
            </a:r>
          </a:p>
        </p:txBody>
      </p:sp>
      <p:sp>
        <p:nvSpPr>
          <p:cNvPr id="10" name="文本框 9">
            <a:extLst>
              <a:ext uri="{FF2B5EF4-FFF2-40B4-BE49-F238E27FC236}">
                <a16:creationId xmlns:a16="http://schemas.microsoft.com/office/drawing/2014/main" xmlns="" id="{737150C6-8E82-45B3-B59C-1BE4AA6F9B62}"/>
              </a:ext>
            </a:extLst>
          </p:cNvPr>
          <p:cNvSpPr txBox="1"/>
          <p:nvPr/>
        </p:nvSpPr>
        <p:spPr>
          <a:xfrm>
            <a:off x="6905493" y="1661482"/>
            <a:ext cx="2748186" cy="707886"/>
          </a:xfrm>
          <a:prstGeom prst="rect">
            <a:avLst/>
          </a:prstGeom>
          <a:noFill/>
        </p:spPr>
        <p:txBody>
          <a:bodyPr wrap="square" rtlCol="0">
            <a:spAutoFit/>
          </a:bodyPr>
          <a:lstStyle/>
          <a:p>
            <a:pPr eaLnBrk="0" hangingPunct="0">
              <a:spcBef>
                <a:spcPct val="0"/>
              </a:spcBef>
              <a:buClrTx/>
              <a:buSzTx/>
              <a:buFontTx/>
              <a:buNone/>
            </a:pPr>
            <a:r>
              <a:rPr lang="zh-CN" altLang="en-US" sz="2000" b="1" dirty="0">
                <a:solidFill>
                  <a:prstClr val="black"/>
                </a:solidFill>
                <a:latin typeface="微软雅黑" panose="020B0503020204020204" pitchFamily="34" charset="-122"/>
                <a:ea typeface="微软雅黑" panose="020B0503020204020204" pitchFamily="34" charset="-122"/>
              </a:rPr>
              <a:t>概率</a:t>
            </a:r>
            <a:r>
              <a:rPr lang="zh-CN" altLang="en-US" sz="2000" dirty="0">
                <a:solidFill>
                  <a:prstClr val="black"/>
                </a:solidFill>
                <a:latin typeface="微软雅黑" panose="020B0503020204020204" pitchFamily="34" charset="-122"/>
                <a:ea typeface="微软雅黑" panose="020B0503020204020204" pitchFamily="34" charset="-122"/>
              </a:rPr>
              <a:t>：模型、学习、计算</a:t>
            </a:r>
          </a:p>
        </p:txBody>
      </p:sp>
      <p:sp>
        <p:nvSpPr>
          <p:cNvPr id="11" name="箭头: 下 11">
            <a:extLst>
              <a:ext uri="{FF2B5EF4-FFF2-40B4-BE49-F238E27FC236}">
                <a16:creationId xmlns:a16="http://schemas.microsoft.com/office/drawing/2014/main" xmlns="" id="{7DE2949B-D033-4110-9E76-3CA9909E3C89}"/>
              </a:ext>
            </a:extLst>
          </p:cNvPr>
          <p:cNvSpPr/>
          <p:nvPr/>
        </p:nvSpPr>
        <p:spPr>
          <a:xfrm>
            <a:off x="4799856" y="2426936"/>
            <a:ext cx="360040" cy="201462"/>
          </a:xfrm>
          <a:prstGeom prst="downArrow">
            <a:avLst/>
          </a:prstGeom>
          <a:ln>
            <a:solidFill>
              <a:srgbClr val="FFC000"/>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buClrTx/>
              <a:buSzTx/>
              <a:buNone/>
            </a:pPr>
            <a:endParaRPr lang="zh-CN" altLang="en-US" sz="1600" b="1" kern="0">
              <a:solidFill>
                <a:prstClr val="black"/>
              </a:solidFill>
              <a:latin typeface="微软雅黑" pitchFamily="34" charset="-122"/>
              <a:ea typeface="微软雅黑" pitchFamily="34" charset="-122"/>
            </a:endParaRPr>
          </a:p>
        </p:txBody>
      </p:sp>
      <p:sp>
        <p:nvSpPr>
          <p:cNvPr id="12" name="箭头: 下 12">
            <a:extLst>
              <a:ext uri="{FF2B5EF4-FFF2-40B4-BE49-F238E27FC236}">
                <a16:creationId xmlns:a16="http://schemas.microsoft.com/office/drawing/2014/main" xmlns="" id="{F453B299-F49E-4298-9770-7DB5FCCA8339}"/>
              </a:ext>
            </a:extLst>
          </p:cNvPr>
          <p:cNvSpPr/>
          <p:nvPr/>
        </p:nvSpPr>
        <p:spPr>
          <a:xfrm>
            <a:off x="7919546" y="2426936"/>
            <a:ext cx="360040" cy="201462"/>
          </a:xfrm>
          <a:prstGeom prst="downArrow">
            <a:avLst/>
          </a:prstGeom>
          <a:ln>
            <a:solidFill>
              <a:srgbClr val="00B0F0"/>
            </a:solidFill>
          </a:ln>
        </p:spPr>
        <p:style>
          <a:lnRef idx="2">
            <a:schemeClr val="accent6"/>
          </a:lnRef>
          <a:fillRef idx="1">
            <a:schemeClr val="lt1"/>
          </a:fillRef>
          <a:effectRef idx="0">
            <a:schemeClr val="accent6"/>
          </a:effectRef>
          <a:fontRef idx="minor">
            <a:schemeClr val="dk1"/>
          </a:fontRef>
        </p:style>
        <p:txBody>
          <a:bodyPr rtlCol="0" anchor="ctr"/>
          <a:lstStyle/>
          <a:p>
            <a:pPr algn="ctr" fontAlgn="auto">
              <a:spcBef>
                <a:spcPts val="0"/>
              </a:spcBef>
              <a:spcAft>
                <a:spcPts val="0"/>
              </a:spcAft>
              <a:buClrTx/>
              <a:buSzTx/>
              <a:buNone/>
            </a:pPr>
            <a:endParaRPr lang="zh-CN" altLang="en-US" sz="1600" b="1" kern="0">
              <a:solidFill>
                <a:prstClr val="black"/>
              </a:solidFill>
              <a:latin typeface="微软雅黑" pitchFamily="34" charset="-122"/>
              <a:ea typeface="微软雅黑" pitchFamily="34" charset="-122"/>
            </a:endParaRPr>
          </a:p>
        </p:txBody>
      </p:sp>
      <p:sp>
        <p:nvSpPr>
          <p:cNvPr id="13" name="文本框 12">
            <a:extLst>
              <a:ext uri="{FF2B5EF4-FFF2-40B4-BE49-F238E27FC236}">
                <a16:creationId xmlns:a16="http://schemas.microsoft.com/office/drawing/2014/main" xmlns="" id="{F77D8C60-4645-40C9-A6D2-EE087DC24385}"/>
              </a:ext>
            </a:extLst>
          </p:cNvPr>
          <p:cNvSpPr txBox="1"/>
          <p:nvPr/>
        </p:nvSpPr>
        <p:spPr>
          <a:xfrm>
            <a:off x="5069640" y="2838030"/>
            <a:ext cx="1386400" cy="400110"/>
          </a:xfrm>
          <a:prstGeom prst="rect">
            <a:avLst/>
          </a:prstGeom>
          <a:noFill/>
        </p:spPr>
        <p:txBody>
          <a:bodyPr wrap="square" rtlCol="0">
            <a:spAutoFit/>
          </a:bodyPr>
          <a:lstStyle/>
          <a:p>
            <a:pPr eaLnBrk="0" hangingPunct="0">
              <a:spcBef>
                <a:spcPct val="0"/>
              </a:spcBef>
              <a:buClrTx/>
              <a:buSzTx/>
              <a:buFontTx/>
              <a:buNone/>
            </a:pPr>
            <a:r>
              <a:rPr lang="zh-CN" altLang="en-US" sz="2000" b="1" dirty="0">
                <a:solidFill>
                  <a:srgbClr val="FFC000"/>
                </a:solidFill>
                <a:latin typeface="微软雅黑" panose="020B0503020204020204" pitchFamily="34" charset="-122"/>
                <a:ea typeface="微软雅黑" panose="020B0503020204020204" pitchFamily="34" charset="-122"/>
              </a:rPr>
              <a:t>知识工程</a:t>
            </a:r>
          </a:p>
        </p:txBody>
      </p:sp>
      <p:sp>
        <p:nvSpPr>
          <p:cNvPr id="14" name="文本框 13">
            <a:extLst>
              <a:ext uri="{FF2B5EF4-FFF2-40B4-BE49-F238E27FC236}">
                <a16:creationId xmlns:a16="http://schemas.microsoft.com/office/drawing/2014/main" xmlns="" id="{13F829E4-6F1A-4B8E-B61B-9FA94614E571}"/>
              </a:ext>
            </a:extLst>
          </p:cNvPr>
          <p:cNvSpPr txBox="1"/>
          <p:nvPr/>
        </p:nvSpPr>
        <p:spPr>
          <a:xfrm>
            <a:off x="1524000" y="2843585"/>
            <a:ext cx="1619672" cy="461665"/>
          </a:xfrm>
          <a:prstGeom prst="rect">
            <a:avLst/>
          </a:prstGeom>
          <a:noFill/>
        </p:spPr>
        <p:txBody>
          <a:bodyPr wrap="square" rtlCol="0">
            <a:spAutoFit/>
          </a:bodyPr>
          <a:lstStyle/>
          <a:p>
            <a:pPr eaLnBrk="0" hangingPunct="0">
              <a:spcBef>
                <a:spcPct val="0"/>
              </a:spcBef>
              <a:buClrTx/>
              <a:buSzTx/>
              <a:buFontTx/>
              <a:buNone/>
            </a:pPr>
            <a:r>
              <a:rPr lang="zh-CN" altLang="en-US" sz="2400" b="1" dirty="0">
                <a:solidFill>
                  <a:prstClr val="black"/>
                </a:solidFill>
                <a:latin typeface="微软雅黑" panose="020B0503020204020204" pitchFamily="34" charset="-122"/>
                <a:ea typeface="微软雅黑" panose="020B0503020204020204" pitchFamily="34" charset="-122"/>
              </a:rPr>
              <a:t>主流技术</a:t>
            </a:r>
          </a:p>
        </p:txBody>
      </p:sp>
      <p:sp>
        <p:nvSpPr>
          <p:cNvPr id="15" name="文本框 14">
            <a:extLst>
              <a:ext uri="{FF2B5EF4-FFF2-40B4-BE49-F238E27FC236}">
                <a16:creationId xmlns:a16="http://schemas.microsoft.com/office/drawing/2014/main" xmlns="" id="{A2064A11-026F-4936-9670-B6027114B812}"/>
              </a:ext>
            </a:extLst>
          </p:cNvPr>
          <p:cNvSpPr txBox="1"/>
          <p:nvPr/>
        </p:nvSpPr>
        <p:spPr>
          <a:xfrm>
            <a:off x="7586494" y="2838030"/>
            <a:ext cx="1533842" cy="400110"/>
          </a:xfrm>
          <a:prstGeom prst="rect">
            <a:avLst/>
          </a:prstGeom>
          <a:noFill/>
        </p:spPr>
        <p:txBody>
          <a:bodyPr wrap="square" rtlCol="0">
            <a:spAutoFit/>
          </a:bodyPr>
          <a:lstStyle/>
          <a:p>
            <a:pPr eaLnBrk="0" hangingPunct="0">
              <a:spcBef>
                <a:spcPct val="0"/>
              </a:spcBef>
              <a:buClrTx/>
              <a:buSzTx/>
              <a:buFontTx/>
              <a:buNone/>
            </a:pPr>
            <a:r>
              <a:rPr lang="zh-CN" altLang="en-US" sz="2000" b="1" dirty="0">
                <a:solidFill>
                  <a:srgbClr val="00B0F0"/>
                </a:solidFill>
                <a:latin typeface="微软雅黑" panose="020B0503020204020204" pitchFamily="34" charset="-122"/>
                <a:ea typeface="微软雅黑" panose="020B0503020204020204" pitchFamily="34" charset="-122"/>
              </a:rPr>
              <a:t>机器学习</a:t>
            </a:r>
          </a:p>
        </p:txBody>
      </p:sp>
      <p:sp>
        <p:nvSpPr>
          <p:cNvPr id="16" name="文本框 15">
            <a:extLst>
              <a:ext uri="{FF2B5EF4-FFF2-40B4-BE49-F238E27FC236}">
                <a16:creationId xmlns:a16="http://schemas.microsoft.com/office/drawing/2014/main" xmlns="" id="{CC8B8D99-3825-49F3-95DE-E2CC7422D0F2}"/>
              </a:ext>
            </a:extLst>
          </p:cNvPr>
          <p:cNvSpPr txBox="1"/>
          <p:nvPr/>
        </p:nvSpPr>
        <p:spPr>
          <a:xfrm>
            <a:off x="1554542" y="3957935"/>
            <a:ext cx="1245810" cy="461665"/>
          </a:xfrm>
          <a:prstGeom prst="rect">
            <a:avLst/>
          </a:prstGeom>
          <a:noFill/>
        </p:spPr>
        <p:txBody>
          <a:bodyPr wrap="square" rtlCol="0">
            <a:spAutoFit/>
          </a:bodyPr>
          <a:lstStyle/>
          <a:p>
            <a:pPr eaLnBrk="0" hangingPunct="0">
              <a:spcBef>
                <a:spcPct val="0"/>
              </a:spcBef>
              <a:buClrTx/>
              <a:buSzTx/>
              <a:buFontTx/>
              <a:buNone/>
            </a:pPr>
            <a:r>
              <a:rPr lang="en-US" altLang="zh-CN" sz="2400" b="1" dirty="0">
                <a:solidFill>
                  <a:prstClr val="black"/>
                </a:solidFill>
                <a:latin typeface="微软雅黑" panose="020B0503020204020204" pitchFamily="34" charset="-122"/>
                <a:ea typeface="微软雅黑" panose="020B0503020204020204" pitchFamily="34" charset="-122"/>
              </a:rPr>
              <a:t>AI</a:t>
            </a:r>
            <a:r>
              <a:rPr lang="zh-CN" altLang="en-US" sz="2400" b="1" dirty="0">
                <a:solidFill>
                  <a:prstClr val="black"/>
                </a:solidFill>
                <a:latin typeface="微软雅黑" panose="020B0503020204020204" pitchFamily="34" charset="-122"/>
                <a:ea typeface="微软雅黑" panose="020B0503020204020204" pitchFamily="34" charset="-122"/>
              </a:rPr>
              <a:t>学派</a:t>
            </a:r>
          </a:p>
        </p:txBody>
      </p:sp>
      <p:sp>
        <p:nvSpPr>
          <p:cNvPr id="17" name="文本框 16">
            <a:extLst>
              <a:ext uri="{FF2B5EF4-FFF2-40B4-BE49-F238E27FC236}">
                <a16:creationId xmlns:a16="http://schemas.microsoft.com/office/drawing/2014/main" xmlns="" id="{077A7A5B-F998-4F1A-AD7F-D11EB8F1C9D9}"/>
              </a:ext>
            </a:extLst>
          </p:cNvPr>
          <p:cNvSpPr txBox="1"/>
          <p:nvPr/>
        </p:nvSpPr>
        <p:spPr>
          <a:xfrm>
            <a:off x="4386053" y="3477475"/>
            <a:ext cx="1533842" cy="400110"/>
          </a:xfrm>
          <a:prstGeom prst="rect">
            <a:avLst/>
          </a:prstGeom>
          <a:noFill/>
        </p:spPr>
        <p:txBody>
          <a:bodyPr wrap="square" rtlCol="0">
            <a:spAutoFit/>
          </a:bodyPr>
          <a:lstStyle/>
          <a:p>
            <a:pPr eaLnBrk="0" hangingPunct="0">
              <a:spcBef>
                <a:spcPct val="0"/>
              </a:spcBef>
              <a:buClrTx/>
              <a:buSzTx/>
              <a:buFontTx/>
              <a:buNone/>
            </a:pPr>
            <a:r>
              <a:rPr lang="zh-CN" altLang="en-US" sz="2000" b="1" dirty="0">
                <a:solidFill>
                  <a:srgbClr val="FFC000"/>
                </a:solidFill>
                <a:latin typeface="微软雅黑" panose="020B0503020204020204" pitchFamily="34" charset="-122"/>
                <a:ea typeface="微软雅黑" panose="020B0503020204020204" pitchFamily="34" charset="-122"/>
              </a:rPr>
              <a:t>符号主义</a:t>
            </a:r>
          </a:p>
        </p:txBody>
      </p:sp>
      <p:sp>
        <p:nvSpPr>
          <p:cNvPr id="18" name="文本框 17">
            <a:extLst>
              <a:ext uri="{FF2B5EF4-FFF2-40B4-BE49-F238E27FC236}">
                <a16:creationId xmlns:a16="http://schemas.microsoft.com/office/drawing/2014/main" xmlns="" id="{7B084980-EAB2-47D8-8721-366DDE5B86F1}"/>
              </a:ext>
            </a:extLst>
          </p:cNvPr>
          <p:cNvSpPr txBox="1"/>
          <p:nvPr/>
        </p:nvSpPr>
        <p:spPr>
          <a:xfrm>
            <a:off x="7082438" y="3477475"/>
            <a:ext cx="1533842" cy="400110"/>
          </a:xfrm>
          <a:prstGeom prst="rect">
            <a:avLst/>
          </a:prstGeom>
          <a:noFill/>
        </p:spPr>
        <p:txBody>
          <a:bodyPr wrap="square" rtlCol="0">
            <a:spAutoFit/>
          </a:bodyPr>
          <a:lstStyle/>
          <a:p>
            <a:pPr eaLnBrk="0" hangingPunct="0">
              <a:spcBef>
                <a:spcPct val="0"/>
              </a:spcBef>
              <a:buClrTx/>
              <a:buSzTx/>
              <a:buFontTx/>
              <a:buNone/>
            </a:pPr>
            <a:r>
              <a:rPr lang="zh-CN" altLang="en-US" sz="2000" b="1" dirty="0">
                <a:solidFill>
                  <a:srgbClr val="00B0F0"/>
                </a:solidFill>
                <a:latin typeface="微软雅黑" panose="020B0503020204020204" pitchFamily="34" charset="-122"/>
                <a:ea typeface="微软雅黑" panose="020B0503020204020204" pitchFamily="34" charset="-122"/>
              </a:rPr>
              <a:t>贝叶斯</a:t>
            </a:r>
          </a:p>
        </p:txBody>
      </p:sp>
      <p:sp>
        <p:nvSpPr>
          <p:cNvPr id="19" name="文本框 18">
            <a:extLst>
              <a:ext uri="{FF2B5EF4-FFF2-40B4-BE49-F238E27FC236}">
                <a16:creationId xmlns:a16="http://schemas.microsoft.com/office/drawing/2014/main" xmlns="" id="{B505B118-7552-4274-BC85-38B1A7F69005}"/>
              </a:ext>
            </a:extLst>
          </p:cNvPr>
          <p:cNvSpPr txBox="1"/>
          <p:nvPr/>
        </p:nvSpPr>
        <p:spPr>
          <a:xfrm>
            <a:off x="8306574" y="3477475"/>
            <a:ext cx="1533842" cy="400110"/>
          </a:xfrm>
          <a:prstGeom prst="rect">
            <a:avLst/>
          </a:prstGeom>
          <a:noFill/>
        </p:spPr>
        <p:txBody>
          <a:bodyPr wrap="square" rtlCol="0">
            <a:spAutoFit/>
          </a:bodyPr>
          <a:lstStyle/>
          <a:p>
            <a:pPr eaLnBrk="0" hangingPunct="0">
              <a:spcBef>
                <a:spcPct val="0"/>
              </a:spcBef>
              <a:buClrTx/>
              <a:buSzTx/>
              <a:buFontTx/>
              <a:buNone/>
            </a:pPr>
            <a:r>
              <a:rPr lang="zh-CN" altLang="en-US" sz="2000" b="1" dirty="0">
                <a:solidFill>
                  <a:srgbClr val="00B0F0"/>
                </a:solidFill>
                <a:latin typeface="微软雅黑" panose="020B0503020204020204" pitchFamily="34" charset="-122"/>
                <a:ea typeface="微软雅黑" panose="020B0503020204020204" pitchFamily="34" charset="-122"/>
              </a:rPr>
              <a:t>连接主义</a:t>
            </a:r>
          </a:p>
        </p:txBody>
      </p:sp>
      <p:sp>
        <p:nvSpPr>
          <p:cNvPr id="20" name="文本框 19">
            <a:extLst>
              <a:ext uri="{FF2B5EF4-FFF2-40B4-BE49-F238E27FC236}">
                <a16:creationId xmlns:a16="http://schemas.microsoft.com/office/drawing/2014/main" xmlns="" id="{983397CE-D6FB-4BB6-8D92-43A81840DDDA}"/>
              </a:ext>
            </a:extLst>
          </p:cNvPr>
          <p:cNvSpPr txBox="1"/>
          <p:nvPr/>
        </p:nvSpPr>
        <p:spPr>
          <a:xfrm>
            <a:off x="1524000" y="5219750"/>
            <a:ext cx="1641346" cy="461665"/>
          </a:xfrm>
          <a:prstGeom prst="rect">
            <a:avLst/>
          </a:prstGeom>
          <a:noFill/>
        </p:spPr>
        <p:txBody>
          <a:bodyPr wrap="square" rtlCol="0">
            <a:spAutoFit/>
          </a:bodyPr>
          <a:lstStyle/>
          <a:p>
            <a:pPr eaLnBrk="0" hangingPunct="0">
              <a:spcBef>
                <a:spcPct val="0"/>
              </a:spcBef>
              <a:buClrTx/>
              <a:buSzTx/>
              <a:buFontTx/>
              <a:buNone/>
            </a:pPr>
            <a:r>
              <a:rPr lang="zh-CN" altLang="en-US" sz="2400" b="1" dirty="0">
                <a:solidFill>
                  <a:prstClr val="black"/>
                </a:solidFill>
                <a:latin typeface="微软雅黑" panose="020B0503020204020204" pitchFamily="34" charset="-122"/>
                <a:ea typeface="微软雅黑" panose="020B0503020204020204" pitchFamily="34" charset="-122"/>
              </a:rPr>
              <a:t>代表方法</a:t>
            </a:r>
          </a:p>
        </p:txBody>
      </p:sp>
      <p:sp>
        <p:nvSpPr>
          <p:cNvPr id="21" name="左大括号 20">
            <a:extLst>
              <a:ext uri="{FF2B5EF4-FFF2-40B4-BE49-F238E27FC236}">
                <a16:creationId xmlns:a16="http://schemas.microsoft.com/office/drawing/2014/main" xmlns="" id="{508B0AAD-971F-424F-A32A-8891577EE5FD}"/>
              </a:ext>
            </a:extLst>
          </p:cNvPr>
          <p:cNvSpPr/>
          <p:nvPr/>
        </p:nvSpPr>
        <p:spPr>
          <a:xfrm rot="5400000">
            <a:off x="7974583" y="2790010"/>
            <a:ext cx="249969" cy="1121828"/>
          </a:xfrm>
          <a:prstGeom prst="leftBrace">
            <a:avLst>
              <a:gd name="adj1" fmla="val 39036"/>
              <a:gd name="adj2" fmla="val 50000"/>
            </a:avLst>
          </a:prstGeom>
          <a:ln>
            <a:solidFill>
              <a:srgbClr val="00B0F0"/>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spcBef>
                <a:spcPct val="0"/>
              </a:spcBef>
              <a:buClrTx/>
              <a:buSzTx/>
              <a:buFontTx/>
              <a:buNone/>
            </a:pPr>
            <a:endParaRPr lang="zh-CN" altLang="en-US" sz="2000">
              <a:solidFill>
                <a:prstClr val="black"/>
              </a:solidFill>
            </a:endParaRPr>
          </a:p>
        </p:txBody>
      </p:sp>
      <p:sp>
        <p:nvSpPr>
          <p:cNvPr id="23" name="文本框 22">
            <a:extLst>
              <a:ext uri="{FF2B5EF4-FFF2-40B4-BE49-F238E27FC236}">
                <a16:creationId xmlns:a16="http://schemas.microsoft.com/office/drawing/2014/main" xmlns="" id="{48D4B0F4-DA36-4E5A-AF1C-51B6D6B5DEDE}"/>
              </a:ext>
            </a:extLst>
          </p:cNvPr>
          <p:cNvSpPr txBox="1"/>
          <p:nvPr/>
        </p:nvSpPr>
        <p:spPr>
          <a:xfrm>
            <a:off x="6866414" y="5055731"/>
            <a:ext cx="1533842" cy="707886"/>
          </a:xfrm>
          <a:prstGeom prst="rect">
            <a:avLst/>
          </a:prstGeom>
          <a:noFill/>
        </p:spPr>
        <p:txBody>
          <a:bodyPr wrap="square" rtlCol="0">
            <a:spAutoFit/>
          </a:bodyPr>
          <a:lstStyle/>
          <a:p>
            <a:pPr eaLnBrk="0" hangingPunct="0">
              <a:spcBef>
                <a:spcPct val="0"/>
              </a:spcBef>
              <a:buClrTx/>
              <a:buSzTx/>
              <a:buFontTx/>
              <a:buNone/>
            </a:pPr>
            <a:r>
              <a:rPr lang="zh-CN" altLang="en-US" sz="2000" b="1" dirty="0">
                <a:solidFill>
                  <a:srgbClr val="00B0F0"/>
                </a:solidFill>
                <a:latin typeface="微软雅黑" panose="020B0503020204020204" pitchFamily="34" charset="-122"/>
                <a:ea typeface="微软雅黑" panose="020B0503020204020204" pitchFamily="34" charset="-122"/>
              </a:rPr>
              <a:t>朴素贝叶斯</a:t>
            </a:r>
            <a:endParaRPr lang="en-US" altLang="zh-CN" sz="2000" b="1" dirty="0">
              <a:solidFill>
                <a:srgbClr val="00B0F0"/>
              </a:solidFill>
              <a:latin typeface="微软雅黑" panose="020B0503020204020204" pitchFamily="34" charset="-122"/>
              <a:ea typeface="微软雅黑" panose="020B0503020204020204" pitchFamily="34" charset="-122"/>
            </a:endParaRPr>
          </a:p>
          <a:p>
            <a:pPr eaLnBrk="0" hangingPunct="0">
              <a:spcBef>
                <a:spcPct val="0"/>
              </a:spcBef>
              <a:buClrTx/>
              <a:buSzTx/>
              <a:buFontTx/>
              <a:buNone/>
            </a:pPr>
            <a:r>
              <a:rPr lang="zh-CN" altLang="en-US" sz="2000" b="1" dirty="0">
                <a:solidFill>
                  <a:srgbClr val="00B0F0"/>
                </a:solidFill>
                <a:latin typeface="微软雅黑" panose="020B0503020204020204" pitchFamily="34" charset="-122"/>
                <a:ea typeface="微软雅黑" panose="020B0503020204020204" pitchFamily="34" charset="-122"/>
              </a:rPr>
              <a:t>隐马尔科夫</a:t>
            </a:r>
          </a:p>
        </p:txBody>
      </p:sp>
      <p:sp>
        <p:nvSpPr>
          <p:cNvPr id="24" name="文本框 23">
            <a:extLst>
              <a:ext uri="{FF2B5EF4-FFF2-40B4-BE49-F238E27FC236}">
                <a16:creationId xmlns:a16="http://schemas.microsoft.com/office/drawing/2014/main" xmlns="" id="{1B37B9C6-A9D9-4C1C-BDDA-E4424C91C10B}"/>
              </a:ext>
            </a:extLst>
          </p:cNvPr>
          <p:cNvSpPr txBox="1"/>
          <p:nvPr/>
        </p:nvSpPr>
        <p:spPr>
          <a:xfrm>
            <a:off x="8328248" y="5159675"/>
            <a:ext cx="1533842" cy="400110"/>
          </a:xfrm>
          <a:prstGeom prst="rect">
            <a:avLst/>
          </a:prstGeom>
          <a:noFill/>
        </p:spPr>
        <p:txBody>
          <a:bodyPr wrap="square" rtlCol="0">
            <a:spAutoFit/>
          </a:bodyPr>
          <a:lstStyle/>
          <a:p>
            <a:pPr eaLnBrk="0" hangingPunct="0">
              <a:spcBef>
                <a:spcPct val="0"/>
              </a:spcBef>
              <a:buClrTx/>
              <a:buSzTx/>
              <a:buFontTx/>
              <a:buNone/>
            </a:pPr>
            <a:r>
              <a:rPr lang="zh-CN" altLang="en-US" sz="2000" b="1" dirty="0">
                <a:solidFill>
                  <a:srgbClr val="00B0F0"/>
                </a:solidFill>
                <a:latin typeface="微软雅黑" panose="020B0503020204020204" pitchFamily="34" charset="-122"/>
                <a:ea typeface="微软雅黑" panose="020B0503020204020204" pitchFamily="34" charset="-122"/>
              </a:rPr>
              <a:t>神经网络</a:t>
            </a:r>
          </a:p>
        </p:txBody>
      </p:sp>
      <p:cxnSp>
        <p:nvCxnSpPr>
          <p:cNvPr id="25" name="直接连接符 24">
            <a:extLst>
              <a:ext uri="{FF2B5EF4-FFF2-40B4-BE49-F238E27FC236}">
                <a16:creationId xmlns:a16="http://schemas.microsoft.com/office/drawing/2014/main" xmlns="" id="{8421EA52-032A-4FA5-836F-434A9C8D4152}"/>
              </a:ext>
            </a:extLst>
          </p:cNvPr>
          <p:cNvCxnSpPr>
            <a:cxnSpLocks/>
          </p:cNvCxnSpPr>
          <p:nvPr/>
        </p:nvCxnSpPr>
        <p:spPr>
          <a:xfrm>
            <a:off x="1899216" y="3394142"/>
            <a:ext cx="7992888" cy="0"/>
          </a:xfrm>
          <a:prstGeom prst="line">
            <a:avLst/>
          </a:prstGeom>
          <a:ln w="19050">
            <a:solidFill>
              <a:schemeClr val="bg1">
                <a:lumMod val="75000"/>
                <a:alpha val="40000"/>
              </a:schemeClr>
            </a:solidFill>
            <a:prstDash val="lgDash"/>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xmlns="" id="{CA1143CB-2C05-4E6F-8916-06E954AA2187}"/>
              </a:ext>
            </a:extLst>
          </p:cNvPr>
          <p:cNvCxnSpPr>
            <a:cxnSpLocks/>
          </p:cNvCxnSpPr>
          <p:nvPr/>
        </p:nvCxnSpPr>
        <p:spPr>
          <a:xfrm>
            <a:off x="1899216" y="5055729"/>
            <a:ext cx="7992888" cy="0"/>
          </a:xfrm>
          <a:prstGeom prst="line">
            <a:avLst/>
          </a:prstGeom>
          <a:ln w="19050">
            <a:solidFill>
              <a:schemeClr val="bg1">
                <a:lumMod val="75000"/>
                <a:alpha val="40000"/>
              </a:schemeClr>
            </a:solidFill>
            <a:prstDash val="lgDash"/>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xmlns="" id="{B704BE53-AA77-4B8F-9836-CB68D5E912E5}"/>
              </a:ext>
            </a:extLst>
          </p:cNvPr>
          <p:cNvSpPr/>
          <p:nvPr/>
        </p:nvSpPr>
        <p:spPr>
          <a:xfrm>
            <a:off x="4045567" y="1987366"/>
            <a:ext cx="1241045" cy="369332"/>
          </a:xfrm>
          <a:prstGeom prst="rect">
            <a:avLst/>
          </a:prstGeom>
        </p:spPr>
        <p:txBody>
          <a:bodyPr wrap="none">
            <a:spAutoFit/>
          </a:bodyPr>
          <a:lstStyle/>
          <a:p>
            <a:pPr eaLnBrk="0" hangingPunct="0">
              <a:spcBef>
                <a:spcPct val="0"/>
              </a:spcBef>
              <a:buClrTx/>
              <a:buSzTx/>
              <a:buFontTx/>
              <a:buNone/>
            </a:pPr>
            <a:r>
              <a:rPr lang="zh-CN" altLang="en-US" sz="1800" dirty="0">
                <a:solidFill>
                  <a:prstClr val="black"/>
                </a:solidFill>
                <a:latin typeface="微软雅黑" panose="020B0503020204020204" pitchFamily="34" charset="-122"/>
                <a:ea typeface="微软雅黑" panose="020B0503020204020204" pitchFamily="34" charset="-122"/>
              </a:rPr>
              <a:t>推理期  </a:t>
            </a:r>
            <a:r>
              <a:rPr lang="en-US" altLang="zh-CN" sz="1800" dirty="0">
                <a:solidFill>
                  <a:prstClr val="black"/>
                </a:solidFill>
                <a:latin typeface="微软雅黑" panose="020B0503020204020204" pitchFamily="34" charset="-122"/>
                <a:ea typeface="微软雅黑" panose="020B0503020204020204" pitchFamily="34" charset="-122"/>
                <a:sym typeface="Wingdings" panose="05000000000000000000" pitchFamily="2" charset="2"/>
              </a:rPr>
              <a:t></a:t>
            </a:r>
            <a:endParaRPr lang="zh-CN" altLang="en-US" sz="1800" dirty="0">
              <a:solidFill>
                <a:prstClr val="black"/>
              </a:solidFill>
              <a:ea typeface="宋体" panose="02010600030101010101" pitchFamily="2" charset="-122"/>
            </a:endParaRPr>
          </a:p>
        </p:txBody>
      </p:sp>
      <p:sp>
        <p:nvSpPr>
          <p:cNvPr id="28" name="矩形 27">
            <a:extLst>
              <a:ext uri="{FF2B5EF4-FFF2-40B4-BE49-F238E27FC236}">
                <a16:creationId xmlns:a16="http://schemas.microsoft.com/office/drawing/2014/main" xmlns="" id="{3F9FA2BA-9D82-4D3A-A294-E759D53084F7}"/>
              </a:ext>
            </a:extLst>
          </p:cNvPr>
          <p:cNvSpPr/>
          <p:nvPr/>
        </p:nvSpPr>
        <p:spPr>
          <a:xfrm>
            <a:off x="5224609" y="1987366"/>
            <a:ext cx="877163" cy="369332"/>
          </a:xfrm>
          <a:prstGeom prst="rect">
            <a:avLst/>
          </a:prstGeom>
        </p:spPr>
        <p:txBody>
          <a:bodyPr wrap="none">
            <a:spAutoFit/>
          </a:bodyPr>
          <a:lstStyle/>
          <a:p>
            <a:pPr eaLnBrk="0" hangingPunct="0">
              <a:spcBef>
                <a:spcPct val="0"/>
              </a:spcBef>
              <a:buClrTx/>
              <a:buSzTx/>
              <a:buFontTx/>
              <a:buNone/>
            </a:pPr>
            <a:r>
              <a:rPr lang="zh-CN" altLang="en-US" sz="1800" dirty="0">
                <a:solidFill>
                  <a:prstClr val="black"/>
                </a:solidFill>
                <a:latin typeface="微软雅黑" panose="020B0503020204020204" pitchFamily="34" charset="-122"/>
                <a:ea typeface="微软雅黑" panose="020B0503020204020204" pitchFamily="34" charset="-122"/>
              </a:rPr>
              <a:t>知识期</a:t>
            </a:r>
            <a:endParaRPr lang="zh-CN" altLang="en-US" sz="1800" dirty="0">
              <a:solidFill>
                <a:prstClr val="black"/>
              </a:solidFill>
              <a:ea typeface="宋体" panose="02010600030101010101" pitchFamily="2" charset="-122"/>
            </a:endParaRPr>
          </a:p>
        </p:txBody>
      </p:sp>
      <p:sp>
        <p:nvSpPr>
          <p:cNvPr id="29" name="矩形 28">
            <a:extLst>
              <a:ext uri="{FF2B5EF4-FFF2-40B4-BE49-F238E27FC236}">
                <a16:creationId xmlns:a16="http://schemas.microsoft.com/office/drawing/2014/main" xmlns="" id="{D0BA05AD-6D96-4DF8-9C05-EDB0467CE05C}"/>
              </a:ext>
            </a:extLst>
          </p:cNvPr>
          <p:cNvSpPr/>
          <p:nvPr/>
        </p:nvSpPr>
        <p:spPr>
          <a:xfrm>
            <a:off x="7816063" y="1987366"/>
            <a:ext cx="877163" cy="369332"/>
          </a:xfrm>
          <a:prstGeom prst="rect">
            <a:avLst/>
          </a:prstGeom>
        </p:spPr>
        <p:txBody>
          <a:bodyPr wrap="none">
            <a:spAutoFit/>
          </a:bodyPr>
          <a:lstStyle/>
          <a:p>
            <a:pPr eaLnBrk="0" hangingPunct="0">
              <a:spcBef>
                <a:spcPct val="0"/>
              </a:spcBef>
              <a:buClrTx/>
              <a:buSzTx/>
              <a:buFontTx/>
              <a:buNone/>
            </a:pPr>
            <a:r>
              <a:rPr lang="zh-CN" altLang="en-US" sz="1800" dirty="0">
                <a:solidFill>
                  <a:prstClr val="black"/>
                </a:solidFill>
                <a:latin typeface="微软雅黑" panose="020B0503020204020204" pitchFamily="34" charset="-122"/>
                <a:ea typeface="微软雅黑" panose="020B0503020204020204" pitchFamily="34" charset="-122"/>
              </a:rPr>
              <a:t>学习期</a:t>
            </a:r>
            <a:endParaRPr lang="zh-CN" altLang="en-US" sz="1800" dirty="0">
              <a:solidFill>
                <a:prstClr val="black"/>
              </a:solidFill>
              <a:ea typeface="宋体" panose="02010600030101010101" pitchFamily="2" charset="-122"/>
            </a:endParaRPr>
          </a:p>
        </p:txBody>
      </p:sp>
      <p:sp>
        <p:nvSpPr>
          <p:cNvPr id="30" name="文本框 29">
            <a:extLst>
              <a:ext uri="{FF2B5EF4-FFF2-40B4-BE49-F238E27FC236}">
                <a16:creationId xmlns:a16="http://schemas.microsoft.com/office/drawing/2014/main" xmlns="" id="{4FCE6480-BFD0-4348-93C3-1F16CBA26872}"/>
              </a:ext>
            </a:extLst>
          </p:cNvPr>
          <p:cNvSpPr txBox="1"/>
          <p:nvPr/>
        </p:nvSpPr>
        <p:spPr>
          <a:xfrm>
            <a:off x="3773496" y="2838030"/>
            <a:ext cx="1386400" cy="400110"/>
          </a:xfrm>
          <a:prstGeom prst="rect">
            <a:avLst/>
          </a:prstGeom>
          <a:noFill/>
        </p:spPr>
        <p:txBody>
          <a:bodyPr wrap="square" rtlCol="0">
            <a:spAutoFit/>
          </a:bodyPr>
          <a:lstStyle/>
          <a:p>
            <a:pPr eaLnBrk="0" hangingPunct="0">
              <a:spcBef>
                <a:spcPct val="0"/>
              </a:spcBef>
              <a:buClrTx/>
              <a:buSzTx/>
              <a:buFontTx/>
              <a:buNone/>
            </a:pPr>
            <a:r>
              <a:rPr lang="zh-CN" altLang="en-US" sz="2000" b="1" dirty="0">
                <a:solidFill>
                  <a:srgbClr val="FFC000"/>
                </a:solidFill>
                <a:latin typeface="微软雅黑" panose="020B0503020204020204" pitchFamily="34" charset="-122"/>
                <a:ea typeface="微软雅黑" panose="020B0503020204020204" pitchFamily="34" charset="-122"/>
              </a:rPr>
              <a:t>逻辑推理</a:t>
            </a:r>
          </a:p>
        </p:txBody>
      </p:sp>
      <p:sp>
        <p:nvSpPr>
          <p:cNvPr id="31" name="左大括号 30">
            <a:extLst>
              <a:ext uri="{FF2B5EF4-FFF2-40B4-BE49-F238E27FC236}">
                <a16:creationId xmlns:a16="http://schemas.microsoft.com/office/drawing/2014/main" xmlns="" id="{42BFEE83-BF7B-48D7-8C2B-F42EBCAB81F6}"/>
              </a:ext>
            </a:extLst>
          </p:cNvPr>
          <p:cNvSpPr/>
          <p:nvPr/>
        </p:nvSpPr>
        <p:spPr>
          <a:xfrm rot="16200000">
            <a:off x="4862514" y="2790010"/>
            <a:ext cx="249969" cy="1121828"/>
          </a:xfrm>
          <a:prstGeom prst="leftBrace">
            <a:avLst>
              <a:gd name="adj1" fmla="val 39036"/>
              <a:gd name="adj2" fmla="val 50000"/>
            </a:avLst>
          </a:prstGeom>
          <a:ln>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eaLnBrk="0" hangingPunct="0">
              <a:spcBef>
                <a:spcPct val="0"/>
              </a:spcBef>
              <a:buClrTx/>
              <a:buSzTx/>
              <a:buFontTx/>
              <a:buNone/>
            </a:pPr>
            <a:endParaRPr lang="zh-CN" altLang="en-US" sz="2000">
              <a:solidFill>
                <a:prstClr val="black"/>
              </a:solidFill>
            </a:endParaRPr>
          </a:p>
        </p:txBody>
      </p:sp>
      <p:sp>
        <p:nvSpPr>
          <p:cNvPr id="32" name="文本框 31">
            <a:extLst>
              <a:ext uri="{FF2B5EF4-FFF2-40B4-BE49-F238E27FC236}">
                <a16:creationId xmlns:a16="http://schemas.microsoft.com/office/drawing/2014/main" xmlns="" id="{C3FFE309-7030-4BB2-A01A-9D4D9BE39B52}"/>
              </a:ext>
            </a:extLst>
          </p:cNvPr>
          <p:cNvSpPr txBox="1"/>
          <p:nvPr/>
        </p:nvSpPr>
        <p:spPr>
          <a:xfrm>
            <a:off x="5095558" y="5059914"/>
            <a:ext cx="1533842" cy="400110"/>
          </a:xfrm>
          <a:prstGeom prst="rect">
            <a:avLst/>
          </a:prstGeom>
          <a:noFill/>
        </p:spPr>
        <p:txBody>
          <a:bodyPr wrap="square" rtlCol="0">
            <a:spAutoFit/>
          </a:bodyPr>
          <a:lstStyle/>
          <a:p>
            <a:pPr eaLnBrk="0" hangingPunct="0">
              <a:spcBef>
                <a:spcPct val="0"/>
              </a:spcBef>
              <a:buClrTx/>
              <a:buSzTx/>
              <a:buFontTx/>
              <a:buNone/>
            </a:pPr>
            <a:r>
              <a:rPr lang="zh-CN" altLang="en-US" sz="2000" b="1" dirty="0">
                <a:solidFill>
                  <a:srgbClr val="FFC000"/>
                </a:solidFill>
                <a:latin typeface="微软雅黑" panose="020B0503020204020204" pitchFamily="34" charset="-122"/>
                <a:ea typeface="微软雅黑" panose="020B0503020204020204" pitchFamily="34" charset="-122"/>
              </a:rPr>
              <a:t>专家系统</a:t>
            </a:r>
          </a:p>
        </p:txBody>
      </p:sp>
      <p:sp>
        <p:nvSpPr>
          <p:cNvPr id="33" name="文本框 32">
            <a:extLst>
              <a:ext uri="{FF2B5EF4-FFF2-40B4-BE49-F238E27FC236}">
                <a16:creationId xmlns:a16="http://schemas.microsoft.com/office/drawing/2014/main" xmlns="" id="{D41CF54B-3844-4258-B165-40D85BB8ED0B}"/>
              </a:ext>
            </a:extLst>
          </p:cNvPr>
          <p:cNvSpPr txBox="1"/>
          <p:nvPr/>
        </p:nvSpPr>
        <p:spPr>
          <a:xfrm>
            <a:off x="3842078" y="5067925"/>
            <a:ext cx="1029786" cy="707886"/>
          </a:xfrm>
          <a:prstGeom prst="rect">
            <a:avLst/>
          </a:prstGeom>
          <a:noFill/>
        </p:spPr>
        <p:txBody>
          <a:bodyPr wrap="square" rtlCol="0">
            <a:spAutoFit/>
          </a:bodyPr>
          <a:lstStyle/>
          <a:p>
            <a:pPr algn="ctr" eaLnBrk="0" hangingPunct="0">
              <a:spcBef>
                <a:spcPct val="0"/>
              </a:spcBef>
              <a:buClrTx/>
              <a:buSzTx/>
              <a:buFontTx/>
              <a:buNone/>
            </a:pPr>
            <a:r>
              <a:rPr lang="zh-CN" altLang="en-US" sz="2000" b="1" dirty="0">
                <a:solidFill>
                  <a:srgbClr val="FFC000"/>
                </a:solidFill>
                <a:latin typeface="微软雅黑" panose="020B0503020204020204" pitchFamily="34" charset="-122"/>
                <a:ea typeface="微软雅黑" panose="020B0503020204020204" pitchFamily="34" charset="-122"/>
              </a:rPr>
              <a:t>定理</a:t>
            </a:r>
            <a:endParaRPr lang="en-US" altLang="zh-CN" sz="2000" b="1" dirty="0">
              <a:solidFill>
                <a:srgbClr val="FFC000"/>
              </a:solidFill>
              <a:latin typeface="微软雅黑" panose="020B0503020204020204" pitchFamily="34" charset="-122"/>
              <a:ea typeface="微软雅黑" panose="020B0503020204020204" pitchFamily="34" charset="-122"/>
            </a:endParaRPr>
          </a:p>
          <a:p>
            <a:pPr algn="ctr" eaLnBrk="0" hangingPunct="0">
              <a:spcBef>
                <a:spcPct val="0"/>
              </a:spcBef>
              <a:buClrTx/>
              <a:buSzTx/>
              <a:buFontTx/>
              <a:buNone/>
            </a:pPr>
            <a:r>
              <a:rPr lang="zh-CN" altLang="en-US" sz="2000" b="1" dirty="0">
                <a:solidFill>
                  <a:srgbClr val="FFC000"/>
                </a:solidFill>
                <a:latin typeface="微软雅黑" panose="020B0503020204020204" pitchFamily="34" charset="-122"/>
                <a:ea typeface="微软雅黑" panose="020B0503020204020204" pitchFamily="34" charset="-122"/>
              </a:rPr>
              <a:t>证明机</a:t>
            </a:r>
          </a:p>
        </p:txBody>
      </p:sp>
      <p:sp>
        <p:nvSpPr>
          <p:cNvPr id="34" name="文本框 33">
            <a:extLst>
              <a:ext uri="{FF2B5EF4-FFF2-40B4-BE49-F238E27FC236}">
                <a16:creationId xmlns:a16="http://schemas.microsoft.com/office/drawing/2014/main" xmlns="" id="{8E7F9BDC-7CDD-4579-B679-BA95D5A47F12}"/>
              </a:ext>
            </a:extLst>
          </p:cNvPr>
          <p:cNvSpPr txBox="1"/>
          <p:nvPr/>
        </p:nvSpPr>
        <p:spPr>
          <a:xfrm>
            <a:off x="3701488" y="3969263"/>
            <a:ext cx="2855086" cy="830997"/>
          </a:xfrm>
          <a:prstGeom prst="rect">
            <a:avLst/>
          </a:prstGeom>
          <a:noFill/>
        </p:spPr>
        <p:txBody>
          <a:bodyPr wrap="square" rtlCol="0">
            <a:spAutoFit/>
          </a:bodyPr>
          <a:lstStyle/>
          <a:p>
            <a:pPr eaLnBrk="0" hangingPunct="0">
              <a:spcBef>
                <a:spcPct val="0"/>
              </a:spcBef>
              <a:buClrTx/>
              <a:buSzTx/>
              <a:buFontTx/>
              <a:buNone/>
            </a:pPr>
            <a:r>
              <a:rPr lang="zh-CN" altLang="en-US" sz="1600" b="1" dirty="0">
                <a:solidFill>
                  <a:prstClr val="black"/>
                </a:solidFill>
                <a:latin typeface="微软雅黑" panose="020B0503020204020204" pitchFamily="34" charset="-122"/>
                <a:ea typeface="微软雅黑" panose="020B0503020204020204" pitchFamily="34" charset="-122"/>
              </a:rPr>
              <a:t>模拟人的心智</a:t>
            </a:r>
            <a:r>
              <a:rPr lang="zh-CN" altLang="en-US" sz="1600" dirty="0">
                <a:solidFill>
                  <a:prstClr val="black"/>
                </a:solidFill>
                <a:latin typeface="微软雅黑" panose="020B0503020204020204" pitchFamily="34" charset="-122"/>
                <a:ea typeface="微软雅黑" panose="020B0503020204020204" pitchFamily="34" charset="-122"/>
              </a:rPr>
              <a:t>：使用符号、规则 和逻辑来表征知识和进行逻辑推理</a:t>
            </a:r>
          </a:p>
        </p:txBody>
      </p:sp>
      <p:sp>
        <p:nvSpPr>
          <p:cNvPr id="35" name="文本框 34">
            <a:extLst>
              <a:ext uri="{FF2B5EF4-FFF2-40B4-BE49-F238E27FC236}">
                <a16:creationId xmlns:a16="http://schemas.microsoft.com/office/drawing/2014/main" xmlns="" id="{E85F4330-18F2-460B-A3FC-AE14FA1B112D}"/>
              </a:ext>
            </a:extLst>
          </p:cNvPr>
          <p:cNvSpPr txBox="1"/>
          <p:nvPr/>
        </p:nvSpPr>
        <p:spPr>
          <a:xfrm>
            <a:off x="8306574" y="3963928"/>
            <a:ext cx="2109906" cy="830997"/>
          </a:xfrm>
          <a:prstGeom prst="rect">
            <a:avLst/>
          </a:prstGeom>
          <a:noFill/>
        </p:spPr>
        <p:txBody>
          <a:bodyPr wrap="square" rtlCol="0">
            <a:spAutoFit/>
          </a:bodyPr>
          <a:lstStyle/>
          <a:p>
            <a:pPr eaLnBrk="0" hangingPunct="0">
              <a:spcBef>
                <a:spcPct val="0"/>
              </a:spcBef>
              <a:buClrTx/>
              <a:buSzTx/>
              <a:buFontTx/>
              <a:buNone/>
            </a:pPr>
            <a:r>
              <a:rPr lang="zh-CN" altLang="en-US" sz="1600" b="1" dirty="0">
                <a:solidFill>
                  <a:prstClr val="black"/>
                </a:solidFill>
                <a:latin typeface="微软雅黑" panose="020B0503020204020204" pitchFamily="34" charset="-122"/>
                <a:ea typeface="微软雅黑" panose="020B0503020204020204" pitchFamily="34" charset="-122"/>
              </a:rPr>
              <a:t>模拟脑结构</a:t>
            </a:r>
            <a:r>
              <a:rPr lang="zh-CN" altLang="en-US" sz="1600" dirty="0">
                <a:solidFill>
                  <a:prstClr val="black"/>
                </a:solidFill>
                <a:latin typeface="微软雅黑" panose="020B0503020204020204" pitchFamily="34" charset="-122"/>
                <a:ea typeface="微软雅黑" panose="020B0503020204020204" pitchFamily="34" charset="-122"/>
              </a:rPr>
              <a:t>：使用概率矩阵来识别和归纳模式</a:t>
            </a:r>
          </a:p>
        </p:txBody>
      </p:sp>
      <p:sp>
        <p:nvSpPr>
          <p:cNvPr id="36" name="文本框 35">
            <a:extLst>
              <a:ext uri="{FF2B5EF4-FFF2-40B4-BE49-F238E27FC236}">
                <a16:creationId xmlns:a16="http://schemas.microsoft.com/office/drawing/2014/main" xmlns="" id="{5F94A1B6-6A25-4C27-8754-85950C0BE1DE}"/>
              </a:ext>
            </a:extLst>
          </p:cNvPr>
          <p:cNvSpPr txBox="1"/>
          <p:nvPr/>
        </p:nvSpPr>
        <p:spPr>
          <a:xfrm>
            <a:off x="6672064" y="3963928"/>
            <a:ext cx="1634510" cy="830997"/>
          </a:xfrm>
          <a:prstGeom prst="rect">
            <a:avLst/>
          </a:prstGeom>
          <a:noFill/>
        </p:spPr>
        <p:txBody>
          <a:bodyPr wrap="square" rtlCol="0">
            <a:spAutoFit/>
          </a:bodyPr>
          <a:lstStyle/>
          <a:p>
            <a:pPr eaLnBrk="0" hangingPunct="0">
              <a:spcBef>
                <a:spcPct val="0"/>
              </a:spcBef>
              <a:buClrTx/>
              <a:buSzTx/>
              <a:buFontTx/>
              <a:buNone/>
            </a:pPr>
            <a:r>
              <a:rPr lang="zh-CN" altLang="en-US" sz="1600" dirty="0">
                <a:solidFill>
                  <a:prstClr val="black"/>
                </a:solidFill>
                <a:latin typeface="微软雅黑" panose="020B0503020204020204" pitchFamily="34" charset="-122"/>
                <a:ea typeface="微软雅黑" panose="020B0503020204020204" pitchFamily="34" charset="-122"/>
              </a:rPr>
              <a:t>对事件发生的可 能性进行概率推理</a:t>
            </a:r>
          </a:p>
        </p:txBody>
      </p:sp>
      <p:sp>
        <p:nvSpPr>
          <p:cNvPr id="37" name="文本框 36">
            <a:extLst>
              <a:ext uri="{FF2B5EF4-FFF2-40B4-BE49-F238E27FC236}">
                <a16:creationId xmlns:a16="http://schemas.microsoft.com/office/drawing/2014/main" xmlns="" id="{AEB063C3-4C41-4F60-B41C-33C452EF80B0}"/>
              </a:ext>
            </a:extLst>
          </p:cNvPr>
          <p:cNvSpPr txBox="1"/>
          <p:nvPr/>
        </p:nvSpPr>
        <p:spPr>
          <a:xfrm>
            <a:off x="4426584" y="4548260"/>
            <a:ext cx="2511009" cy="338554"/>
          </a:xfrm>
          <a:prstGeom prst="rect">
            <a:avLst/>
          </a:prstGeom>
          <a:noFill/>
        </p:spPr>
        <p:txBody>
          <a:bodyPr wrap="square" rtlCol="0">
            <a:spAutoFit/>
          </a:bodyPr>
          <a:lstStyle/>
          <a:p>
            <a:pPr eaLnBrk="0" hangingPunct="0">
              <a:spcBef>
                <a:spcPct val="0"/>
              </a:spcBef>
              <a:buClrTx/>
              <a:buSzTx/>
              <a:buFontTx/>
              <a:buNone/>
            </a:pPr>
            <a:r>
              <a:rPr lang="zh-CN" altLang="en-US" sz="1600" b="1" dirty="0">
                <a:solidFill>
                  <a:srgbClr val="000099"/>
                </a:solidFill>
                <a:latin typeface="微软雅黑" panose="020B0503020204020204" pitchFamily="34" charset="-122"/>
                <a:ea typeface="微软雅黑" panose="020B0503020204020204" pitchFamily="34" charset="-122"/>
              </a:rPr>
              <a:t>（“自上而下”）</a:t>
            </a:r>
          </a:p>
        </p:txBody>
      </p:sp>
      <p:sp>
        <p:nvSpPr>
          <p:cNvPr id="38" name="文本框 37">
            <a:extLst>
              <a:ext uri="{FF2B5EF4-FFF2-40B4-BE49-F238E27FC236}">
                <a16:creationId xmlns:a16="http://schemas.microsoft.com/office/drawing/2014/main" xmlns="" id="{09D3B94A-AAB6-442B-A43A-B4102EEE16E4}"/>
              </a:ext>
            </a:extLst>
          </p:cNvPr>
          <p:cNvSpPr txBox="1"/>
          <p:nvPr/>
        </p:nvSpPr>
        <p:spPr>
          <a:xfrm>
            <a:off x="6944086" y="4499480"/>
            <a:ext cx="2948018" cy="584775"/>
          </a:xfrm>
          <a:prstGeom prst="rect">
            <a:avLst/>
          </a:prstGeom>
          <a:noFill/>
        </p:spPr>
        <p:txBody>
          <a:bodyPr wrap="square" rtlCol="0">
            <a:spAutoFit/>
          </a:bodyPr>
          <a:lstStyle/>
          <a:p>
            <a:pPr eaLnBrk="0" hangingPunct="0">
              <a:spcBef>
                <a:spcPct val="0"/>
              </a:spcBef>
              <a:buClrTx/>
              <a:buSzTx/>
              <a:buFontTx/>
              <a:buNone/>
            </a:pPr>
            <a:r>
              <a:rPr lang="zh-CN" altLang="en-US" sz="1600" b="1" dirty="0">
                <a:solidFill>
                  <a:srgbClr val="000099"/>
                </a:solidFill>
                <a:latin typeface="微软雅黑" panose="020B0503020204020204" pitchFamily="34" charset="-122"/>
                <a:ea typeface="微软雅黑" panose="020B0503020204020204" pitchFamily="34" charset="-122"/>
              </a:rPr>
              <a:t>（“自上而下” </a:t>
            </a:r>
            <a:r>
              <a:rPr lang="en-US" altLang="zh-CN" sz="1600" b="1" dirty="0">
                <a:solidFill>
                  <a:srgbClr val="000099"/>
                </a:solidFill>
                <a:latin typeface="微软雅黑" panose="020B0503020204020204" pitchFamily="34" charset="-122"/>
                <a:ea typeface="微软雅黑" panose="020B0503020204020204" pitchFamily="34" charset="-122"/>
              </a:rPr>
              <a:t>+</a:t>
            </a:r>
            <a:r>
              <a:rPr lang="zh-CN" altLang="en-US" sz="1600" b="1" dirty="0">
                <a:solidFill>
                  <a:srgbClr val="000099"/>
                </a:solidFill>
                <a:latin typeface="微软雅黑" panose="020B0503020204020204" pitchFamily="34" charset="-122"/>
                <a:ea typeface="微软雅黑" panose="020B0503020204020204" pitchFamily="34" charset="-122"/>
              </a:rPr>
              <a:t>“自下而上”）</a:t>
            </a:r>
          </a:p>
        </p:txBody>
      </p:sp>
      <p:sp>
        <p:nvSpPr>
          <p:cNvPr id="39" name="文本框 38"/>
          <p:cNvSpPr txBox="1"/>
          <p:nvPr/>
        </p:nvSpPr>
        <p:spPr>
          <a:xfrm>
            <a:off x="8077200" y="6138446"/>
            <a:ext cx="2590800" cy="338554"/>
          </a:xfrm>
          <a:prstGeom prst="rect">
            <a:avLst/>
          </a:prstGeom>
          <a:noFill/>
        </p:spPr>
        <p:txBody>
          <a:bodyPr wrap="square" rtlCol="0">
            <a:spAutoFit/>
          </a:bodyPr>
          <a:lstStyle/>
          <a:p>
            <a:pPr algn="r">
              <a:buNone/>
            </a:pPr>
            <a:r>
              <a:rPr lang="en-US" altLang="zh-CN" sz="1600" dirty="0"/>
              <a:t>@</a:t>
            </a:r>
            <a:r>
              <a:rPr lang="zh-CN" altLang="en-US" sz="1600" dirty="0"/>
              <a:t>桑基韬</a:t>
            </a:r>
            <a:r>
              <a:rPr lang="en-US" altLang="zh-CN" sz="1600" dirty="0"/>
              <a:t>《</a:t>
            </a:r>
            <a:r>
              <a:rPr lang="zh-CN" altLang="en-US" sz="1600" dirty="0"/>
              <a:t>人工智能概述</a:t>
            </a:r>
            <a:r>
              <a:rPr lang="en-US" altLang="zh-CN" sz="1600" dirty="0"/>
              <a:t>》</a:t>
            </a:r>
            <a:endParaRPr lang="zh-CN" altLang="en-US" sz="1600" dirty="0"/>
          </a:p>
        </p:txBody>
      </p:sp>
    </p:spTree>
    <p:extLst>
      <p:ext uri="{BB962C8B-B14F-4D97-AF65-F5344CB8AC3E}">
        <p14:creationId xmlns:p14="http://schemas.microsoft.com/office/powerpoint/2010/main" val="1895430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2"/>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p:bldP spid="14" grpId="0"/>
      <p:bldP spid="15" grpId="0"/>
      <p:bldP spid="16" grpId="0"/>
      <p:bldP spid="17" grpId="0"/>
      <p:bldP spid="18" grpId="0"/>
      <p:bldP spid="19" grpId="0"/>
      <p:bldP spid="20" grpId="0"/>
      <p:bldP spid="21" grpId="0" animBg="1"/>
      <p:bldP spid="23" grpId="0"/>
      <p:bldP spid="24" grpId="0"/>
      <p:bldP spid="30" grpId="0"/>
      <p:bldP spid="31" grpId="0" animBg="1"/>
      <p:bldP spid="32" grpId="0"/>
      <p:bldP spid="33" grpId="0"/>
      <p:bldP spid="34" grpId="0"/>
      <p:bldP spid="35" grpId="0"/>
      <p:bldP spid="36" grpId="0"/>
      <p:bldP spid="37" grpId="0"/>
      <p:bldP spid="38"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244645"/>
            <a:ext cx="10515600" cy="1325563"/>
          </a:xfrm>
        </p:spPr>
        <p:txBody>
          <a:bodyPr/>
          <a:lstStyle/>
          <a:p>
            <a:r>
              <a:rPr lang="zh-CN" altLang="en-US" sz="3600" dirty="0">
                <a:latin typeface="微软雅黑" panose="020B0503020204020204" pitchFamily="34" charset="-122"/>
                <a:ea typeface="微软雅黑" panose="020B0503020204020204" pitchFamily="34" charset="-122"/>
              </a:rPr>
              <a:t>标志事件</a:t>
            </a:r>
          </a:p>
        </p:txBody>
      </p:sp>
      <p:grpSp>
        <p:nvGrpSpPr>
          <p:cNvPr id="52" name="组合 51">
            <a:extLst>
              <a:ext uri="{FF2B5EF4-FFF2-40B4-BE49-F238E27FC236}">
                <a16:creationId xmlns:a16="http://schemas.microsoft.com/office/drawing/2014/main" xmlns="" id="{03CA2B45-C9B1-4852-B89A-36CABB033E62}"/>
              </a:ext>
            </a:extLst>
          </p:cNvPr>
          <p:cNvGrpSpPr/>
          <p:nvPr/>
        </p:nvGrpSpPr>
        <p:grpSpPr>
          <a:xfrm>
            <a:off x="1524000" y="1358306"/>
            <a:ext cx="8839200" cy="4585294"/>
            <a:chOff x="2221744" y="1899788"/>
            <a:chExt cx="7723789" cy="3550918"/>
          </a:xfrm>
        </p:grpSpPr>
        <p:cxnSp>
          <p:nvCxnSpPr>
            <p:cNvPr id="3" name="肘形连接符 2">
              <a:extLst>
                <a:ext uri="{FF2B5EF4-FFF2-40B4-BE49-F238E27FC236}">
                  <a16:creationId xmlns:a16="http://schemas.microsoft.com/office/drawing/2014/main" xmlns="" id="{241C650A-86C4-489F-8852-0A65C4F87F17}"/>
                </a:ext>
              </a:extLst>
            </p:cNvPr>
            <p:cNvCxnSpPr/>
            <p:nvPr/>
          </p:nvCxnSpPr>
          <p:spPr>
            <a:xfrm flipV="1">
              <a:off x="2484500" y="4777122"/>
              <a:ext cx="1285337" cy="294311"/>
            </a:xfrm>
            <a:prstGeom prst="bentConnector3">
              <a:avLst>
                <a:gd name="adj1" fmla="val 5201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8">
              <a:extLst>
                <a:ext uri="{FF2B5EF4-FFF2-40B4-BE49-F238E27FC236}">
                  <a16:creationId xmlns:a16="http://schemas.microsoft.com/office/drawing/2014/main" xmlns="" id="{80DAED23-82B3-4D46-8727-5C3A3EEE778C}"/>
                </a:ext>
              </a:extLst>
            </p:cNvPr>
            <p:cNvSpPr txBox="1"/>
            <p:nvPr/>
          </p:nvSpPr>
          <p:spPr>
            <a:xfrm>
              <a:off x="2495600" y="5105722"/>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1956</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sp>
          <p:nvSpPr>
            <p:cNvPr id="5" name="TextBox 10">
              <a:extLst>
                <a:ext uri="{FF2B5EF4-FFF2-40B4-BE49-F238E27FC236}">
                  <a16:creationId xmlns:a16="http://schemas.microsoft.com/office/drawing/2014/main" xmlns="" id="{B6F6D789-C4ED-4611-BF64-D588FF409FD5}"/>
                </a:ext>
              </a:extLst>
            </p:cNvPr>
            <p:cNvSpPr txBox="1"/>
            <p:nvPr/>
          </p:nvSpPr>
          <p:spPr>
            <a:xfrm>
              <a:off x="2221744" y="4731156"/>
              <a:ext cx="967076" cy="369332"/>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达特茅斯会议标志</a:t>
              </a:r>
              <a:r>
                <a:rPr lang="en-US" altLang="zh-CN" sz="900" b="1" dirty="0">
                  <a:latin typeface="微软雅黑" panose="020B0503020204020204" pitchFamily="34" charset="-122"/>
                  <a:ea typeface="微软雅黑" panose="020B0503020204020204" pitchFamily="34" charset="-122"/>
                </a:rPr>
                <a:t>AI</a:t>
              </a:r>
              <a:r>
                <a:rPr lang="zh-CN" altLang="en-US" sz="900" b="1" dirty="0">
                  <a:latin typeface="微软雅黑" panose="020B0503020204020204" pitchFamily="34" charset="-122"/>
                  <a:ea typeface="微软雅黑" panose="020B0503020204020204" pitchFamily="34" charset="-122"/>
                </a:rPr>
                <a:t>诞生</a:t>
              </a:r>
            </a:p>
          </p:txBody>
        </p:sp>
        <p:sp>
          <p:nvSpPr>
            <p:cNvPr id="6" name="TextBox 12">
              <a:extLst>
                <a:ext uri="{FF2B5EF4-FFF2-40B4-BE49-F238E27FC236}">
                  <a16:creationId xmlns:a16="http://schemas.microsoft.com/office/drawing/2014/main" xmlns="" id="{1F84BA42-9411-49D5-9FE8-AF646016832E}"/>
                </a:ext>
              </a:extLst>
            </p:cNvPr>
            <p:cNvSpPr txBox="1"/>
            <p:nvPr/>
          </p:nvSpPr>
          <p:spPr>
            <a:xfrm>
              <a:off x="3138874" y="4803854"/>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1957</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cxnSp>
          <p:nvCxnSpPr>
            <p:cNvPr id="7" name="肘形连接符 13">
              <a:extLst>
                <a:ext uri="{FF2B5EF4-FFF2-40B4-BE49-F238E27FC236}">
                  <a16:creationId xmlns:a16="http://schemas.microsoft.com/office/drawing/2014/main" xmlns="" id="{FCFBD576-2607-441C-ACD1-96F95977E68D}"/>
                </a:ext>
              </a:extLst>
            </p:cNvPr>
            <p:cNvCxnSpPr/>
            <p:nvPr/>
          </p:nvCxnSpPr>
          <p:spPr>
            <a:xfrm flipV="1">
              <a:off x="3156232" y="4479965"/>
              <a:ext cx="1227206"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14">
              <a:extLst>
                <a:ext uri="{FF2B5EF4-FFF2-40B4-BE49-F238E27FC236}">
                  <a16:creationId xmlns:a16="http://schemas.microsoft.com/office/drawing/2014/main" xmlns="" id="{5BEF0E4B-37C8-438E-A41B-1B5C2559D7E4}"/>
                </a:ext>
              </a:extLst>
            </p:cNvPr>
            <p:cNvSpPr txBox="1"/>
            <p:nvPr/>
          </p:nvSpPr>
          <p:spPr>
            <a:xfrm>
              <a:off x="3800314" y="4529579"/>
              <a:ext cx="684578" cy="253916"/>
            </a:xfrm>
            <a:prstGeom prst="rect">
              <a:avLst/>
            </a:prstGeom>
            <a:noFill/>
          </p:spPr>
          <p:txBody>
            <a:bodyPr wrap="square" rtlCol="0">
              <a:spAutoFit/>
            </a:bodyPr>
            <a:lstStyle/>
            <a:p>
              <a:pPr algn="ctr">
                <a:buNone/>
              </a:pPr>
              <a:r>
                <a:rPr lang="en-US" altLang="zh-CN" sz="1050" dirty="0">
                  <a:latin typeface="微软雅黑" panose="020B0503020204020204" pitchFamily="34" charset="-122"/>
                  <a:ea typeface="微软雅黑" panose="020B0503020204020204" pitchFamily="34" charset="-122"/>
                  <a:cs typeface="Times New Roman" pitchFamily="18" charset="0"/>
                </a:rPr>
                <a:t>1960</a:t>
              </a:r>
              <a:r>
                <a:rPr lang="zh-CN" altLang="en-US" sz="1050" dirty="0">
                  <a:latin typeface="微软雅黑" panose="020B0503020204020204" pitchFamily="34" charset="-122"/>
                  <a:ea typeface="微软雅黑" panose="020B0503020204020204" pitchFamily="34" charset="-122"/>
                  <a:cs typeface="Times New Roman" pitchFamily="18" charset="0"/>
                </a:rPr>
                <a:t>年</a:t>
              </a:r>
            </a:p>
          </p:txBody>
        </p:sp>
        <p:cxnSp>
          <p:nvCxnSpPr>
            <p:cNvPr id="9" name="肘形连接符 15">
              <a:extLst>
                <a:ext uri="{FF2B5EF4-FFF2-40B4-BE49-F238E27FC236}">
                  <a16:creationId xmlns:a16="http://schemas.microsoft.com/office/drawing/2014/main" xmlns="" id="{9B612FF6-33B5-40F2-AD78-0D84A4EBD6B2}"/>
                </a:ext>
              </a:extLst>
            </p:cNvPr>
            <p:cNvCxnSpPr/>
            <p:nvPr/>
          </p:nvCxnSpPr>
          <p:spPr>
            <a:xfrm flipV="1">
              <a:off x="3874391" y="4177329"/>
              <a:ext cx="1227206"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17">
              <a:extLst>
                <a:ext uri="{FF2B5EF4-FFF2-40B4-BE49-F238E27FC236}">
                  <a16:creationId xmlns:a16="http://schemas.microsoft.com/office/drawing/2014/main" xmlns="" id="{437E1B1A-D07A-4C1C-934D-90743587558C}"/>
                </a:ext>
              </a:extLst>
            </p:cNvPr>
            <p:cNvSpPr txBox="1"/>
            <p:nvPr/>
          </p:nvSpPr>
          <p:spPr>
            <a:xfrm>
              <a:off x="3008575" y="4437006"/>
              <a:ext cx="834156" cy="369332"/>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罗森布拉特发明感知机</a:t>
              </a:r>
            </a:p>
          </p:txBody>
        </p:sp>
        <p:sp>
          <p:nvSpPr>
            <p:cNvPr id="11" name="TextBox 18">
              <a:extLst>
                <a:ext uri="{FF2B5EF4-FFF2-40B4-BE49-F238E27FC236}">
                  <a16:creationId xmlns:a16="http://schemas.microsoft.com/office/drawing/2014/main" xmlns="" id="{E20A37AF-8631-4D76-8F2A-C9DE2110469F}"/>
                </a:ext>
              </a:extLst>
            </p:cNvPr>
            <p:cNvSpPr txBox="1"/>
            <p:nvPr/>
          </p:nvSpPr>
          <p:spPr>
            <a:xfrm>
              <a:off x="3655466" y="4102326"/>
              <a:ext cx="888110" cy="369332"/>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通用问题求解系统</a:t>
              </a:r>
              <a:r>
                <a:rPr lang="en-US" altLang="zh-CN" sz="900" b="1" dirty="0">
                  <a:latin typeface="微软雅黑" panose="020B0503020204020204" pitchFamily="34" charset="-122"/>
                  <a:ea typeface="微软雅黑" panose="020B0503020204020204" pitchFamily="34" charset="-122"/>
                </a:rPr>
                <a:t>GPS</a:t>
              </a:r>
              <a:r>
                <a:rPr lang="zh-CN" altLang="en-US" sz="900" b="1" dirty="0">
                  <a:latin typeface="微软雅黑" panose="020B0503020204020204" pitchFamily="34" charset="-122"/>
                  <a:ea typeface="微软雅黑" panose="020B0503020204020204" pitchFamily="34" charset="-122"/>
                </a:rPr>
                <a:t>系统</a:t>
              </a:r>
              <a:endParaRPr lang="en-US" altLang="zh-CN" sz="900" b="1" dirty="0">
                <a:latin typeface="微软雅黑" panose="020B0503020204020204" pitchFamily="34" charset="-122"/>
                <a:ea typeface="微软雅黑" panose="020B0503020204020204" pitchFamily="34" charset="-122"/>
              </a:endParaRPr>
            </a:p>
          </p:txBody>
        </p:sp>
        <p:sp>
          <p:nvSpPr>
            <p:cNvPr id="12" name="TextBox 19">
              <a:extLst>
                <a:ext uri="{FF2B5EF4-FFF2-40B4-BE49-F238E27FC236}">
                  <a16:creationId xmlns:a16="http://schemas.microsoft.com/office/drawing/2014/main" xmlns="" id="{042D49D5-EF23-460E-9D29-09710D52A8AC}"/>
                </a:ext>
              </a:extLst>
            </p:cNvPr>
            <p:cNvSpPr txBox="1"/>
            <p:nvPr/>
          </p:nvSpPr>
          <p:spPr>
            <a:xfrm>
              <a:off x="4466801" y="4249973"/>
              <a:ext cx="684578" cy="253916"/>
            </a:xfrm>
            <a:prstGeom prst="rect">
              <a:avLst/>
            </a:prstGeom>
            <a:noFill/>
          </p:spPr>
          <p:txBody>
            <a:bodyPr wrap="square" rtlCol="0">
              <a:spAutoFit/>
            </a:bodyPr>
            <a:lstStyle/>
            <a:p>
              <a:pPr algn="ctr">
                <a:buNone/>
              </a:pPr>
              <a:r>
                <a:rPr lang="en-US" altLang="zh-CN" sz="1050" dirty="0">
                  <a:latin typeface="微软雅黑" panose="020B0503020204020204" pitchFamily="34" charset="-122"/>
                  <a:ea typeface="微软雅黑" panose="020B0503020204020204" pitchFamily="34" charset="-122"/>
                  <a:cs typeface="Times New Roman" pitchFamily="18" charset="0"/>
                </a:rPr>
                <a:t>1968</a:t>
              </a:r>
              <a:r>
                <a:rPr lang="zh-CN" altLang="en-US" sz="1050" dirty="0">
                  <a:latin typeface="微软雅黑" panose="020B0503020204020204" pitchFamily="34" charset="-122"/>
                  <a:ea typeface="微软雅黑" panose="020B0503020204020204" pitchFamily="34" charset="-122"/>
                  <a:cs typeface="Times New Roman" pitchFamily="18" charset="0"/>
                </a:rPr>
                <a:t>年</a:t>
              </a:r>
            </a:p>
          </p:txBody>
        </p:sp>
        <p:sp>
          <p:nvSpPr>
            <p:cNvPr id="13" name="TextBox 20">
              <a:extLst>
                <a:ext uri="{FF2B5EF4-FFF2-40B4-BE49-F238E27FC236}">
                  <a16:creationId xmlns:a16="http://schemas.microsoft.com/office/drawing/2014/main" xmlns="" id="{B935588A-60D0-4C12-B06D-DA11DD378138}"/>
                </a:ext>
              </a:extLst>
            </p:cNvPr>
            <p:cNvSpPr txBox="1"/>
            <p:nvPr/>
          </p:nvSpPr>
          <p:spPr>
            <a:xfrm>
              <a:off x="4230880" y="3803216"/>
              <a:ext cx="941632" cy="397032"/>
            </a:xfrm>
            <a:prstGeom prst="rect">
              <a:avLst/>
            </a:prstGeom>
            <a:noFill/>
          </p:spPr>
          <p:txBody>
            <a:bodyPr wrap="square" rtlCol="0">
              <a:spAutoFit/>
            </a:bodyPr>
            <a:lstStyle/>
            <a:p>
              <a:pPr algn="r">
                <a:buNone/>
              </a:pPr>
              <a:r>
                <a:rPr lang="en-US" altLang="zh-CN" sz="900" b="1" dirty="0">
                  <a:latin typeface="微软雅黑" panose="020B0503020204020204" pitchFamily="34" charset="-122"/>
                  <a:ea typeface="微软雅黑" panose="020B0503020204020204" pitchFamily="34" charset="-122"/>
                </a:rPr>
                <a:t>DENDRAL </a:t>
              </a:r>
            </a:p>
            <a:p>
              <a:pPr algn="r">
                <a:buNone/>
              </a:pPr>
              <a:r>
                <a:rPr lang="zh-CN" altLang="en-US" sz="900" b="1" dirty="0">
                  <a:latin typeface="微软雅黑" panose="020B0503020204020204" pitchFamily="34" charset="-122"/>
                  <a:ea typeface="微软雅黑" panose="020B0503020204020204" pitchFamily="34" charset="-122"/>
                </a:rPr>
                <a:t>专家系统问世</a:t>
              </a:r>
              <a:endParaRPr lang="en-US" altLang="zh-CN" sz="900" b="1" dirty="0">
                <a:latin typeface="微软雅黑" panose="020B0503020204020204" pitchFamily="34" charset="-122"/>
                <a:ea typeface="微软雅黑" panose="020B0503020204020204" pitchFamily="34" charset="-122"/>
              </a:endParaRPr>
            </a:p>
          </p:txBody>
        </p:sp>
        <p:cxnSp>
          <p:nvCxnSpPr>
            <p:cNvPr id="14" name="肘形连接符 21">
              <a:extLst>
                <a:ext uri="{FF2B5EF4-FFF2-40B4-BE49-F238E27FC236}">
                  <a16:creationId xmlns:a16="http://schemas.microsoft.com/office/drawing/2014/main" xmlns="" id="{80DC9F78-DA2C-492E-BA31-56CA9C04EA3D}"/>
                </a:ext>
              </a:extLst>
            </p:cNvPr>
            <p:cNvCxnSpPr/>
            <p:nvPr/>
          </p:nvCxnSpPr>
          <p:spPr>
            <a:xfrm flipV="1">
              <a:off x="4487994" y="3884519"/>
              <a:ext cx="1227206"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22">
              <a:extLst>
                <a:ext uri="{FF2B5EF4-FFF2-40B4-BE49-F238E27FC236}">
                  <a16:creationId xmlns:a16="http://schemas.microsoft.com/office/drawing/2014/main" xmlns="" id="{B9BED354-78BF-4640-B10E-74281A7A1BE7}"/>
                </a:ext>
              </a:extLst>
            </p:cNvPr>
            <p:cNvSpPr txBox="1"/>
            <p:nvPr/>
          </p:nvSpPr>
          <p:spPr>
            <a:xfrm>
              <a:off x="5175673" y="3952403"/>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1969</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sp>
          <p:nvSpPr>
            <p:cNvPr id="16" name="TextBox 23">
              <a:extLst>
                <a:ext uri="{FF2B5EF4-FFF2-40B4-BE49-F238E27FC236}">
                  <a16:creationId xmlns:a16="http://schemas.microsoft.com/office/drawing/2014/main" xmlns="" id="{A3A4ED56-BD56-4908-BA5E-53A5DE743058}"/>
                </a:ext>
              </a:extLst>
            </p:cNvPr>
            <p:cNvSpPr txBox="1"/>
            <p:nvPr/>
          </p:nvSpPr>
          <p:spPr>
            <a:xfrm>
              <a:off x="4941206" y="3222180"/>
              <a:ext cx="1052711" cy="646331"/>
            </a:xfrm>
            <a:prstGeom prst="rect">
              <a:avLst/>
            </a:prstGeom>
            <a:noFill/>
          </p:spPr>
          <p:txBody>
            <a:bodyPr wrap="square" rtlCol="0">
              <a:spAutoFit/>
            </a:bodyPr>
            <a:lstStyle/>
            <a:p>
              <a:pPr algn="r">
                <a:buNone/>
              </a:pPr>
              <a:r>
                <a:rPr lang="en-US" altLang="zh-CN" sz="900" b="1" dirty="0" err="1">
                  <a:latin typeface="微软雅黑" panose="020B0503020204020204" pitchFamily="34" charset="-122"/>
                  <a:ea typeface="微软雅黑" panose="020B0503020204020204" pitchFamily="34" charset="-122"/>
                </a:rPr>
                <a:t>M.Minsky</a:t>
              </a:r>
              <a:r>
                <a:rPr lang="zh-CN" altLang="en-US" sz="900" b="1" dirty="0">
                  <a:latin typeface="微软雅黑" panose="020B0503020204020204" pitchFamily="34" charset="-122"/>
                  <a:ea typeface="微软雅黑" panose="020B0503020204020204" pitchFamily="34" charset="-122"/>
                </a:rPr>
                <a:t>提出感知机的局限性</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技术限制</a:t>
              </a:r>
              <a:r>
                <a:rPr lang="en-US" altLang="zh-CN" sz="9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900" b="1" dirty="0">
                  <a:latin typeface="微软雅黑" panose="020B0503020204020204" pitchFamily="34" charset="-122"/>
                  <a:ea typeface="微软雅黑" panose="020B0503020204020204" pitchFamily="34" charset="-122"/>
                  <a:sym typeface="Wingdings" panose="05000000000000000000" pitchFamily="2" charset="2"/>
                </a:rPr>
                <a:t>连接</a:t>
              </a:r>
              <a:r>
                <a:rPr lang="zh-CN" altLang="en-US" sz="900" b="1" dirty="0">
                  <a:latin typeface="微软雅黑" panose="020B0503020204020204" pitchFamily="34" charset="-122"/>
                  <a:ea typeface="微软雅黑" panose="020B0503020204020204" pitchFamily="34" charset="-122"/>
                </a:rPr>
                <a:t>主义低谷</a:t>
              </a:r>
            </a:p>
          </p:txBody>
        </p:sp>
        <p:sp>
          <p:nvSpPr>
            <p:cNvPr id="17" name="TextBox 24">
              <a:extLst>
                <a:ext uri="{FF2B5EF4-FFF2-40B4-BE49-F238E27FC236}">
                  <a16:creationId xmlns:a16="http://schemas.microsoft.com/office/drawing/2014/main" xmlns="" id="{4B3BE1DE-BE48-4C86-8761-95CF1589DE7E}"/>
                </a:ext>
              </a:extLst>
            </p:cNvPr>
            <p:cNvSpPr txBox="1"/>
            <p:nvPr/>
          </p:nvSpPr>
          <p:spPr>
            <a:xfrm>
              <a:off x="5788658" y="2919185"/>
              <a:ext cx="946336" cy="646331"/>
            </a:xfrm>
            <a:prstGeom prst="rect">
              <a:avLst/>
            </a:prstGeom>
            <a:noFill/>
          </p:spPr>
          <p:txBody>
            <a:bodyPr wrap="square" rtlCol="0">
              <a:spAutoFit/>
            </a:bodyPr>
            <a:lstStyle/>
            <a:p>
              <a:pPr algn="r">
                <a:buNone/>
              </a:pPr>
              <a:r>
                <a:rPr lang="en-US" altLang="zh-CN" sz="900" b="1" dirty="0">
                  <a:latin typeface="微软雅黑" panose="020B0503020204020204" pitchFamily="34" charset="-122"/>
                  <a:ea typeface="微软雅黑" panose="020B0503020204020204" pitchFamily="34" charset="-122"/>
                </a:rPr>
                <a:t>J.J Hopfield</a:t>
              </a:r>
              <a:r>
                <a:rPr lang="zh-CN" altLang="en-US" sz="900" b="1" dirty="0">
                  <a:latin typeface="微软雅黑" panose="020B0503020204020204" pitchFamily="34" charset="-122"/>
                  <a:ea typeface="微软雅黑" panose="020B0503020204020204" pitchFamily="34" charset="-122"/>
                </a:rPr>
                <a:t>解决</a:t>
              </a:r>
              <a:r>
                <a:rPr lang="en-US" altLang="zh-CN" sz="900" b="1" dirty="0">
                  <a:latin typeface="微软雅黑" panose="020B0503020204020204" pitchFamily="34" charset="-122"/>
                  <a:ea typeface="微软雅黑" panose="020B0503020204020204" pitchFamily="34" charset="-122"/>
                </a:rPr>
                <a:t>NP</a:t>
              </a:r>
              <a:r>
                <a:rPr lang="zh-CN" altLang="en-US" sz="900" b="1" dirty="0">
                  <a:latin typeface="微软雅黑" panose="020B0503020204020204" pitchFamily="34" charset="-122"/>
                  <a:ea typeface="微软雅黑" panose="020B0503020204020204" pitchFamily="34" charset="-122"/>
                </a:rPr>
                <a:t>难问题，联结主义重新受到关注</a:t>
              </a:r>
            </a:p>
          </p:txBody>
        </p:sp>
        <p:cxnSp>
          <p:nvCxnSpPr>
            <p:cNvPr id="18" name="肘形连接符 25">
              <a:extLst>
                <a:ext uri="{FF2B5EF4-FFF2-40B4-BE49-F238E27FC236}">
                  <a16:creationId xmlns:a16="http://schemas.microsoft.com/office/drawing/2014/main" xmlns="" id="{857622D9-02FB-4E84-B735-D55B6B8BA291}"/>
                </a:ext>
              </a:extLst>
            </p:cNvPr>
            <p:cNvCxnSpPr/>
            <p:nvPr/>
          </p:nvCxnSpPr>
          <p:spPr>
            <a:xfrm flipV="1">
              <a:off x="5096352" y="3601202"/>
              <a:ext cx="1618781"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28">
              <a:extLst>
                <a:ext uri="{FF2B5EF4-FFF2-40B4-BE49-F238E27FC236}">
                  <a16:creationId xmlns:a16="http://schemas.microsoft.com/office/drawing/2014/main" xmlns="" id="{5DED1858-8FD6-451F-A930-FEA24D512731}"/>
                </a:ext>
              </a:extLst>
            </p:cNvPr>
            <p:cNvSpPr txBox="1"/>
            <p:nvPr/>
          </p:nvSpPr>
          <p:spPr>
            <a:xfrm>
              <a:off x="5976587" y="3662522"/>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1983</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cxnSp>
          <p:nvCxnSpPr>
            <p:cNvPr id="20" name="肘形连接符 29">
              <a:extLst>
                <a:ext uri="{FF2B5EF4-FFF2-40B4-BE49-F238E27FC236}">
                  <a16:creationId xmlns:a16="http://schemas.microsoft.com/office/drawing/2014/main" xmlns="" id="{B8D12409-8080-4BF6-8BEC-D73892E09406}"/>
                </a:ext>
              </a:extLst>
            </p:cNvPr>
            <p:cNvCxnSpPr/>
            <p:nvPr/>
          </p:nvCxnSpPr>
          <p:spPr>
            <a:xfrm flipV="1">
              <a:off x="5909272" y="3306891"/>
              <a:ext cx="1618781"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Box 30">
              <a:extLst>
                <a:ext uri="{FF2B5EF4-FFF2-40B4-BE49-F238E27FC236}">
                  <a16:creationId xmlns:a16="http://schemas.microsoft.com/office/drawing/2014/main" xmlns="" id="{6FD0B5F2-7D2E-4CBA-BC6C-9ED6442786EB}"/>
                </a:ext>
              </a:extLst>
            </p:cNvPr>
            <p:cNvSpPr txBox="1"/>
            <p:nvPr/>
          </p:nvSpPr>
          <p:spPr>
            <a:xfrm>
              <a:off x="6703903" y="3337554"/>
              <a:ext cx="1136771" cy="253916"/>
            </a:xfrm>
            <a:prstGeom prst="rect">
              <a:avLst/>
            </a:prstGeom>
            <a:noFill/>
          </p:spPr>
          <p:txBody>
            <a:bodyPr wrap="square" rtlCol="0">
              <a:spAutoFit/>
            </a:bodyPr>
            <a:lstStyle/>
            <a:p>
              <a:pPr>
                <a:buNone/>
              </a:pPr>
              <a:r>
                <a:rPr lang="en-US" altLang="zh-CN" sz="1050" dirty="0">
                  <a:latin typeface="微软雅黑" panose="020B0503020204020204" pitchFamily="34" charset="-122"/>
                  <a:ea typeface="微软雅黑" panose="020B0503020204020204" pitchFamily="34" charset="-122"/>
                  <a:cs typeface="Times New Roman" pitchFamily="18" charset="0"/>
                </a:rPr>
                <a:t>1980</a:t>
              </a:r>
              <a:r>
                <a:rPr lang="zh-CN" altLang="en-US" sz="1050" dirty="0">
                  <a:latin typeface="微软雅黑" panose="020B0503020204020204" pitchFamily="34" charset="-122"/>
                  <a:ea typeface="微软雅黑" panose="020B0503020204020204" pitchFamily="34" charset="-122"/>
                  <a:cs typeface="Times New Roman" pitchFamily="18" charset="0"/>
                </a:rPr>
                <a:t>年代</a:t>
              </a:r>
            </a:p>
          </p:txBody>
        </p:sp>
        <p:sp>
          <p:nvSpPr>
            <p:cNvPr id="22" name="TextBox 31">
              <a:extLst>
                <a:ext uri="{FF2B5EF4-FFF2-40B4-BE49-F238E27FC236}">
                  <a16:creationId xmlns:a16="http://schemas.microsoft.com/office/drawing/2014/main" xmlns="" id="{B74798D5-ED16-4EEF-AD80-3EA107AEAEDA}"/>
                </a:ext>
              </a:extLst>
            </p:cNvPr>
            <p:cNvSpPr txBox="1"/>
            <p:nvPr/>
          </p:nvSpPr>
          <p:spPr>
            <a:xfrm>
              <a:off x="7392146" y="2497431"/>
              <a:ext cx="957591" cy="507831"/>
            </a:xfrm>
            <a:prstGeom prst="rect">
              <a:avLst/>
            </a:prstGeom>
            <a:noFill/>
          </p:spPr>
          <p:txBody>
            <a:bodyPr wrap="square" rtlCol="0">
              <a:spAutoFit/>
            </a:bodyPr>
            <a:lstStyle/>
            <a:p>
              <a:pPr algn="r">
                <a:buNone/>
              </a:pPr>
              <a:r>
                <a:rPr lang="en-US" altLang="zh-CN" sz="900" b="1" dirty="0" err="1">
                  <a:latin typeface="微软雅黑" panose="020B0503020204020204" pitchFamily="34" charset="-122"/>
                  <a:ea typeface="微软雅黑" panose="020B0503020204020204" pitchFamily="34" charset="-122"/>
                </a:rPr>
                <a:t>D.E.Rumel</a:t>
              </a:r>
              <a:r>
                <a:rPr lang="en-US" altLang="zh-CN" sz="900" b="1" dirty="0">
                  <a:latin typeface="微软雅黑" panose="020B0503020204020204" pitchFamily="34" charset="-122"/>
                  <a:ea typeface="微软雅黑" panose="020B0503020204020204" pitchFamily="34" charset="-122"/>
                </a:rPr>
                <a:t>-hart</a:t>
              </a:r>
              <a:r>
                <a:rPr lang="zh-CN" altLang="en-US" sz="900" b="1" dirty="0">
                  <a:latin typeface="微软雅黑" panose="020B0503020204020204" pitchFamily="34" charset="-122"/>
                  <a:ea typeface="微软雅黑" panose="020B0503020204020204" pitchFamily="34" charset="-122"/>
                </a:rPr>
                <a:t>等人发明了</a:t>
              </a:r>
              <a:r>
                <a:rPr lang="en-US" altLang="zh-CN" sz="900" b="1" dirty="0">
                  <a:latin typeface="微软雅黑" panose="020B0503020204020204" pitchFamily="34" charset="-122"/>
                  <a:ea typeface="微软雅黑" panose="020B0503020204020204" pitchFamily="34" charset="-122"/>
                </a:rPr>
                <a:t>BP </a:t>
              </a:r>
              <a:r>
                <a:rPr lang="zh-CN" altLang="en-US" sz="900" b="1" dirty="0">
                  <a:latin typeface="微软雅黑" panose="020B0503020204020204" pitchFamily="34" charset="-122"/>
                  <a:ea typeface="微软雅黑" panose="020B0503020204020204" pitchFamily="34" charset="-122"/>
                </a:rPr>
                <a:t>算法</a:t>
              </a:r>
            </a:p>
          </p:txBody>
        </p:sp>
        <p:sp>
          <p:nvSpPr>
            <p:cNvPr id="23" name="TextBox 32">
              <a:extLst>
                <a:ext uri="{FF2B5EF4-FFF2-40B4-BE49-F238E27FC236}">
                  <a16:creationId xmlns:a16="http://schemas.microsoft.com/office/drawing/2014/main" xmlns="" id="{90E9866D-B55D-4830-867F-0169A8DFC1C4}"/>
                </a:ext>
              </a:extLst>
            </p:cNvPr>
            <p:cNvSpPr txBox="1"/>
            <p:nvPr/>
          </p:nvSpPr>
          <p:spPr>
            <a:xfrm>
              <a:off x="6600056" y="2708922"/>
              <a:ext cx="1009136" cy="507831"/>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符号主义的代表方法是决策树和基于逻辑的学习</a:t>
              </a:r>
            </a:p>
          </p:txBody>
        </p:sp>
        <p:cxnSp>
          <p:nvCxnSpPr>
            <p:cNvPr id="24" name="肘形连接符 33">
              <a:extLst>
                <a:ext uri="{FF2B5EF4-FFF2-40B4-BE49-F238E27FC236}">
                  <a16:creationId xmlns:a16="http://schemas.microsoft.com/office/drawing/2014/main" xmlns="" id="{45D339E3-54C2-474F-B419-344D8E4E5869}"/>
                </a:ext>
              </a:extLst>
            </p:cNvPr>
            <p:cNvCxnSpPr/>
            <p:nvPr/>
          </p:nvCxnSpPr>
          <p:spPr>
            <a:xfrm flipV="1">
              <a:off x="6788044" y="3008472"/>
              <a:ext cx="1480017"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35">
              <a:extLst>
                <a:ext uri="{FF2B5EF4-FFF2-40B4-BE49-F238E27FC236}">
                  <a16:creationId xmlns:a16="http://schemas.microsoft.com/office/drawing/2014/main" xmlns="" id="{F5C2F967-57FF-491E-9873-D46887B94AF7}"/>
                </a:ext>
              </a:extLst>
            </p:cNvPr>
            <p:cNvSpPr txBox="1"/>
            <p:nvPr/>
          </p:nvSpPr>
          <p:spPr>
            <a:xfrm>
              <a:off x="7568523" y="3054242"/>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1986</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cxnSp>
          <p:nvCxnSpPr>
            <p:cNvPr id="26" name="肘形连接符 36">
              <a:extLst>
                <a:ext uri="{FF2B5EF4-FFF2-40B4-BE49-F238E27FC236}">
                  <a16:creationId xmlns:a16="http://schemas.microsoft.com/office/drawing/2014/main" xmlns="" id="{23E4374D-A320-491A-94FE-FF499C8924E5}"/>
                </a:ext>
              </a:extLst>
            </p:cNvPr>
            <p:cNvCxnSpPr/>
            <p:nvPr/>
          </p:nvCxnSpPr>
          <p:spPr>
            <a:xfrm flipV="1">
              <a:off x="7576040" y="2713055"/>
              <a:ext cx="1480017" cy="294311"/>
            </a:xfrm>
            <a:prstGeom prst="bentConnector3">
              <a:avLst>
                <a:gd name="adj1" fmla="val 46509"/>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肘形连接符 37">
              <a:extLst>
                <a:ext uri="{FF2B5EF4-FFF2-40B4-BE49-F238E27FC236}">
                  <a16:creationId xmlns:a16="http://schemas.microsoft.com/office/drawing/2014/main" xmlns="" id="{11D90929-FFBF-4434-9A69-7F6D0B86947C}"/>
                </a:ext>
              </a:extLst>
            </p:cNvPr>
            <p:cNvCxnSpPr/>
            <p:nvPr/>
          </p:nvCxnSpPr>
          <p:spPr>
            <a:xfrm flipV="1">
              <a:off x="8398151" y="2417051"/>
              <a:ext cx="1305775" cy="294311"/>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Box 40">
              <a:extLst>
                <a:ext uri="{FF2B5EF4-FFF2-40B4-BE49-F238E27FC236}">
                  <a16:creationId xmlns:a16="http://schemas.microsoft.com/office/drawing/2014/main" xmlns="" id="{CC5BAA44-15F3-46FF-A7EF-76ACE0D10CF5}"/>
                </a:ext>
              </a:extLst>
            </p:cNvPr>
            <p:cNvSpPr txBox="1"/>
            <p:nvPr/>
          </p:nvSpPr>
          <p:spPr>
            <a:xfrm>
              <a:off x="8268062" y="2757856"/>
              <a:ext cx="946625" cy="253916"/>
            </a:xfrm>
            <a:prstGeom prst="rect">
              <a:avLst/>
            </a:prstGeom>
            <a:noFill/>
          </p:spPr>
          <p:txBody>
            <a:bodyPr wrap="square" rtlCol="0">
              <a:spAutoFit/>
            </a:bodyPr>
            <a:lstStyle/>
            <a:p>
              <a:pP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1990</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年代</a:t>
              </a:r>
            </a:p>
          </p:txBody>
        </p:sp>
        <p:sp>
          <p:nvSpPr>
            <p:cNvPr id="29" name="TextBox 41">
              <a:extLst>
                <a:ext uri="{FF2B5EF4-FFF2-40B4-BE49-F238E27FC236}">
                  <a16:creationId xmlns:a16="http://schemas.microsoft.com/office/drawing/2014/main" xmlns="" id="{518A516D-5574-43D1-B9B7-409BD0C76C04}"/>
                </a:ext>
              </a:extLst>
            </p:cNvPr>
            <p:cNvSpPr txBox="1"/>
            <p:nvPr/>
          </p:nvSpPr>
          <p:spPr>
            <a:xfrm>
              <a:off x="8184232" y="1990583"/>
              <a:ext cx="826648" cy="646331"/>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统计学习迅速占领主流方法，代表技术是</a:t>
              </a:r>
              <a:r>
                <a:rPr lang="en-US" altLang="zh-CN" sz="900" b="1" dirty="0">
                  <a:latin typeface="微软雅黑" panose="020B0503020204020204" pitchFamily="34" charset="-122"/>
                  <a:ea typeface="微软雅黑" panose="020B0503020204020204" pitchFamily="34" charset="-122"/>
                </a:rPr>
                <a:t>SVM</a:t>
              </a:r>
            </a:p>
          </p:txBody>
        </p:sp>
        <p:sp>
          <p:nvSpPr>
            <p:cNvPr id="30" name="TextBox 42">
              <a:extLst>
                <a:ext uri="{FF2B5EF4-FFF2-40B4-BE49-F238E27FC236}">
                  <a16:creationId xmlns:a16="http://schemas.microsoft.com/office/drawing/2014/main" xmlns="" id="{E6E6E404-F65E-4D9E-9485-345E1BBA94CC}"/>
                </a:ext>
              </a:extLst>
            </p:cNvPr>
            <p:cNvSpPr txBox="1"/>
            <p:nvPr/>
          </p:nvSpPr>
          <p:spPr>
            <a:xfrm>
              <a:off x="8990599" y="1965728"/>
              <a:ext cx="952561" cy="369332"/>
            </a:xfrm>
            <a:prstGeom prst="rect">
              <a:avLst/>
            </a:prstGeom>
            <a:noFill/>
          </p:spPr>
          <p:txBody>
            <a:bodyPr wrap="square" rtlCol="0">
              <a:spAutoFit/>
            </a:bodyPr>
            <a:lstStyle/>
            <a:p>
              <a:pPr algn="r">
                <a:buNone/>
              </a:pPr>
              <a:r>
                <a:rPr lang="en-US" altLang="zh-CN" sz="900" b="1" dirty="0">
                  <a:latin typeface="微软雅黑" panose="020B0503020204020204" pitchFamily="34" charset="-122"/>
                  <a:ea typeface="微软雅黑" panose="020B0503020204020204" pitchFamily="34" charset="-122"/>
                </a:rPr>
                <a:t>Hinton</a:t>
              </a:r>
              <a:r>
                <a:rPr lang="zh-CN" altLang="en-US" sz="900" b="1" dirty="0">
                  <a:latin typeface="微软雅黑" panose="020B0503020204020204" pitchFamily="34" charset="-122"/>
                  <a:ea typeface="微软雅黑" panose="020B0503020204020204" pitchFamily="34" charset="-122"/>
                </a:rPr>
                <a:t>提出深度神经网络</a:t>
              </a:r>
            </a:p>
          </p:txBody>
        </p:sp>
        <p:sp>
          <p:nvSpPr>
            <p:cNvPr id="31" name="TextBox 43">
              <a:extLst>
                <a:ext uri="{FF2B5EF4-FFF2-40B4-BE49-F238E27FC236}">
                  <a16:creationId xmlns:a16="http://schemas.microsoft.com/office/drawing/2014/main" xmlns="" id="{8825B553-A883-424E-A4B7-5F0220A8EEFA}"/>
                </a:ext>
              </a:extLst>
            </p:cNvPr>
            <p:cNvSpPr txBox="1"/>
            <p:nvPr/>
          </p:nvSpPr>
          <p:spPr>
            <a:xfrm>
              <a:off x="9138160" y="2468986"/>
              <a:ext cx="807373"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2006</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pic>
          <p:nvPicPr>
            <p:cNvPr id="32" name="Picture 2">
              <a:extLst>
                <a:ext uri="{FF2B5EF4-FFF2-40B4-BE49-F238E27FC236}">
                  <a16:creationId xmlns:a16="http://schemas.microsoft.com/office/drawing/2014/main" xmlns="" id="{1CEF9D2A-86A4-4FC4-B31C-C7357701EB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1584" y="4173239"/>
              <a:ext cx="756206" cy="48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
              <a:extLst>
                <a:ext uri="{FF2B5EF4-FFF2-40B4-BE49-F238E27FC236}">
                  <a16:creationId xmlns:a16="http://schemas.microsoft.com/office/drawing/2014/main" xmlns="" id="{647261DC-7D53-45C1-BAF8-B6EC3069E3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9272" y="3704961"/>
              <a:ext cx="684281" cy="51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
              <a:extLst>
                <a:ext uri="{FF2B5EF4-FFF2-40B4-BE49-F238E27FC236}">
                  <a16:creationId xmlns:a16="http://schemas.microsoft.com/office/drawing/2014/main" xmlns="" id="{E43DD489-2AB5-4C98-A6B9-01B36EEA53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95814" y="3419442"/>
              <a:ext cx="561721" cy="4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5">
              <a:extLst>
                <a:ext uri="{FF2B5EF4-FFF2-40B4-BE49-F238E27FC236}">
                  <a16:creationId xmlns:a16="http://schemas.microsoft.com/office/drawing/2014/main" xmlns="" id="{78BB969F-0559-4134-A681-088D5A1458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7362" y="3050441"/>
              <a:ext cx="578241" cy="52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a:extLst>
                <a:ext uri="{FF2B5EF4-FFF2-40B4-BE49-F238E27FC236}">
                  <a16:creationId xmlns:a16="http://schemas.microsoft.com/office/drawing/2014/main" xmlns="" id="{7E969514-30E7-4723-8C58-5F58B110C2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46416" y="2405255"/>
              <a:ext cx="463230" cy="720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7">
              <a:extLst>
                <a:ext uri="{FF2B5EF4-FFF2-40B4-BE49-F238E27FC236}">
                  <a16:creationId xmlns:a16="http://schemas.microsoft.com/office/drawing/2014/main" xmlns="" id="{6C330F45-B433-45C4-BB66-537733B70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43846" y="2296357"/>
              <a:ext cx="687559" cy="501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8">
              <a:extLst>
                <a:ext uri="{FF2B5EF4-FFF2-40B4-BE49-F238E27FC236}">
                  <a16:creationId xmlns:a16="http://schemas.microsoft.com/office/drawing/2014/main" xmlns="" id="{79AC5255-AB4F-48AD-BA9D-85500113E5B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9776" y="2037071"/>
              <a:ext cx="707057" cy="59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9">
              <a:extLst>
                <a:ext uri="{FF2B5EF4-FFF2-40B4-BE49-F238E27FC236}">
                  <a16:creationId xmlns:a16="http://schemas.microsoft.com/office/drawing/2014/main" xmlns="" id="{7E2C65BB-474E-4F42-A4A5-3663C798702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31444" y="1899788"/>
              <a:ext cx="685634" cy="53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10">
              <a:extLst>
                <a:ext uri="{FF2B5EF4-FFF2-40B4-BE49-F238E27FC236}">
                  <a16:creationId xmlns:a16="http://schemas.microsoft.com/office/drawing/2014/main" xmlns="" id="{544214C7-5AF0-4651-9E7C-94E4FF940AC8}"/>
                </a:ext>
              </a:extLst>
            </p:cNvPr>
            <p:cNvPicPr>
              <a:picLocks noChangeAspect="1" noChangeArrowheads="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312017" y="3019735"/>
              <a:ext cx="747725" cy="63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12">
              <a:extLst>
                <a:ext uri="{FF2B5EF4-FFF2-40B4-BE49-F238E27FC236}">
                  <a16:creationId xmlns:a16="http://schemas.microsoft.com/office/drawing/2014/main" xmlns="" id="{2A3A65AA-5B97-42E5-9382-133A0C59C77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66698" y="2692067"/>
              <a:ext cx="748804" cy="54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直接箭头连接符 41">
              <a:extLst>
                <a:ext uri="{FF2B5EF4-FFF2-40B4-BE49-F238E27FC236}">
                  <a16:creationId xmlns:a16="http://schemas.microsoft.com/office/drawing/2014/main" xmlns="" id="{644C3CB9-292B-48C7-9EE0-7532BBB02D9F}"/>
                </a:ext>
              </a:extLst>
            </p:cNvPr>
            <p:cNvCxnSpPr/>
            <p:nvPr/>
          </p:nvCxnSpPr>
          <p:spPr bwMode="auto">
            <a:xfrm flipV="1">
              <a:off x="3440427" y="5105980"/>
              <a:ext cx="0" cy="344726"/>
            </a:xfrm>
            <a:prstGeom prst="straightConnector1">
              <a:avLst/>
            </a:prstGeom>
            <a:noFill/>
            <a:ln w="381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a:extLst>
                <a:ext uri="{FF2B5EF4-FFF2-40B4-BE49-F238E27FC236}">
                  <a16:creationId xmlns:a16="http://schemas.microsoft.com/office/drawing/2014/main" xmlns="" id="{063C2DCB-7D7B-4B10-BE33-784CCF88399A}"/>
                </a:ext>
              </a:extLst>
            </p:cNvPr>
            <p:cNvCxnSpPr/>
            <p:nvPr/>
          </p:nvCxnSpPr>
          <p:spPr bwMode="auto">
            <a:xfrm flipV="1">
              <a:off x="6282378" y="3981697"/>
              <a:ext cx="0" cy="344726"/>
            </a:xfrm>
            <a:prstGeom prst="straightConnector1">
              <a:avLst/>
            </a:prstGeom>
            <a:noFill/>
            <a:ln w="381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43">
              <a:extLst>
                <a:ext uri="{FF2B5EF4-FFF2-40B4-BE49-F238E27FC236}">
                  <a16:creationId xmlns:a16="http://schemas.microsoft.com/office/drawing/2014/main" xmlns="" id="{2E7F4DC0-0D5A-4045-AC4F-B95757C7C075}"/>
                </a:ext>
              </a:extLst>
            </p:cNvPr>
            <p:cNvCxnSpPr/>
            <p:nvPr/>
          </p:nvCxnSpPr>
          <p:spPr bwMode="auto">
            <a:xfrm flipV="1">
              <a:off x="9541101" y="3310647"/>
              <a:ext cx="0" cy="344726"/>
            </a:xfrm>
            <a:prstGeom prst="straightConnector1">
              <a:avLst/>
            </a:prstGeom>
            <a:noFill/>
            <a:ln w="381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箭头连接符 44">
              <a:extLst>
                <a:ext uri="{FF2B5EF4-FFF2-40B4-BE49-F238E27FC236}">
                  <a16:creationId xmlns:a16="http://schemas.microsoft.com/office/drawing/2014/main" xmlns="" id="{9BADD77E-FEA3-483F-9664-C0538D33C7DF}"/>
                </a:ext>
              </a:extLst>
            </p:cNvPr>
            <p:cNvCxnSpPr/>
            <p:nvPr/>
          </p:nvCxnSpPr>
          <p:spPr bwMode="auto">
            <a:xfrm>
              <a:off x="5522107" y="4239816"/>
              <a:ext cx="0" cy="345410"/>
            </a:xfrm>
            <a:prstGeom prst="straightConnector1">
              <a:avLst/>
            </a:prstGeom>
            <a:noFill/>
            <a:ln w="38100" cap="flat" cmpd="sng" algn="ctr">
              <a:solidFill>
                <a:srgbClr val="00B0F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45">
              <a:extLst>
                <a:ext uri="{FF2B5EF4-FFF2-40B4-BE49-F238E27FC236}">
                  <a16:creationId xmlns:a16="http://schemas.microsoft.com/office/drawing/2014/main" xmlns="" id="{2A150523-304C-4467-BE36-8BBD230C888C}"/>
                </a:ext>
              </a:extLst>
            </p:cNvPr>
            <p:cNvCxnSpPr/>
            <p:nvPr/>
          </p:nvCxnSpPr>
          <p:spPr bwMode="auto">
            <a:xfrm>
              <a:off x="8705190" y="3751843"/>
              <a:ext cx="0" cy="345410"/>
            </a:xfrm>
            <a:prstGeom prst="straightConnector1">
              <a:avLst/>
            </a:prstGeom>
            <a:noFill/>
            <a:ln w="38100" cap="flat" cmpd="sng" algn="ctr">
              <a:solidFill>
                <a:srgbClr val="00B0F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a:extLst>
                <a:ext uri="{FF2B5EF4-FFF2-40B4-BE49-F238E27FC236}">
                  <a16:creationId xmlns:a16="http://schemas.microsoft.com/office/drawing/2014/main" xmlns="" id="{63C8A781-41B7-4B2C-8E51-7E6CFEF14164}"/>
                </a:ext>
              </a:extLst>
            </p:cNvPr>
            <p:cNvCxnSpPr/>
            <p:nvPr/>
          </p:nvCxnSpPr>
          <p:spPr bwMode="auto">
            <a:xfrm flipV="1">
              <a:off x="4151784" y="4755762"/>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a:extLst>
                <a:ext uri="{FF2B5EF4-FFF2-40B4-BE49-F238E27FC236}">
                  <a16:creationId xmlns:a16="http://schemas.microsoft.com/office/drawing/2014/main" xmlns="" id="{07F3C369-C4DE-4772-B5D3-48DD700A7308}"/>
                </a:ext>
              </a:extLst>
            </p:cNvPr>
            <p:cNvCxnSpPr/>
            <p:nvPr/>
          </p:nvCxnSpPr>
          <p:spPr bwMode="auto">
            <a:xfrm flipV="1">
              <a:off x="4799856" y="4459128"/>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a:extLst>
                <a:ext uri="{FF2B5EF4-FFF2-40B4-BE49-F238E27FC236}">
                  <a16:creationId xmlns:a16="http://schemas.microsoft.com/office/drawing/2014/main" xmlns="" id="{A2447399-EA93-4F86-959F-82B415BC945F}"/>
                </a:ext>
              </a:extLst>
            </p:cNvPr>
            <p:cNvCxnSpPr/>
            <p:nvPr/>
          </p:nvCxnSpPr>
          <p:spPr bwMode="auto">
            <a:xfrm flipV="1">
              <a:off x="7104112" y="3565514"/>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a:extLst>
                <a:ext uri="{FF2B5EF4-FFF2-40B4-BE49-F238E27FC236}">
                  <a16:creationId xmlns:a16="http://schemas.microsoft.com/office/drawing/2014/main" xmlns="" id="{A18A9563-6336-4148-AE9E-539313F4E35A}"/>
                </a:ext>
              </a:extLst>
            </p:cNvPr>
            <p:cNvCxnSpPr/>
            <p:nvPr/>
          </p:nvCxnSpPr>
          <p:spPr bwMode="auto">
            <a:xfrm flipV="1">
              <a:off x="7918592" y="3278859"/>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1" name="文本框 50"/>
          <p:cNvSpPr txBox="1"/>
          <p:nvPr/>
        </p:nvSpPr>
        <p:spPr>
          <a:xfrm>
            <a:off x="9616263" y="6096001"/>
            <a:ext cx="1028700" cy="323165"/>
          </a:xfrm>
          <a:prstGeom prst="rect">
            <a:avLst/>
          </a:prstGeom>
          <a:noFill/>
        </p:spPr>
        <p:txBody>
          <a:bodyPr wrap="square" rtlCol="0">
            <a:spAutoFit/>
          </a:bodyPr>
          <a:lstStyle/>
          <a:p>
            <a:pPr>
              <a:buNone/>
            </a:pPr>
            <a:r>
              <a:rPr lang="en-US" altLang="zh-CN" sz="1500" dirty="0"/>
              <a:t>@</a:t>
            </a:r>
            <a:r>
              <a:rPr lang="zh-CN" altLang="en-US" sz="1500" dirty="0"/>
              <a:t>专知</a:t>
            </a:r>
          </a:p>
        </p:txBody>
      </p:sp>
    </p:spTree>
    <p:extLst>
      <p:ext uri="{BB962C8B-B14F-4D97-AF65-F5344CB8AC3E}">
        <p14:creationId xmlns:p14="http://schemas.microsoft.com/office/powerpoint/2010/main" val="671319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57400" y="467380"/>
            <a:ext cx="8077200" cy="523220"/>
          </a:xfrm>
          <a:prstGeom prst="rect">
            <a:avLst/>
          </a:prstGeom>
        </p:spPr>
        <p:txBody>
          <a:bodyPr wrap="square" anchor="ctr">
            <a:spAutoFit/>
          </a:bodyPr>
          <a:lstStyle/>
          <a:p>
            <a:pPr algn="ctr">
              <a:buNone/>
            </a:pPr>
            <a:r>
              <a:rPr lang="zh-CN" altLang="en-US" b="1">
                <a:latin typeface="微软雅黑" panose="020B0503020204020204" pitchFamily="34" charset="-122"/>
                <a:ea typeface="微软雅黑" panose="020B0503020204020204" pitchFamily="34" charset="-122"/>
              </a:rPr>
              <a:t>北京交通大学本科</a:t>
            </a:r>
            <a:r>
              <a:rPr lang="en-US" altLang="zh-CN" b="1">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机器学习</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课程组成员</a:t>
            </a:r>
          </a:p>
        </p:txBody>
      </p:sp>
      <p:sp>
        <p:nvSpPr>
          <p:cNvPr id="6" name="矩形 5">
            <a:extLst>
              <a:ext uri="{FF2B5EF4-FFF2-40B4-BE49-F238E27FC236}">
                <a16:creationId xmlns:a16="http://schemas.microsoft.com/office/drawing/2014/main" xmlns="" id="{5ED7D0B5-32A2-49D8-A6C2-A17DCB2CD645}"/>
              </a:ext>
            </a:extLst>
          </p:cNvPr>
          <p:cNvSpPr/>
          <p:nvPr/>
        </p:nvSpPr>
        <p:spPr>
          <a:xfrm>
            <a:off x="1828800" y="1828800"/>
            <a:ext cx="11760200" cy="2351991"/>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None/>
            </a:pPr>
            <a:r>
              <a:rPr lang="zh-CN" altLang="en-US" sz="2400" b="1" kern="0" dirty="0">
                <a:latin typeface="+mn-lt"/>
                <a:ea typeface="楷体" panose="02010609060101010101" pitchFamily="49" charset="-122"/>
                <a:cs typeface="Times New Roman" panose="02020603050405020304" pitchFamily="18" charset="0"/>
              </a:rPr>
              <a:t>景丽萍</a:t>
            </a:r>
            <a:r>
              <a:rPr lang="zh-CN" altLang="en-US" sz="2400" kern="0" dirty="0">
                <a:latin typeface="+mn-lt"/>
                <a:ea typeface="楷体" panose="02010609060101010101" pitchFamily="49" charset="-122"/>
                <a:cs typeface="Times New Roman" panose="02020603050405020304" pitchFamily="18" charset="0"/>
              </a:rPr>
              <a:t>：</a:t>
            </a:r>
            <a:r>
              <a:rPr lang="en-US" altLang="zh-CN" sz="2400" kern="0" dirty="0">
                <a:cs typeface="Arial" panose="020B0604020202020204" pitchFamily="34" charset="0"/>
                <a:hlinkClick r:id="rId3"/>
              </a:rPr>
              <a:t>lpjing@bjtu.edu.cn</a:t>
            </a:r>
            <a:r>
              <a:rPr lang="zh-CN" altLang="en-US" sz="2400" kern="0" dirty="0">
                <a:cs typeface="Arial" panose="020B0604020202020204" pitchFamily="34" charset="0"/>
              </a:rPr>
              <a:t>，     </a:t>
            </a:r>
            <a:r>
              <a:rPr lang="en-US" altLang="zh-CN" sz="2400" kern="0" dirty="0">
                <a:cs typeface="Arial" panose="020B0604020202020204" pitchFamily="34" charset="0"/>
                <a:hlinkClick r:id="rId4"/>
              </a:rPr>
              <a:t>http://faculty.bjtu.edu.cn/8249/</a:t>
            </a:r>
            <a:endParaRPr lang="en-US" altLang="zh-CN" sz="2400" kern="0" dirty="0">
              <a:cs typeface="Arial" panose="020B0604020202020204" pitchFamily="34" charset="0"/>
            </a:endParaRPr>
          </a:p>
          <a:p>
            <a:pPr marL="0" lvl="2" eaLnBrk="0" fontAlgn="auto" hangingPunct="0">
              <a:lnSpc>
                <a:spcPct val="125000"/>
              </a:lnSpc>
              <a:spcBef>
                <a:spcPts val="0"/>
              </a:spcBef>
              <a:spcAft>
                <a:spcPts val="0"/>
              </a:spcAft>
              <a:buClr>
                <a:srgbClr val="7030A0"/>
              </a:buClr>
              <a:buSzTx/>
              <a:buNone/>
              <a:defRPr/>
            </a:pPr>
            <a:r>
              <a:rPr lang="zh-CN" altLang="en-US" sz="2400" b="1" kern="0" dirty="0">
                <a:ea typeface="楷体" panose="02010609060101010101" pitchFamily="49" charset="-122"/>
                <a:cs typeface="Times New Roman" panose="02020603050405020304" pitchFamily="18" charset="0"/>
              </a:rPr>
              <a:t>万怀宇</a:t>
            </a:r>
            <a:r>
              <a:rPr lang="zh-CN" altLang="en-US" sz="2400" kern="0" dirty="0">
                <a:ea typeface="楷体" panose="02010609060101010101" pitchFamily="49" charset="-122"/>
                <a:cs typeface="Times New Roman" panose="02020603050405020304" pitchFamily="18" charset="0"/>
              </a:rPr>
              <a:t>：</a:t>
            </a:r>
            <a:r>
              <a:rPr lang="en-US" altLang="zh-CN" sz="2400" kern="0" dirty="0">
                <a:ea typeface="楷体" panose="02010609060101010101" pitchFamily="49" charset="-122"/>
                <a:cs typeface="Times New Roman" panose="02020603050405020304" pitchFamily="18" charset="0"/>
                <a:hlinkClick r:id="rId5"/>
              </a:rPr>
              <a:t>hywan@bjtu.edu.cn</a:t>
            </a:r>
            <a:r>
              <a:rPr lang="zh-CN" altLang="en-US" sz="2400" kern="0" dirty="0">
                <a:ea typeface="楷体" panose="02010609060101010101" pitchFamily="49" charset="-122"/>
                <a:cs typeface="Times New Roman" panose="02020603050405020304" pitchFamily="18" charset="0"/>
              </a:rPr>
              <a:t>，   </a:t>
            </a:r>
            <a:r>
              <a:rPr lang="en-US" altLang="zh-CN" sz="2400" kern="0" dirty="0">
                <a:ea typeface="楷体" panose="02010609060101010101" pitchFamily="49" charset="-122"/>
                <a:cs typeface="Times New Roman" panose="02020603050405020304" pitchFamily="18" charset="0"/>
                <a:hlinkClick r:id="rId6"/>
              </a:rPr>
              <a:t>http://faculty.bjtu.edu.cn/8793/</a:t>
            </a:r>
            <a:endParaRPr lang="en-US" altLang="zh-CN" sz="2400" kern="0" dirty="0">
              <a:ea typeface="楷体" panose="02010609060101010101" pitchFamily="49" charset="-122"/>
              <a:cs typeface="Times New Roman" panose="02020603050405020304" pitchFamily="18" charset="0"/>
            </a:endParaRPr>
          </a:p>
          <a:p>
            <a:pPr marL="0" lvl="2" eaLnBrk="0" fontAlgn="auto" hangingPunct="0">
              <a:lnSpc>
                <a:spcPct val="125000"/>
              </a:lnSpc>
              <a:spcBef>
                <a:spcPts val="0"/>
              </a:spcBef>
              <a:spcAft>
                <a:spcPts val="0"/>
              </a:spcAft>
              <a:buClr>
                <a:srgbClr val="7030A0"/>
              </a:buClr>
              <a:buSzTx/>
              <a:buNone/>
              <a:defRPr/>
            </a:pPr>
            <a:r>
              <a:rPr lang="zh-CN" altLang="en-US" sz="2400" b="1" kern="0" dirty="0">
                <a:latin typeface="+mn-lt"/>
                <a:ea typeface="楷体" panose="02010609060101010101" pitchFamily="49" charset="-122"/>
                <a:cs typeface="Times New Roman" panose="02020603050405020304" pitchFamily="18" charset="0"/>
              </a:rPr>
              <a:t>桑基韬</a:t>
            </a:r>
            <a:r>
              <a:rPr lang="zh-CN" altLang="en-US" sz="2400" b="1" kern="0" dirty="0">
                <a:ea typeface="楷体" panose="02010609060101010101" pitchFamily="49" charset="-122"/>
                <a:cs typeface="Arial" panose="020B0604020202020204" pitchFamily="34" charset="0"/>
              </a:rPr>
              <a:t>：</a:t>
            </a:r>
            <a:r>
              <a:rPr lang="en-US" altLang="zh-CN" sz="2400" kern="0" dirty="0">
                <a:ea typeface="楷体" panose="02010609060101010101" pitchFamily="49" charset="-122"/>
                <a:cs typeface="Arial" panose="020B0604020202020204" pitchFamily="34" charset="0"/>
                <a:hlinkClick r:id="rId7"/>
              </a:rPr>
              <a:t>jtsang@bjtu.edu.cn</a:t>
            </a:r>
            <a:r>
              <a:rPr lang="zh-CN" altLang="en-US" sz="2400" kern="0" dirty="0">
                <a:ea typeface="楷体" panose="02010609060101010101" pitchFamily="49" charset="-122"/>
                <a:cs typeface="Arial" panose="020B0604020202020204" pitchFamily="34" charset="0"/>
              </a:rPr>
              <a:t>，    </a:t>
            </a:r>
            <a:r>
              <a:rPr lang="en-US" altLang="zh-CN" sz="2400" kern="0" dirty="0">
                <a:ea typeface="楷体" panose="02010609060101010101" pitchFamily="49" charset="-122"/>
                <a:cs typeface="Arial" panose="020B0604020202020204" pitchFamily="34" charset="0"/>
                <a:hlinkClick r:id="rId8"/>
              </a:rPr>
              <a:t>http://faculty.bjtu.edu.cn/9129/</a:t>
            </a:r>
            <a:endParaRPr lang="en-US" altLang="zh-CN" sz="2400" b="1" kern="0" dirty="0">
              <a:ea typeface="楷体" panose="02010609060101010101" pitchFamily="49" charset="-122"/>
              <a:cs typeface="Arial" panose="020B0604020202020204" pitchFamily="34" charset="0"/>
            </a:endParaRPr>
          </a:p>
          <a:p>
            <a:pPr marL="0" lvl="2" eaLnBrk="0" hangingPunct="0">
              <a:lnSpc>
                <a:spcPct val="125000"/>
              </a:lnSpc>
              <a:spcBef>
                <a:spcPts val="0"/>
              </a:spcBef>
              <a:spcAft>
                <a:spcPts val="0"/>
              </a:spcAft>
              <a:buClr>
                <a:srgbClr val="7030A0"/>
              </a:buClr>
              <a:buSzTx/>
              <a:buNone/>
            </a:pPr>
            <a:r>
              <a:rPr lang="zh-CN" altLang="en-US" sz="2400" b="1" kern="0" dirty="0">
                <a:ea typeface="楷体" panose="02010609060101010101" pitchFamily="49" charset="-122"/>
                <a:cs typeface="Arial" panose="020B0604020202020204" pitchFamily="34" charset="0"/>
              </a:rPr>
              <a:t>王    晶</a:t>
            </a:r>
            <a:r>
              <a:rPr lang="zh-CN" altLang="en-US" sz="2400" kern="0" dirty="0">
                <a:ea typeface="楷体" panose="02010609060101010101" pitchFamily="49" charset="-122"/>
                <a:cs typeface="Arial" panose="020B0604020202020204" pitchFamily="34" charset="0"/>
              </a:rPr>
              <a:t>：</a:t>
            </a:r>
            <a:r>
              <a:rPr lang="en-US" altLang="zh-CN" sz="2400" kern="0" dirty="0">
                <a:ea typeface="楷体" panose="02010609060101010101" pitchFamily="49" charset="-122"/>
                <a:cs typeface="Arial" panose="020B0604020202020204" pitchFamily="34" charset="0"/>
                <a:hlinkClick r:id="rId9"/>
              </a:rPr>
              <a:t>wj@bjtu.edu.cn</a:t>
            </a:r>
            <a:r>
              <a:rPr lang="zh-CN" altLang="en-US" sz="2400" kern="0" dirty="0">
                <a:ea typeface="楷体" panose="02010609060101010101" pitchFamily="49" charset="-122"/>
                <a:cs typeface="Arial" panose="020B0604020202020204" pitchFamily="34" charset="0"/>
              </a:rPr>
              <a:t>，          </a:t>
            </a:r>
            <a:r>
              <a:rPr lang="en-US" altLang="zh-CN" sz="2400" kern="0" dirty="0">
                <a:ea typeface="楷体" panose="02010609060101010101" pitchFamily="49" charset="-122"/>
                <a:cs typeface="Arial" panose="020B0604020202020204" pitchFamily="34" charset="0"/>
                <a:hlinkClick r:id="rId10"/>
              </a:rPr>
              <a:t>http://faculty.bjtu.edu.cn/9167/</a:t>
            </a:r>
            <a:endParaRPr lang="en-US" altLang="zh-CN" sz="2400" kern="0" dirty="0">
              <a:ea typeface="楷体" panose="02010609060101010101" pitchFamily="49" charset="-122"/>
              <a:cs typeface="Arial" panose="020B0604020202020204" pitchFamily="34" charset="0"/>
            </a:endParaRPr>
          </a:p>
          <a:p>
            <a:pPr marL="0" lvl="2" eaLnBrk="0" hangingPunct="0">
              <a:lnSpc>
                <a:spcPct val="125000"/>
              </a:lnSpc>
              <a:spcBef>
                <a:spcPts val="0"/>
              </a:spcBef>
              <a:spcAft>
                <a:spcPts val="0"/>
              </a:spcAft>
              <a:buClr>
                <a:srgbClr val="7030A0"/>
              </a:buClr>
              <a:buSzTx/>
              <a:buNone/>
            </a:pPr>
            <a:r>
              <a:rPr lang="zh-CN" altLang="en-US" sz="2400" b="1" kern="0" dirty="0">
                <a:latin typeface="+mn-lt"/>
                <a:ea typeface="楷体" panose="02010609060101010101" pitchFamily="49" charset="-122"/>
                <a:cs typeface="Times New Roman" panose="02020603050405020304" pitchFamily="18" charset="0"/>
              </a:rPr>
              <a:t>李晓龙</a:t>
            </a:r>
            <a:r>
              <a:rPr lang="zh-CN" altLang="en-US" sz="2400" kern="0" dirty="0">
                <a:ea typeface="楷体" panose="02010609060101010101" pitchFamily="49" charset="-122"/>
                <a:cs typeface="Arial" panose="020B0604020202020204" pitchFamily="34" charset="0"/>
              </a:rPr>
              <a:t>：</a:t>
            </a:r>
            <a:r>
              <a:rPr lang="en-US" altLang="zh-CN" sz="2400" kern="0" dirty="0">
                <a:ea typeface="楷体" panose="02010609060101010101" pitchFamily="49" charset="-122"/>
                <a:cs typeface="Arial" panose="020B0604020202020204" pitchFamily="34" charset="0"/>
                <a:hlinkClick r:id="rId9"/>
              </a:rPr>
              <a:t>lixl@bjtu.edu.cn</a:t>
            </a:r>
            <a:r>
              <a:rPr lang="zh-CN" altLang="en-US" sz="2400" kern="0" dirty="0">
                <a:ea typeface="楷体" panose="02010609060101010101" pitchFamily="49" charset="-122"/>
                <a:cs typeface="Arial" panose="020B0604020202020204" pitchFamily="34" charset="0"/>
              </a:rPr>
              <a:t>，          </a:t>
            </a:r>
            <a:r>
              <a:rPr lang="en-US" altLang="zh-CN" sz="2400" kern="0" dirty="0">
                <a:ea typeface="楷体" panose="02010609060101010101" pitchFamily="49" charset="-122"/>
                <a:cs typeface="Arial" panose="020B0604020202020204" pitchFamily="34" charset="0"/>
                <a:hlinkClick r:id="rId11"/>
              </a:rPr>
              <a:t>http://faculty.bjtu.edu.cn/9089/</a:t>
            </a:r>
            <a:endParaRPr lang="en-US" altLang="zh-CN" sz="2400" kern="0" dirty="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23277955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xmlns="" id="{5F07F90F-D818-4C3D-B885-819D3E71A273}"/>
              </a:ext>
            </a:extLst>
          </p:cNvPr>
          <p:cNvSpPr>
            <a:spLocks noGrp="1"/>
          </p:cNvSpPr>
          <p:nvPr>
            <p:ph type="title"/>
          </p:nvPr>
        </p:nvSpPr>
        <p:spPr>
          <a:xfrm>
            <a:off x="838200" y="-276096"/>
            <a:ext cx="10515600" cy="1325563"/>
          </a:xfrm>
        </p:spPr>
        <p:txBody>
          <a:bodyPr/>
          <a:lstStyle/>
          <a:p>
            <a:r>
              <a:rPr lang="zh-CN" altLang="en-US" sz="3600" dirty="0">
                <a:latin typeface="微软雅黑" panose="020B0503020204020204" pitchFamily="34" charset="-122"/>
                <a:ea typeface="微软雅黑" panose="020B0503020204020204" pitchFamily="34" charset="-122"/>
              </a:rPr>
              <a:t>什么是机器学习？</a:t>
            </a:r>
          </a:p>
        </p:txBody>
      </p:sp>
      <p:pic>
        <p:nvPicPr>
          <p:cNvPr id="23" name="圖片 3">
            <a:extLst>
              <a:ext uri="{FF2B5EF4-FFF2-40B4-BE49-F238E27FC236}">
                <a16:creationId xmlns:a16="http://schemas.microsoft.com/office/drawing/2014/main" xmlns="" id="{AD213F54-C8C4-48F1-A8F0-FEDD64D3B60F}"/>
              </a:ext>
            </a:extLst>
          </p:cNvPr>
          <p:cNvPicPr>
            <a:picLocks noChangeAspect="1"/>
          </p:cNvPicPr>
          <p:nvPr/>
        </p:nvPicPr>
        <p:blipFill>
          <a:blip r:embed="rId3"/>
          <a:stretch>
            <a:fillRect/>
          </a:stretch>
        </p:blipFill>
        <p:spPr>
          <a:xfrm flipH="1">
            <a:off x="5134357" y="2095500"/>
            <a:ext cx="1323975" cy="2247900"/>
          </a:xfrm>
          <a:prstGeom prst="rect">
            <a:avLst/>
          </a:prstGeom>
        </p:spPr>
      </p:pic>
      <p:sp>
        <p:nvSpPr>
          <p:cNvPr id="24" name="文字方塊 15">
            <a:extLst>
              <a:ext uri="{FF2B5EF4-FFF2-40B4-BE49-F238E27FC236}">
                <a16:creationId xmlns:a16="http://schemas.microsoft.com/office/drawing/2014/main" xmlns="" id="{68FE3B9F-4B0B-4993-81F7-03148F604A04}"/>
              </a:ext>
            </a:extLst>
          </p:cNvPr>
          <p:cNvSpPr txBox="1"/>
          <p:nvPr/>
        </p:nvSpPr>
        <p:spPr>
          <a:xfrm>
            <a:off x="7457700" y="5381922"/>
            <a:ext cx="3057900" cy="830997"/>
          </a:xfrm>
          <a:prstGeom prst="rect">
            <a:avLst/>
          </a:prstGeom>
          <a:noFill/>
        </p:spPr>
        <p:txBody>
          <a:bodyPr wrap="square" rtlCol="0">
            <a:spAutoFit/>
          </a:bodyPr>
          <a:lstStyle/>
          <a:p>
            <a:pPr>
              <a:buNone/>
            </a:pPr>
            <a:r>
              <a:rPr lang="en-US" altLang="zh-TW" sz="2400" b="1" dirty="0"/>
              <a:t>A large amount of </a:t>
            </a:r>
            <a:r>
              <a:rPr lang="en-US" altLang="zh-CN" sz="2400" b="1" dirty="0"/>
              <a:t>EEG</a:t>
            </a:r>
            <a:r>
              <a:rPr lang="en-US" altLang="zh-TW" sz="2400" b="1" dirty="0"/>
              <a:t> data</a:t>
            </a:r>
            <a:endParaRPr lang="zh-TW" altLang="en-US" sz="2400" b="1" dirty="0"/>
          </a:p>
        </p:txBody>
      </p:sp>
      <p:sp>
        <p:nvSpPr>
          <p:cNvPr id="25" name="文字方塊 16">
            <a:extLst>
              <a:ext uri="{FF2B5EF4-FFF2-40B4-BE49-F238E27FC236}">
                <a16:creationId xmlns:a16="http://schemas.microsoft.com/office/drawing/2014/main" xmlns="" id="{7C9E2D32-D989-491B-842C-25AAA6F2C819}"/>
              </a:ext>
            </a:extLst>
          </p:cNvPr>
          <p:cNvSpPr txBox="1"/>
          <p:nvPr/>
        </p:nvSpPr>
        <p:spPr>
          <a:xfrm>
            <a:off x="2667000" y="5362325"/>
            <a:ext cx="3419020" cy="830997"/>
          </a:xfrm>
          <a:prstGeom prst="rect">
            <a:avLst/>
          </a:prstGeom>
          <a:solidFill>
            <a:srgbClr val="FCEDD8"/>
          </a:solidFill>
          <a:ln w="38100">
            <a:solidFill>
              <a:srgbClr val="FF0000"/>
            </a:solidFill>
          </a:ln>
        </p:spPr>
        <p:txBody>
          <a:bodyPr wrap="square" rtlCol="0">
            <a:spAutoFit/>
          </a:bodyPr>
          <a:lstStyle>
            <a:defPPr>
              <a:defRPr lang="en-US"/>
            </a:defPPr>
            <a:lvl1pPr>
              <a:buNone/>
              <a:defRPr sz="2400"/>
            </a:lvl1pPr>
          </a:lstStyle>
          <a:p>
            <a:r>
              <a:rPr lang="en-US" altLang="zh-TW" b="1" dirty="0"/>
              <a:t>You write the program for learning.</a:t>
            </a:r>
            <a:endParaRPr lang="zh-TW" altLang="en-US" b="1" dirty="0"/>
          </a:p>
        </p:txBody>
      </p:sp>
      <p:cxnSp>
        <p:nvCxnSpPr>
          <p:cNvPr id="26" name="直線單箭頭接點 18">
            <a:extLst>
              <a:ext uri="{FF2B5EF4-FFF2-40B4-BE49-F238E27FC236}">
                <a16:creationId xmlns:a16="http://schemas.microsoft.com/office/drawing/2014/main" xmlns="" id="{5C81CC78-639F-4F63-AAE3-C123B486F312}"/>
              </a:ext>
            </a:extLst>
          </p:cNvPr>
          <p:cNvCxnSpPr/>
          <p:nvPr/>
        </p:nvCxnSpPr>
        <p:spPr>
          <a:xfrm flipH="1" flipV="1">
            <a:off x="5500635" y="4201347"/>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27" name="弧形箭號 (下彎) 19">
            <a:extLst>
              <a:ext uri="{FF2B5EF4-FFF2-40B4-BE49-F238E27FC236}">
                <a16:creationId xmlns:a16="http://schemas.microsoft.com/office/drawing/2014/main" xmlns="" id="{E6996A2F-CB92-4798-9B9B-347D0A66D673}"/>
              </a:ext>
            </a:extLst>
          </p:cNvPr>
          <p:cNvSpPr/>
          <p:nvPr/>
        </p:nvSpPr>
        <p:spPr>
          <a:xfrm rot="389776">
            <a:off x="3644847" y="1454101"/>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8" name="弧形箭號 (下彎) 20">
            <a:extLst>
              <a:ext uri="{FF2B5EF4-FFF2-40B4-BE49-F238E27FC236}">
                <a16:creationId xmlns:a16="http://schemas.microsoft.com/office/drawing/2014/main" xmlns="" id="{9D65BFB2-3FAE-476A-8C82-413D73070995}"/>
              </a:ext>
            </a:extLst>
          </p:cNvPr>
          <p:cNvSpPr/>
          <p:nvPr/>
        </p:nvSpPr>
        <p:spPr>
          <a:xfrm rot="9648183">
            <a:off x="3705440" y="4196342"/>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29" name="文字方塊 17">
            <a:extLst>
              <a:ext uri="{FF2B5EF4-FFF2-40B4-BE49-F238E27FC236}">
                <a16:creationId xmlns:a16="http://schemas.microsoft.com/office/drawing/2014/main" xmlns="" id="{1B82094D-A2D7-4DDB-8E33-6782E2062829}"/>
              </a:ext>
            </a:extLst>
          </p:cNvPr>
          <p:cNvSpPr txBox="1"/>
          <p:nvPr/>
        </p:nvSpPr>
        <p:spPr>
          <a:xfrm>
            <a:off x="5486400" y="1524000"/>
            <a:ext cx="2099418" cy="461665"/>
          </a:xfrm>
          <a:prstGeom prst="rect">
            <a:avLst/>
          </a:prstGeom>
          <a:solidFill>
            <a:srgbClr val="CDDC94"/>
          </a:solidFill>
          <a:ln w="38100">
            <a:solidFill>
              <a:srgbClr val="00B050"/>
            </a:solidFill>
          </a:ln>
        </p:spPr>
        <p:txBody>
          <a:bodyPr wrap="square" rtlCol="0">
            <a:spAutoFit/>
          </a:bodyPr>
          <a:lstStyle>
            <a:defPPr>
              <a:defRPr lang="en-US"/>
            </a:defPPr>
            <a:lvl1pPr algn="ctr">
              <a:buNone/>
              <a:defRPr sz="2400"/>
            </a:lvl1pPr>
          </a:lstStyle>
          <a:p>
            <a:r>
              <a:rPr lang="en-US" altLang="zh-TW" b="1" dirty="0"/>
              <a:t>Learning</a:t>
            </a:r>
            <a:r>
              <a:rPr lang="en-US" altLang="zh-TW" dirty="0"/>
              <a:t> ......</a:t>
            </a:r>
            <a:endParaRPr lang="zh-TW" altLang="en-US" dirty="0"/>
          </a:p>
        </p:txBody>
      </p:sp>
      <p:sp>
        <p:nvSpPr>
          <p:cNvPr id="38" name="文字方塊 14">
            <a:extLst>
              <a:ext uri="{FF2B5EF4-FFF2-40B4-BE49-F238E27FC236}">
                <a16:creationId xmlns:a16="http://schemas.microsoft.com/office/drawing/2014/main" xmlns="" id="{C6C36B7D-2453-4E6D-B8DB-7015FAFA2CF6}"/>
              </a:ext>
            </a:extLst>
          </p:cNvPr>
          <p:cNvSpPr txBox="1"/>
          <p:nvPr/>
        </p:nvSpPr>
        <p:spPr>
          <a:xfrm>
            <a:off x="1561215" y="3506182"/>
            <a:ext cx="3311830" cy="461665"/>
          </a:xfrm>
          <a:prstGeom prst="rect">
            <a:avLst/>
          </a:prstGeom>
          <a:noFill/>
        </p:spPr>
        <p:txBody>
          <a:bodyPr wrap="square" rtlCol="0">
            <a:spAutoFit/>
          </a:bodyPr>
          <a:lstStyle>
            <a:defPPr>
              <a:defRPr lang="en-US"/>
            </a:defPPr>
            <a:lvl1pPr>
              <a:buNone/>
              <a:defRPr sz="2400"/>
            </a:lvl1pPr>
          </a:lstStyle>
          <a:p>
            <a:pPr algn="ctr"/>
            <a:r>
              <a:rPr lang="zh-CN" altLang="en-US" dirty="0"/>
              <a:t>亲，你这是在做梦</a:t>
            </a:r>
            <a:r>
              <a:rPr lang="en-US" altLang="zh-CN" dirty="0" err="1"/>
              <a:t>ing</a:t>
            </a:r>
            <a:r>
              <a:rPr lang="zh-CN" altLang="en-US" dirty="0"/>
              <a:t>！</a:t>
            </a:r>
            <a:endParaRPr lang="zh-TW" altLang="en-US" dirty="0"/>
          </a:p>
        </p:txBody>
      </p:sp>
      <p:pic>
        <p:nvPicPr>
          <p:cNvPr id="39" name="Picture 2" descr="See the source image">
            <a:extLst>
              <a:ext uri="{FF2B5EF4-FFF2-40B4-BE49-F238E27FC236}">
                <a16:creationId xmlns:a16="http://schemas.microsoft.com/office/drawing/2014/main" xmlns="" id="{58A62FAF-D52F-4BE5-8CD2-1921558E1E49}"/>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backgroundRemoval t="20210" b="24147" l="4893" r="97859"/>
                    </a14:imgEffect>
                  </a14:imgLayer>
                </a14:imgProps>
              </a:ext>
              <a:ext uri="{28A0092B-C50C-407E-A947-70E740481C1C}">
                <a14:useLocalDpi xmlns:a14="http://schemas.microsoft.com/office/drawing/2010/main" val="0"/>
              </a:ext>
            </a:extLst>
          </a:blip>
          <a:srcRect t="19691" b="75012"/>
          <a:stretch/>
        </p:blipFill>
        <p:spPr bwMode="auto">
          <a:xfrm>
            <a:off x="6783944" y="2058605"/>
            <a:ext cx="3989491" cy="246221"/>
          </a:xfrm>
          <a:prstGeom prst="rect">
            <a:avLst/>
          </a:prstGeom>
          <a:noFill/>
          <a:extLst>
            <a:ext uri="{909E8E84-426E-40DD-AFC4-6F175D3DCCD1}">
              <a14:hiddenFill xmlns:a14="http://schemas.microsoft.com/office/drawing/2010/main">
                <a:solidFill>
                  <a:srgbClr val="FFFFFF"/>
                </a:solidFill>
              </a14:hiddenFill>
            </a:ext>
          </a:extLst>
        </p:spPr>
      </p:pic>
      <p:sp>
        <p:nvSpPr>
          <p:cNvPr id="40" name="文字方塊 11">
            <a:extLst>
              <a:ext uri="{FF2B5EF4-FFF2-40B4-BE49-F238E27FC236}">
                <a16:creationId xmlns:a16="http://schemas.microsoft.com/office/drawing/2014/main" xmlns="" id="{A3A6F47B-CDF9-4663-8207-E6F5FB0F965C}"/>
              </a:ext>
            </a:extLst>
          </p:cNvPr>
          <p:cNvSpPr txBox="1"/>
          <p:nvPr/>
        </p:nvSpPr>
        <p:spPr>
          <a:xfrm>
            <a:off x="8242692" y="1651828"/>
            <a:ext cx="2362200" cy="369332"/>
          </a:xfrm>
          <a:prstGeom prst="rect">
            <a:avLst/>
          </a:prstGeom>
          <a:noFill/>
        </p:spPr>
        <p:txBody>
          <a:bodyPr wrap="square" rtlCol="0">
            <a:spAutoFit/>
          </a:bodyPr>
          <a:lstStyle/>
          <a:p>
            <a:pPr algn="ctr">
              <a:buNone/>
            </a:pPr>
            <a:r>
              <a:rPr lang="en-US" altLang="zh-CN" sz="1800" dirty="0"/>
              <a:t>Light sleep</a:t>
            </a:r>
            <a:endParaRPr lang="zh-TW" altLang="en-US" sz="1800" dirty="0"/>
          </a:p>
        </p:txBody>
      </p:sp>
      <p:pic>
        <p:nvPicPr>
          <p:cNvPr id="41" name="Picture 2" descr="See the source image">
            <a:extLst>
              <a:ext uri="{FF2B5EF4-FFF2-40B4-BE49-F238E27FC236}">
                <a16:creationId xmlns:a16="http://schemas.microsoft.com/office/drawing/2014/main" xmlns="" id="{8A4946F2-5ACA-4DC5-90A2-1865F8A60F08}"/>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backgroundRemoval t="61680" b="80577" l="0" r="98777"/>
                    </a14:imgEffect>
                  </a14:imgLayer>
                </a14:imgProps>
              </a:ext>
              <a:ext uri="{28A0092B-C50C-407E-A947-70E740481C1C}">
                <a14:useLocalDpi xmlns:a14="http://schemas.microsoft.com/office/drawing/2010/main" val="0"/>
              </a:ext>
            </a:extLst>
          </a:blip>
          <a:srcRect t="66174" b="21160"/>
          <a:stretch/>
        </p:blipFill>
        <p:spPr bwMode="auto">
          <a:xfrm>
            <a:off x="6797489" y="2895837"/>
            <a:ext cx="3962400" cy="584791"/>
          </a:xfrm>
          <a:prstGeom prst="rect">
            <a:avLst/>
          </a:prstGeom>
          <a:noFill/>
          <a:extLst>
            <a:ext uri="{909E8E84-426E-40DD-AFC4-6F175D3DCCD1}">
              <a14:hiddenFill xmlns:a14="http://schemas.microsoft.com/office/drawing/2010/main">
                <a:solidFill>
                  <a:srgbClr val="FFFFFF"/>
                </a:solidFill>
              </a14:hiddenFill>
            </a:ext>
          </a:extLst>
        </p:spPr>
      </p:pic>
      <p:sp>
        <p:nvSpPr>
          <p:cNvPr id="42" name="文字方塊 11">
            <a:extLst>
              <a:ext uri="{FF2B5EF4-FFF2-40B4-BE49-F238E27FC236}">
                <a16:creationId xmlns:a16="http://schemas.microsoft.com/office/drawing/2014/main" xmlns="" id="{9DBFB125-49B1-4FFE-AB8A-4C4304E1703E}"/>
              </a:ext>
            </a:extLst>
          </p:cNvPr>
          <p:cNvSpPr txBox="1"/>
          <p:nvPr/>
        </p:nvSpPr>
        <p:spPr>
          <a:xfrm>
            <a:off x="8122148" y="2573253"/>
            <a:ext cx="2603289" cy="369332"/>
          </a:xfrm>
          <a:prstGeom prst="rect">
            <a:avLst/>
          </a:prstGeom>
          <a:noFill/>
        </p:spPr>
        <p:txBody>
          <a:bodyPr wrap="square" rtlCol="0">
            <a:spAutoFit/>
          </a:bodyPr>
          <a:lstStyle/>
          <a:p>
            <a:pPr algn="ctr">
              <a:buNone/>
            </a:pPr>
            <a:r>
              <a:rPr lang="en-US" altLang="zh-CN" sz="1800" dirty="0"/>
              <a:t>Deep sleep</a:t>
            </a:r>
            <a:endParaRPr lang="zh-TW" altLang="en-US" sz="1800" dirty="0"/>
          </a:p>
        </p:txBody>
      </p:sp>
      <p:pic>
        <p:nvPicPr>
          <p:cNvPr id="43" name="Picture 2" descr="See the source image">
            <a:extLst>
              <a:ext uri="{FF2B5EF4-FFF2-40B4-BE49-F238E27FC236}">
                <a16:creationId xmlns:a16="http://schemas.microsoft.com/office/drawing/2014/main" xmlns="" id="{17979A23-1272-4FDE-A330-64DEFE71A1A5}"/>
              </a:ext>
            </a:extLst>
          </p:cNvPr>
          <p:cNvPicPr>
            <a:picLocks noChangeAspect="1" noChangeArrowheads="1"/>
          </p:cNvPicPr>
          <p:nvPr/>
        </p:nvPicPr>
        <p:blipFill rotWithShape="1">
          <a:blip r:embed="rId7">
            <a:extLst>
              <a:ext uri="{BEBA8EAE-BF5A-486C-A8C5-ECC9F3942E4B}">
                <a14:imgProps xmlns:a14="http://schemas.microsoft.com/office/drawing/2010/main">
                  <a14:imgLayer r:embed="rId5">
                    <a14:imgEffect>
                      <a14:backgroundRemoval t="4462" b="9449" l="3976" r="97248"/>
                    </a14:imgEffect>
                  </a14:imgLayer>
                </a14:imgProps>
              </a:ext>
              <a:ext uri="{28A0092B-C50C-407E-A947-70E740481C1C}">
                <a14:useLocalDpi xmlns:a14="http://schemas.microsoft.com/office/drawing/2010/main" val="0"/>
              </a:ext>
            </a:extLst>
          </a:blip>
          <a:srcRect t="4146" b="89406"/>
          <a:stretch/>
        </p:blipFill>
        <p:spPr bwMode="auto">
          <a:xfrm>
            <a:off x="6858000" y="4427054"/>
            <a:ext cx="3962400" cy="297713"/>
          </a:xfrm>
          <a:prstGeom prst="rect">
            <a:avLst/>
          </a:prstGeom>
          <a:noFill/>
          <a:extLst>
            <a:ext uri="{909E8E84-426E-40DD-AFC4-6F175D3DCCD1}">
              <a14:hiddenFill xmlns:a14="http://schemas.microsoft.com/office/drawing/2010/main">
                <a:solidFill>
                  <a:srgbClr val="FFFFFF"/>
                </a:solidFill>
              </a14:hiddenFill>
            </a:ext>
          </a:extLst>
        </p:spPr>
      </p:pic>
      <p:sp>
        <p:nvSpPr>
          <p:cNvPr id="44" name="文字方塊 11">
            <a:extLst>
              <a:ext uri="{FF2B5EF4-FFF2-40B4-BE49-F238E27FC236}">
                <a16:creationId xmlns:a16="http://schemas.microsoft.com/office/drawing/2014/main" xmlns="" id="{CC66ECD8-92EF-403E-B305-0BFBC500D0E2}"/>
              </a:ext>
            </a:extLst>
          </p:cNvPr>
          <p:cNvSpPr txBox="1"/>
          <p:nvPr/>
        </p:nvSpPr>
        <p:spPr>
          <a:xfrm>
            <a:off x="8122148" y="4038600"/>
            <a:ext cx="2603289" cy="369332"/>
          </a:xfrm>
          <a:prstGeom prst="rect">
            <a:avLst/>
          </a:prstGeom>
          <a:noFill/>
        </p:spPr>
        <p:txBody>
          <a:bodyPr wrap="square" rtlCol="0">
            <a:spAutoFit/>
          </a:bodyPr>
          <a:lstStyle/>
          <a:p>
            <a:pPr algn="ctr">
              <a:buNone/>
            </a:pPr>
            <a:r>
              <a:rPr lang="en-US" altLang="zh-CN" sz="1800" dirty="0"/>
              <a:t>awake</a:t>
            </a:r>
            <a:endParaRPr lang="zh-TW" altLang="en-US" sz="1800" dirty="0"/>
          </a:p>
        </p:txBody>
      </p:sp>
      <p:pic>
        <p:nvPicPr>
          <p:cNvPr id="45" name="Picture 2" descr="See the source image">
            <a:extLst>
              <a:ext uri="{FF2B5EF4-FFF2-40B4-BE49-F238E27FC236}">
                <a16:creationId xmlns:a16="http://schemas.microsoft.com/office/drawing/2014/main" xmlns="" id="{3BCF30D3-CCB3-497A-96B3-42D4A92052A0}"/>
              </a:ext>
            </a:extLst>
          </p:cNvPr>
          <p:cNvPicPr>
            <a:picLocks noChangeAspect="1" noChangeArrowheads="1"/>
          </p:cNvPicPr>
          <p:nvPr/>
        </p:nvPicPr>
        <p:blipFill rotWithShape="1">
          <a:blip r:embed="rId8">
            <a:extLst>
              <a:ext uri="{BEBA8EAE-BF5A-486C-A8C5-ECC9F3942E4B}">
                <a14:imgProps xmlns:a14="http://schemas.microsoft.com/office/drawing/2010/main">
                  <a14:imgLayer r:embed="rId5">
                    <a14:imgEffect>
                      <a14:backgroundRemoval t="84777" b="94751" l="3976" r="95719"/>
                    </a14:imgEffect>
                  </a14:imgLayer>
                </a14:imgProps>
              </a:ext>
              <a:ext uri="{28A0092B-C50C-407E-A947-70E740481C1C}">
                <a14:useLocalDpi xmlns:a14="http://schemas.microsoft.com/office/drawing/2010/main" val="0"/>
              </a:ext>
            </a:extLst>
          </a:blip>
          <a:srcRect l="6441" t="86172" r="6082" b="5000"/>
          <a:stretch/>
        </p:blipFill>
        <p:spPr bwMode="auto">
          <a:xfrm>
            <a:off x="1371600" y="2412801"/>
            <a:ext cx="3466215" cy="407581"/>
          </a:xfrm>
          <a:prstGeom prst="rect">
            <a:avLst/>
          </a:prstGeom>
          <a:noFill/>
          <a:extLst>
            <a:ext uri="{909E8E84-426E-40DD-AFC4-6F175D3DCCD1}">
              <a14:hiddenFill xmlns:a14="http://schemas.microsoft.com/office/drawing/2010/main">
                <a:solidFill>
                  <a:srgbClr val="FFFFFF"/>
                </a:solidFill>
              </a14:hiddenFill>
            </a:ext>
          </a:extLst>
        </p:spPr>
      </p:pic>
      <p:pic>
        <p:nvPicPr>
          <p:cNvPr id="46" name="图片 45">
            <a:extLst>
              <a:ext uri="{FF2B5EF4-FFF2-40B4-BE49-F238E27FC236}">
                <a16:creationId xmlns:a16="http://schemas.microsoft.com/office/drawing/2014/main" xmlns="" id="{E36071C1-574B-4F13-BCA3-7F304DCDDCB8}"/>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48315" b="96854" l="5538" r="92247"/>
                    </a14:imgEffect>
                  </a14:imgLayer>
                </a14:imgProps>
              </a:ext>
              <a:ext uri="{28A0092B-C50C-407E-A947-70E740481C1C}">
                <a14:useLocalDpi xmlns:a14="http://schemas.microsoft.com/office/drawing/2010/main" val="0"/>
              </a:ext>
            </a:extLst>
          </a:blip>
          <a:srcRect t="43583" r="60747"/>
          <a:stretch/>
        </p:blipFill>
        <p:spPr>
          <a:xfrm>
            <a:off x="8257932" y="-221605"/>
            <a:ext cx="2057400" cy="2082081"/>
          </a:xfrm>
          <a:prstGeom prst="rect">
            <a:avLst/>
          </a:prstGeom>
          <a:effectLst>
            <a:reflection endPos="0" dist="50800" dir="5400000" sy="-100000" algn="bl" rotWithShape="0"/>
          </a:effectLst>
        </p:spPr>
      </p:pic>
      <p:sp>
        <p:nvSpPr>
          <p:cNvPr id="47" name="文本框 46">
            <a:extLst>
              <a:ext uri="{FF2B5EF4-FFF2-40B4-BE49-F238E27FC236}">
                <a16:creationId xmlns:a16="http://schemas.microsoft.com/office/drawing/2014/main" xmlns="" id="{45564EFA-46A9-4E99-86BA-8135FEAA5334}"/>
              </a:ext>
            </a:extLst>
          </p:cNvPr>
          <p:cNvSpPr txBox="1"/>
          <p:nvPr/>
        </p:nvSpPr>
        <p:spPr>
          <a:xfrm>
            <a:off x="7559490" y="4384119"/>
            <a:ext cx="2438399" cy="769441"/>
          </a:xfrm>
          <a:prstGeom prst="rect">
            <a:avLst/>
          </a:prstGeom>
          <a:noFill/>
        </p:spPr>
        <p:txBody>
          <a:bodyPr wrap="square" rtlCol="0">
            <a:spAutoFit/>
          </a:bodyPr>
          <a:lstStyle/>
          <a:p>
            <a:pPr algn="ctr">
              <a:buNone/>
            </a:pPr>
            <a:r>
              <a:rPr lang="en-US" altLang="zh-CN" sz="4400" dirty="0"/>
              <a:t>……</a:t>
            </a:r>
            <a:endParaRPr lang="zh-CN" altLang="en-US" sz="4400" dirty="0"/>
          </a:p>
        </p:txBody>
      </p:sp>
      <p:sp>
        <p:nvSpPr>
          <p:cNvPr id="48" name="文字方塊 14">
            <a:extLst>
              <a:ext uri="{FF2B5EF4-FFF2-40B4-BE49-F238E27FC236}">
                <a16:creationId xmlns:a16="http://schemas.microsoft.com/office/drawing/2014/main" xmlns="" id="{3BF873EA-8DCD-4FBD-9F1A-75E9885BED41}"/>
              </a:ext>
            </a:extLst>
          </p:cNvPr>
          <p:cNvSpPr txBox="1"/>
          <p:nvPr/>
        </p:nvSpPr>
        <p:spPr>
          <a:xfrm>
            <a:off x="1561215" y="3048982"/>
            <a:ext cx="3311830" cy="461665"/>
          </a:xfrm>
          <a:prstGeom prst="rect">
            <a:avLst/>
          </a:prstGeom>
          <a:noFill/>
        </p:spPr>
        <p:txBody>
          <a:bodyPr wrap="square" rtlCol="0">
            <a:spAutoFit/>
          </a:bodyPr>
          <a:lstStyle>
            <a:defPPr>
              <a:defRPr lang="en-US"/>
            </a:defPPr>
            <a:lvl1pPr>
              <a:buNone/>
              <a:defRPr sz="2400"/>
            </a:lvl1pPr>
          </a:lstStyle>
          <a:p>
            <a:pPr algn="ctr"/>
            <a:r>
              <a:rPr lang="zh-CN" altLang="en-US" dirty="0"/>
              <a:t>（</a:t>
            </a:r>
            <a:r>
              <a:rPr lang="en-US" altLang="zh-CN" dirty="0"/>
              <a:t>REM</a:t>
            </a:r>
            <a:r>
              <a:rPr lang="zh-CN" altLang="en-US" dirty="0"/>
              <a:t>）</a:t>
            </a:r>
            <a:endParaRPr lang="zh-TW" altLang="en-US" dirty="0"/>
          </a:p>
        </p:txBody>
      </p:sp>
    </p:spTree>
    <p:extLst>
      <p:ext uri="{BB962C8B-B14F-4D97-AF65-F5344CB8AC3E}">
        <p14:creationId xmlns:p14="http://schemas.microsoft.com/office/powerpoint/2010/main" val="1435180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9"/>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8"/>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animBg="1"/>
      <p:bldP spid="27" grpId="0" animBg="1"/>
      <p:bldP spid="28" grpId="0" animBg="1"/>
      <p:bldP spid="29" grpId="0" animBg="1"/>
      <p:bldP spid="38" grpId="0"/>
      <p:bldP spid="40" grpId="0"/>
      <p:bldP spid="42" grpId="0"/>
      <p:bldP spid="44" grpId="0"/>
      <p:bldP spid="47" grpId="0"/>
      <p:bldP spid="4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xmlns="" id="{4D7CA5E2-77EF-4E43-AE0A-240D85B1F072}"/>
              </a:ext>
            </a:extLst>
          </p:cNvPr>
          <p:cNvSpPr>
            <a:spLocks noGrp="1"/>
          </p:cNvSpPr>
          <p:nvPr>
            <p:ph type="title"/>
          </p:nvPr>
        </p:nvSpPr>
        <p:spPr>
          <a:xfrm>
            <a:off x="838200" y="-250230"/>
            <a:ext cx="10515600" cy="1325563"/>
          </a:xfrm>
        </p:spPr>
        <p:txBody>
          <a:bodyPr/>
          <a:lstStyle/>
          <a:p>
            <a:r>
              <a:rPr lang="zh-CN" altLang="en-US" sz="3600" dirty="0">
                <a:latin typeface="微软雅黑" panose="020B0503020204020204" pitchFamily="34" charset="-122"/>
                <a:ea typeface="微软雅黑" panose="020B0503020204020204" pitchFamily="34" charset="-122"/>
              </a:rPr>
              <a:t>什么是机器学习？</a:t>
            </a:r>
          </a:p>
        </p:txBody>
      </p:sp>
      <p:sp>
        <p:nvSpPr>
          <p:cNvPr id="29" name="矩形 28">
            <a:extLst>
              <a:ext uri="{FF2B5EF4-FFF2-40B4-BE49-F238E27FC236}">
                <a16:creationId xmlns:a16="http://schemas.microsoft.com/office/drawing/2014/main" xmlns="" id="{2616D4DB-C9C2-4689-9869-48C984606917}"/>
              </a:ext>
            </a:extLst>
          </p:cNvPr>
          <p:cNvSpPr/>
          <p:nvPr/>
        </p:nvSpPr>
        <p:spPr>
          <a:xfrm>
            <a:off x="8892476" y="1472658"/>
            <a:ext cx="1470724" cy="461665"/>
          </a:xfrm>
          <a:prstGeom prst="rect">
            <a:avLst/>
          </a:prstGeom>
        </p:spPr>
        <p:txBody>
          <a:bodyPr wrap="square">
            <a:spAutoFit/>
          </a:bodyPr>
          <a:lstStyle/>
          <a:p>
            <a:pPr algn="ctr">
              <a:buNone/>
            </a:pPr>
            <a:r>
              <a:rPr lang="en-US" altLang="zh-TW" sz="2400" dirty="0">
                <a:solidFill>
                  <a:srgbClr val="222222"/>
                </a:solidFill>
                <a:latin typeface="Arial" panose="020B0604020202020204" pitchFamily="34" charset="0"/>
              </a:rPr>
              <a:t>“monkey”</a:t>
            </a:r>
            <a:endParaRPr lang="zh-TW" altLang="en-US" sz="2400" dirty="0"/>
          </a:p>
        </p:txBody>
      </p:sp>
      <p:pic>
        <p:nvPicPr>
          <p:cNvPr id="30" name="圖片 22">
            <a:extLst>
              <a:ext uri="{FF2B5EF4-FFF2-40B4-BE49-F238E27FC236}">
                <a16:creationId xmlns:a16="http://schemas.microsoft.com/office/drawing/2014/main" xmlns="" id="{C2097A7F-C2AD-4621-A186-4A166D3A522C}"/>
              </a:ext>
            </a:extLst>
          </p:cNvPr>
          <p:cNvPicPr>
            <a:picLocks noChangeAspect="1"/>
          </p:cNvPicPr>
          <p:nvPr/>
        </p:nvPicPr>
        <p:blipFill>
          <a:blip r:embed="rId3"/>
          <a:stretch>
            <a:fillRect/>
          </a:stretch>
        </p:blipFill>
        <p:spPr>
          <a:xfrm>
            <a:off x="7991220" y="1219200"/>
            <a:ext cx="931280" cy="1051432"/>
          </a:xfrm>
          <a:prstGeom prst="rect">
            <a:avLst/>
          </a:prstGeom>
        </p:spPr>
      </p:pic>
      <p:pic>
        <p:nvPicPr>
          <p:cNvPr id="31" name="圖片 23">
            <a:extLst>
              <a:ext uri="{FF2B5EF4-FFF2-40B4-BE49-F238E27FC236}">
                <a16:creationId xmlns:a16="http://schemas.microsoft.com/office/drawing/2014/main" xmlns="" id="{1DC9B318-F3EC-47E7-87F7-A347BF15B074}"/>
              </a:ext>
            </a:extLst>
          </p:cNvPr>
          <p:cNvPicPr>
            <a:picLocks noChangeAspect="1"/>
          </p:cNvPicPr>
          <p:nvPr/>
        </p:nvPicPr>
        <p:blipFill>
          <a:blip r:embed="rId4"/>
          <a:stretch>
            <a:fillRect/>
          </a:stretch>
        </p:blipFill>
        <p:spPr>
          <a:xfrm>
            <a:off x="7991220" y="2628375"/>
            <a:ext cx="899978" cy="1075096"/>
          </a:xfrm>
          <a:prstGeom prst="rect">
            <a:avLst/>
          </a:prstGeom>
        </p:spPr>
      </p:pic>
      <p:sp>
        <p:nvSpPr>
          <p:cNvPr id="32" name="文字方塊 24">
            <a:extLst>
              <a:ext uri="{FF2B5EF4-FFF2-40B4-BE49-F238E27FC236}">
                <a16:creationId xmlns:a16="http://schemas.microsoft.com/office/drawing/2014/main" xmlns="" id="{13EDA570-14D9-4E55-AE0E-E9B4DAABC1A2}"/>
              </a:ext>
            </a:extLst>
          </p:cNvPr>
          <p:cNvSpPr txBox="1"/>
          <p:nvPr/>
        </p:nvSpPr>
        <p:spPr>
          <a:xfrm>
            <a:off x="8910414" y="2973647"/>
            <a:ext cx="798022" cy="461665"/>
          </a:xfrm>
          <a:prstGeom prst="rect">
            <a:avLst/>
          </a:prstGeom>
          <a:noFill/>
        </p:spPr>
        <p:txBody>
          <a:bodyPr wrap="square" rtlCol="0">
            <a:spAutoFit/>
          </a:bodyPr>
          <a:lstStyle/>
          <a:p>
            <a:pPr algn="ctr">
              <a:buNone/>
            </a:pPr>
            <a:r>
              <a:rPr lang="en-US" altLang="zh-TW" sz="2400" dirty="0"/>
              <a:t>“cat”</a:t>
            </a:r>
            <a:endParaRPr lang="zh-TW" altLang="en-US" sz="2400" dirty="0"/>
          </a:p>
        </p:txBody>
      </p:sp>
      <p:sp>
        <p:nvSpPr>
          <p:cNvPr id="33" name="文字方塊 25">
            <a:extLst>
              <a:ext uri="{FF2B5EF4-FFF2-40B4-BE49-F238E27FC236}">
                <a16:creationId xmlns:a16="http://schemas.microsoft.com/office/drawing/2014/main" xmlns="" id="{5EC294F8-879D-408D-9EE4-A5451D9CF35B}"/>
              </a:ext>
            </a:extLst>
          </p:cNvPr>
          <p:cNvSpPr txBox="1"/>
          <p:nvPr/>
        </p:nvSpPr>
        <p:spPr>
          <a:xfrm>
            <a:off x="8976662" y="4551108"/>
            <a:ext cx="798022" cy="461665"/>
          </a:xfrm>
          <a:prstGeom prst="rect">
            <a:avLst/>
          </a:prstGeom>
          <a:noFill/>
        </p:spPr>
        <p:txBody>
          <a:bodyPr wrap="square" rtlCol="0">
            <a:spAutoFit/>
          </a:bodyPr>
          <a:lstStyle/>
          <a:p>
            <a:pPr algn="ctr">
              <a:buNone/>
            </a:pPr>
            <a:r>
              <a:rPr lang="en-US" altLang="zh-TW" sz="2400" dirty="0"/>
              <a:t>“dog”</a:t>
            </a:r>
            <a:endParaRPr lang="zh-TW" altLang="en-US" sz="2400" dirty="0"/>
          </a:p>
        </p:txBody>
      </p:sp>
      <p:pic>
        <p:nvPicPr>
          <p:cNvPr id="34" name="圖片 26">
            <a:extLst>
              <a:ext uri="{FF2B5EF4-FFF2-40B4-BE49-F238E27FC236}">
                <a16:creationId xmlns:a16="http://schemas.microsoft.com/office/drawing/2014/main" xmlns="" id="{6EBDC06C-6304-4218-BC9B-D61C0489332B}"/>
              </a:ext>
            </a:extLst>
          </p:cNvPr>
          <p:cNvPicPr>
            <a:picLocks noChangeAspect="1"/>
          </p:cNvPicPr>
          <p:nvPr/>
        </p:nvPicPr>
        <p:blipFill>
          <a:blip r:embed="rId5"/>
          <a:stretch>
            <a:fillRect/>
          </a:stretch>
        </p:blipFill>
        <p:spPr>
          <a:xfrm>
            <a:off x="8048883" y="4191000"/>
            <a:ext cx="915693" cy="1181883"/>
          </a:xfrm>
          <a:prstGeom prst="rect">
            <a:avLst/>
          </a:prstGeom>
        </p:spPr>
      </p:pic>
      <p:pic>
        <p:nvPicPr>
          <p:cNvPr id="35" name="圖片 3">
            <a:extLst>
              <a:ext uri="{FF2B5EF4-FFF2-40B4-BE49-F238E27FC236}">
                <a16:creationId xmlns:a16="http://schemas.microsoft.com/office/drawing/2014/main" xmlns="" id="{3B2FDE32-55F1-4C6C-A929-33114DCD4AA6}"/>
              </a:ext>
            </a:extLst>
          </p:cNvPr>
          <p:cNvPicPr>
            <a:picLocks noChangeAspect="1"/>
          </p:cNvPicPr>
          <p:nvPr/>
        </p:nvPicPr>
        <p:blipFill>
          <a:blip r:embed="rId6"/>
          <a:stretch>
            <a:fillRect/>
          </a:stretch>
        </p:blipFill>
        <p:spPr>
          <a:xfrm flipH="1">
            <a:off x="5017320" y="2146199"/>
            <a:ext cx="1323975" cy="2247900"/>
          </a:xfrm>
          <a:prstGeom prst="rect">
            <a:avLst/>
          </a:prstGeom>
        </p:spPr>
      </p:pic>
      <p:sp>
        <p:nvSpPr>
          <p:cNvPr id="36" name="文字方塊 14">
            <a:extLst>
              <a:ext uri="{FF2B5EF4-FFF2-40B4-BE49-F238E27FC236}">
                <a16:creationId xmlns:a16="http://schemas.microsoft.com/office/drawing/2014/main" xmlns="" id="{C2DD605C-6D31-49AF-9639-180AB3FF5911}"/>
              </a:ext>
            </a:extLst>
          </p:cNvPr>
          <p:cNvSpPr txBox="1"/>
          <p:nvPr/>
        </p:nvSpPr>
        <p:spPr>
          <a:xfrm>
            <a:off x="1487854" y="3979072"/>
            <a:ext cx="2976840" cy="523220"/>
          </a:xfrm>
          <a:prstGeom prst="rect">
            <a:avLst/>
          </a:prstGeom>
          <a:noFill/>
        </p:spPr>
        <p:txBody>
          <a:bodyPr wrap="square" rtlCol="0">
            <a:spAutoFit/>
          </a:bodyPr>
          <a:lstStyle/>
          <a:p>
            <a:pPr algn="ctr">
              <a:buNone/>
            </a:pPr>
            <a:r>
              <a:rPr lang="en-US" altLang="zh-TW" sz="2800" dirty="0"/>
              <a:t>This is “cat”</a:t>
            </a:r>
            <a:endParaRPr lang="zh-TW" altLang="en-US" sz="2800" dirty="0"/>
          </a:p>
        </p:txBody>
      </p:sp>
      <p:sp>
        <p:nvSpPr>
          <p:cNvPr id="37" name="文字方塊 15">
            <a:extLst>
              <a:ext uri="{FF2B5EF4-FFF2-40B4-BE49-F238E27FC236}">
                <a16:creationId xmlns:a16="http://schemas.microsoft.com/office/drawing/2014/main" xmlns="" id="{D71E59F3-2AF9-4700-890A-A9A90EA3BB9C}"/>
              </a:ext>
            </a:extLst>
          </p:cNvPr>
          <p:cNvSpPr txBox="1"/>
          <p:nvPr/>
        </p:nvSpPr>
        <p:spPr>
          <a:xfrm>
            <a:off x="7603719" y="5484198"/>
            <a:ext cx="2683281" cy="830997"/>
          </a:xfrm>
          <a:prstGeom prst="rect">
            <a:avLst/>
          </a:prstGeom>
          <a:noFill/>
        </p:spPr>
        <p:txBody>
          <a:bodyPr wrap="square" rtlCol="0">
            <a:spAutoFit/>
          </a:bodyPr>
          <a:lstStyle/>
          <a:p>
            <a:pPr>
              <a:buNone/>
            </a:pPr>
            <a:r>
              <a:rPr lang="en-US" altLang="zh-TW" sz="2400" dirty="0"/>
              <a:t>A large amount of images</a:t>
            </a:r>
            <a:endParaRPr lang="zh-TW" altLang="en-US" sz="2400" dirty="0"/>
          </a:p>
        </p:txBody>
      </p:sp>
      <p:sp>
        <p:nvSpPr>
          <p:cNvPr id="38" name="文字方塊 16">
            <a:extLst>
              <a:ext uri="{FF2B5EF4-FFF2-40B4-BE49-F238E27FC236}">
                <a16:creationId xmlns:a16="http://schemas.microsoft.com/office/drawing/2014/main" xmlns="" id="{19AE1679-DEF6-4A2B-B255-046FFE8B20F1}"/>
              </a:ext>
            </a:extLst>
          </p:cNvPr>
          <p:cNvSpPr txBox="1"/>
          <p:nvPr/>
        </p:nvSpPr>
        <p:spPr>
          <a:xfrm>
            <a:off x="2957938" y="5417403"/>
            <a:ext cx="3214262" cy="830997"/>
          </a:xfrm>
          <a:prstGeom prst="rect">
            <a:avLst/>
          </a:prstGeom>
          <a:solidFill>
            <a:srgbClr val="FCEDD8"/>
          </a:solidFill>
          <a:ln w="38100">
            <a:solidFill>
              <a:srgbClr val="FF0000"/>
            </a:solidFill>
          </a:ln>
        </p:spPr>
        <p:txBody>
          <a:bodyPr wrap="square" rtlCol="0">
            <a:spAutoFit/>
          </a:bodyPr>
          <a:lstStyle/>
          <a:p>
            <a:pPr>
              <a:buNone/>
            </a:pPr>
            <a:r>
              <a:rPr lang="en-US" altLang="zh-TW" sz="2400" dirty="0"/>
              <a:t>You write the program for learning.</a:t>
            </a:r>
            <a:endParaRPr lang="zh-TW" altLang="en-US" sz="2400" dirty="0"/>
          </a:p>
        </p:txBody>
      </p:sp>
      <p:cxnSp>
        <p:nvCxnSpPr>
          <p:cNvPr id="39" name="直線單箭頭接點 18">
            <a:extLst>
              <a:ext uri="{FF2B5EF4-FFF2-40B4-BE49-F238E27FC236}">
                <a16:creationId xmlns:a16="http://schemas.microsoft.com/office/drawing/2014/main" xmlns="" id="{A20BD17C-1A8B-4F5D-97A9-BF73E79D8558}"/>
              </a:ext>
            </a:extLst>
          </p:cNvPr>
          <p:cNvCxnSpPr/>
          <p:nvPr/>
        </p:nvCxnSpPr>
        <p:spPr>
          <a:xfrm flipH="1" flipV="1">
            <a:off x="5539619" y="4449177"/>
            <a:ext cx="0" cy="980253"/>
          </a:xfrm>
          <a:prstGeom prst="straightConnector1">
            <a:avLst/>
          </a:prstGeom>
          <a:ln w="38100">
            <a:solidFill>
              <a:srgbClr val="000005"/>
            </a:solidFill>
            <a:tailEnd type="triangle"/>
          </a:ln>
        </p:spPr>
        <p:style>
          <a:lnRef idx="1">
            <a:schemeClr val="accent1"/>
          </a:lnRef>
          <a:fillRef idx="0">
            <a:schemeClr val="accent1"/>
          </a:fillRef>
          <a:effectRef idx="0">
            <a:schemeClr val="accent1"/>
          </a:effectRef>
          <a:fontRef idx="minor">
            <a:schemeClr val="tx1"/>
          </a:fontRef>
        </p:style>
      </p:cxnSp>
      <p:sp>
        <p:nvSpPr>
          <p:cNvPr id="40" name="弧形箭號 (下彎) 19">
            <a:extLst>
              <a:ext uri="{FF2B5EF4-FFF2-40B4-BE49-F238E27FC236}">
                <a16:creationId xmlns:a16="http://schemas.microsoft.com/office/drawing/2014/main" xmlns="" id="{5D38EBE2-BD4E-404E-9BDE-E96509B3458F}"/>
              </a:ext>
            </a:extLst>
          </p:cNvPr>
          <p:cNvSpPr/>
          <p:nvPr/>
        </p:nvSpPr>
        <p:spPr>
          <a:xfrm rot="1607239">
            <a:off x="3541482" y="1671597"/>
            <a:ext cx="1498166" cy="700748"/>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1" name="弧形箭號 (下彎) 20">
            <a:extLst>
              <a:ext uri="{FF2B5EF4-FFF2-40B4-BE49-F238E27FC236}">
                <a16:creationId xmlns:a16="http://schemas.microsoft.com/office/drawing/2014/main" xmlns="" id="{3C79F119-D173-46BB-814C-3E8B89ED2FD3}"/>
              </a:ext>
            </a:extLst>
          </p:cNvPr>
          <p:cNvSpPr/>
          <p:nvPr/>
        </p:nvSpPr>
        <p:spPr>
          <a:xfrm rot="9648183">
            <a:off x="3744424" y="4251420"/>
            <a:ext cx="1488693" cy="738243"/>
          </a:xfrm>
          <a:prstGeom prst="curved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solidFill>
                <a:schemeClr val="tx1"/>
              </a:solidFill>
            </a:endParaRPr>
          </a:p>
        </p:txBody>
      </p:sp>
      <p:sp>
        <p:nvSpPr>
          <p:cNvPr id="42" name="文字方塊 17">
            <a:extLst>
              <a:ext uri="{FF2B5EF4-FFF2-40B4-BE49-F238E27FC236}">
                <a16:creationId xmlns:a16="http://schemas.microsoft.com/office/drawing/2014/main" xmlns="" id="{01C4C297-40B1-43EC-8D08-2B4AB3A9A69F}"/>
              </a:ext>
            </a:extLst>
          </p:cNvPr>
          <p:cNvSpPr txBox="1"/>
          <p:nvPr/>
        </p:nvSpPr>
        <p:spPr>
          <a:xfrm>
            <a:off x="5424664" y="1768322"/>
            <a:ext cx="2099418" cy="461665"/>
          </a:xfrm>
          <a:prstGeom prst="rect">
            <a:avLst/>
          </a:prstGeom>
          <a:solidFill>
            <a:srgbClr val="CDDC94"/>
          </a:solidFill>
          <a:ln w="38100">
            <a:solidFill>
              <a:srgbClr val="00B050"/>
            </a:solidFill>
          </a:ln>
        </p:spPr>
        <p:txBody>
          <a:bodyPr wrap="square" rtlCol="0">
            <a:spAutoFit/>
          </a:bodyPr>
          <a:lstStyle/>
          <a:p>
            <a:pPr algn="ctr">
              <a:buNone/>
            </a:pPr>
            <a:r>
              <a:rPr lang="en-US" altLang="zh-TW" sz="2400" dirty="0"/>
              <a:t>Learning ......</a:t>
            </a:r>
            <a:endParaRPr lang="zh-TW" altLang="en-US" sz="2400" dirty="0"/>
          </a:p>
        </p:txBody>
      </p:sp>
      <p:pic>
        <p:nvPicPr>
          <p:cNvPr id="43" name="Picture 12" descr="https://encrypted-tbn1.gstatic.com/images?q=tbn:ANd9GcRcwlRKAlSIaCI4W5PRYVbuBQQXifF-56bFqAjh9DMe-_3Lh8_YKw">
            <a:extLst>
              <a:ext uri="{FF2B5EF4-FFF2-40B4-BE49-F238E27FC236}">
                <a16:creationId xmlns:a16="http://schemas.microsoft.com/office/drawing/2014/main" xmlns="" id="{6BDA78A0-29A8-472F-8F0A-AA230A3DAF0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86000" y="2238755"/>
            <a:ext cx="1351186" cy="1025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6439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4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p:bldP spid="32" grpId="0"/>
      <p:bldP spid="33" grpId="0"/>
      <p:bldP spid="36" grpId="0"/>
      <p:bldP spid="37" grpId="0"/>
      <p:bldP spid="40" grpId="0" animBg="1"/>
      <p:bldP spid="4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a:xfrm>
            <a:off x="3003709" y="290146"/>
            <a:ext cx="6663985" cy="255734"/>
          </a:xfrm>
        </p:spPr>
        <p:txBody>
          <a:bodyPr>
            <a:noAutofit/>
          </a:bodyPr>
          <a:lstStyle/>
          <a:p>
            <a:r>
              <a:rPr lang="en-US" altLang="zh-TW" sz="3600" dirty="0">
                <a:latin typeface="微软雅黑" panose="020B0503020204020204" pitchFamily="34" charset="-122"/>
                <a:ea typeface="微软雅黑" panose="020B0503020204020204" pitchFamily="34" charset="-122"/>
              </a:rPr>
              <a:t>≈ </a:t>
            </a:r>
            <a:r>
              <a:rPr lang="zh-CN" altLang="en-US" sz="3600" dirty="0">
                <a:latin typeface="微软雅黑" panose="020B0503020204020204" pitchFamily="34" charset="-122"/>
                <a:ea typeface="微软雅黑" panose="020B0503020204020204" pitchFamily="34" charset="-122"/>
              </a:rPr>
              <a:t>找一个函数的能力</a:t>
            </a:r>
            <a:endParaRPr lang="zh-TW" altLang="en-US" sz="3600" dirty="0">
              <a:latin typeface="微软雅黑" panose="020B0503020204020204" pitchFamily="34" charset="-122"/>
              <a:ea typeface="微软雅黑" panose="020B0503020204020204" pitchFamily="34" charset="-122"/>
            </a:endParaRPr>
          </a:p>
        </p:txBody>
      </p:sp>
      <p:sp>
        <p:nvSpPr>
          <p:cNvPr id="3" name="內容版面配置區 2"/>
          <p:cNvSpPr>
            <a:spLocks noGrp="1"/>
          </p:cNvSpPr>
          <p:nvPr>
            <p:ph idx="1"/>
          </p:nvPr>
        </p:nvSpPr>
        <p:spPr>
          <a:xfrm>
            <a:off x="1042562" y="838109"/>
            <a:ext cx="10896600" cy="5837327"/>
          </a:xfrm>
        </p:spPr>
        <p:txBody>
          <a:bodyPr>
            <a:normAutofit/>
          </a:bodyPr>
          <a:lstStyle/>
          <a:p>
            <a:pPr>
              <a:buFont typeface="Wingdings" panose="05000000000000000000" pitchFamily="2" charset="2"/>
              <a:buChar char="n"/>
            </a:pPr>
            <a:r>
              <a:rPr lang="zh-CN" altLang="en-US" dirty="0">
                <a:solidFill>
                  <a:schemeClr val="tx1"/>
                </a:solidFill>
              </a:rPr>
              <a:t>信号识别</a:t>
            </a:r>
            <a:endParaRPr lang="en-US" altLang="zh-CN" dirty="0">
              <a:solidFill>
                <a:schemeClr val="tx1"/>
              </a:solidFill>
            </a:endParaRPr>
          </a:p>
          <a:p>
            <a:pPr>
              <a:buFont typeface="Wingdings" panose="05000000000000000000" pitchFamily="2" charset="2"/>
              <a:buChar char="n"/>
            </a:pPr>
            <a:endParaRPr lang="en-US" altLang="zh-TW" dirty="0">
              <a:solidFill>
                <a:schemeClr val="tx1"/>
              </a:solidFill>
            </a:endParaRP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r>
              <a:rPr lang="zh-CN" altLang="en-US" dirty="0">
                <a:solidFill>
                  <a:schemeClr val="tx1"/>
                </a:solidFill>
              </a:rPr>
              <a:t>图像识别</a:t>
            </a:r>
            <a:endParaRPr lang="en-US" altLang="zh-CN" dirty="0">
              <a:solidFill>
                <a:schemeClr val="tx1"/>
              </a:solidFill>
            </a:endParaRPr>
          </a:p>
          <a:p>
            <a:pPr>
              <a:buFont typeface="Wingdings" panose="05000000000000000000" pitchFamily="2" charset="2"/>
              <a:buChar char="n"/>
            </a:pPr>
            <a:endParaRPr lang="en-US" altLang="zh-TW" dirty="0">
              <a:solidFill>
                <a:schemeClr val="tx1"/>
              </a:solidFill>
            </a:endParaRP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r>
              <a:rPr lang="en-US" altLang="zh-CN" dirty="0">
                <a:solidFill>
                  <a:schemeClr val="tx1"/>
                </a:solidFill>
              </a:rPr>
              <a:t>AlphaGo</a:t>
            </a:r>
          </a:p>
          <a:p>
            <a:pPr>
              <a:buFont typeface="Wingdings" panose="05000000000000000000" pitchFamily="2" charset="2"/>
              <a:buChar char="n"/>
            </a:pPr>
            <a:endParaRPr lang="en-US" altLang="zh-TW" dirty="0">
              <a:solidFill>
                <a:schemeClr val="tx1"/>
              </a:solidFill>
            </a:endParaRPr>
          </a:p>
          <a:p>
            <a:pPr>
              <a:buFont typeface="Wingdings" panose="05000000000000000000" pitchFamily="2" charset="2"/>
              <a:buChar char="n"/>
            </a:pPr>
            <a:endParaRPr lang="en-US" altLang="zh-CN" dirty="0">
              <a:solidFill>
                <a:schemeClr val="tx1"/>
              </a:solidFill>
            </a:endParaRPr>
          </a:p>
          <a:p>
            <a:pPr>
              <a:buFont typeface="Wingdings" panose="05000000000000000000" pitchFamily="2" charset="2"/>
              <a:buChar char="n"/>
            </a:pPr>
            <a:r>
              <a:rPr lang="zh-CN" altLang="en-US" dirty="0">
                <a:solidFill>
                  <a:schemeClr val="tx1"/>
                </a:solidFill>
              </a:rPr>
              <a:t>聊天机器人</a:t>
            </a:r>
            <a:endParaRPr lang="zh-TW" altLang="en-US" dirty="0">
              <a:solidFill>
                <a:schemeClr val="tx1"/>
              </a:solidFill>
            </a:endParaRPr>
          </a:p>
        </p:txBody>
      </p:sp>
      <p:graphicFrame>
        <p:nvGraphicFramePr>
          <p:cNvPr id="4" name="Object 12"/>
          <p:cNvGraphicFramePr>
            <a:graphicFrameLocks noChangeAspect="1"/>
          </p:cNvGraphicFramePr>
          <p:nvPr>
            <p:extLst>
              <p:ext uri="{D42A27DB-BD31-4B8C-83A1-F6EECF244321}">
                <p14:modId xmlns:p14="http://schemas.microsoft.com/office/powerpoint/2010/main" val="991421573"/>
              </p:ext>
            </p:extLst>
          </p:nvPr>
        </p:nvGraphicFramePr>
        <p:xfrm>
          <a:off x="2502185" y="1511870"/>
          <a:ext cx="4753445" cy="572467"/>
        </p:xfrm>
        <a:graphic>
          <a:graphicData uri="http://schemas.openxmlformats.org/presentationml/2006/ole">
            <mc:AlternateContent xmlns:mc="http://schemas.openxmlformats.org/markup-compatibility/2006">
              <mc:Choice xmlns:v="urn:schemas-microsoft-com:vml" Requires="v">
                <p:oleObj spid="_x0000_s3398" name="方程式" r:id="rId4" imgW="1790640" imgH="215640" progId="Equation.3">
                  <p:embed/>
                </p:oleObj>
              </mc:Choice>
              <mc:Fallback>
                <p:oleObj name="方程式" r:id="rId4" imgW="1790640" imgH="215640" progId="Equation.3">
                  <p:embed/>
                  <p:pic>
                    <p:nvPicPr>
                      <p:cNvPr id="4" name="Object 12"/>
                      <p:cNvPicPr>
                        <a:picLocks noChangeAspect="1" noChangeArrowheads="1"/>
                      </p:cNvPicPr>
                      <p:nvPr/>
                    </p:nvPicPr>
                    <p:blipFill>
                      <a:blip r:embed="rId5"/>
                      <a:srcRect/>
                      <a:stretch>
                        <a:fillRect/>
                      </a:stretch>
                    </p:blipFill>
                    <p:spPr bwMode="auto">
                      <a:xfrm>
                        <a:off x="2502185" y="1511870"/>
                        <a:ext cx="4753445" cy="572467"/>
                      </a:xfrm>
                      <a:prstGeom prst="rect">
                        <a:avLst/>
                      </a:prstGeom>
                      <a:noFill/>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3414048961"/>
              </p:ext>
            </p:extLst>
          </p:nvPr>
        </p:nvGraphicFramePr>
        <p:xfrm>
          <a:off x="3272526" y="2688216"/>
          <a:ext cx="4753445" cy="572467"/>
        </p:xfrm>
        <a:graphic>
          <a:graphicData uri="http://schemas.openxmlformats.org/presentationml/2006/ole">
            <mc:AlternateContent xmlns:mc="http://schemas.openxmlformats.org/markup-compatibility/2006">
              <mc:Choice xmlns:v="urn:schemas-microsoft-com:vml" Requires="v">
                <p:oleObj spid="_x0000_s3399" name="方程式" r:id="rId6" imgW="1790640" imgH="215640" progId="Equation.3">
                  <p:embed/>
                </p:oleObj>
              </mc:Choice>
              <mc:Fallback>
                <p:oleObj name="方程式" r:id="rId6" imgW="1790640" imgH="215640" progId="Equation.3">
                  <p:embed/>
                  <p:pic>
                    <p:nvPicPr>
                      <p:cNvPr id="5" name="Object 12"/>
                      <p:cNvPicPr>
                        <a:picLocks noChangeAspect="1" noChangeArrowheads="1"/>
                      </p:cNvPicPr>
                      <p:nvPr/>
                    </p:nvPicPr>
                    <p:blipFill>
                      <a:blip r:embed="rId5"/>
                      <a:srcRect/>
                      <a:stretch>
                        <a:fillRect/>
                      </a:stretch>
                    </p:blipFill>
                    <p:spPr bwMode="auto">
                      <a:xfrm>
                        <a:off x="3272526" y="2688216"/>
                        <a:ext cx="4753445" cy="572467"/>
                      </a:xfrm>
                      <a:prstGeom prst="rect">
                        <a:avLst/>
                      </a:prstGeom>
                      <a:noFill/>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1047804684"/>
              </p:ext>
            </p:extLst>
          </p:nvPr>
        </p:nvGraphicFramePr>
        <p:xfrm>
          <a:off x="3302708" y="4083342"/>
          <a:ext cx="4753445" cy="572467"/>
        </p:xfrm>
        <a:graphic>
          <a:graphicData uri="http://schemas.openxmlformats.org/presentationml/2006/ole">
            <mc:AlternateContent xmlns:mc="http://schemas.openxmlformats.org/markup-compatibility/2006">
              <mc:Choice xmlns:v="urn:schemas-microsoft-com:vml" Requires="v">
                <p:oleObj spid="_x0000_s3400" name="方程式" r:id="rId7" imgW="1790640" imgH="215640" progId="Equation.3">
                  <p:embed/>
                </p:oleObj>
              </mc:Choice>
              <mc:Fallback>
                <p:oleObj name="方程式" r:id="rId7" imgW="1790640" imgH="215640" progId="Equation.3">
                  <p:embed/>
                  <p:pic>
                    <p:nvPicPr>
                      <p:cNvPr id="6" name="Object 12"/>
                      <p:cNvPicPr>
                        <a:picLocks noChangeAspect="1" noChangeArrowheads="1"/>
                      </p:cNvPicPr>
                      <p:nvPr/>
                    </p:nvPicPr>
                    <p:blipFill>
                      <a:blip r:embed="rId5"/>
                      <a:srcRect/>
                      <a:stretch>
                        <a:fillRect/>
                      </a:stretch>
                    </p:blipFill>
                    <p:spPr bwMode="auto">
                      <a:xfrm>
                        <a:off x="3302708" y="4083342"/>
                        <a:ext cx="4753445" cy="572467"/>
                      </a:xfrm>
                      <a:prstGeom prst="rect">
                        <a:avLst/>
                      </a:prstGeom>
                      <a:noFill/>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547389297"/>
              </p:ext>
            </p:extLst>
          </p:nvPr>
        </p:nvGraphicFramePr>
        <p:xfrm>
          <a:off x="3272528" y="5718694"/>
          <a:ext cx="4449445" cy="572467"/>
        </p:xfrm>
        <a:graphic>
          <a:graphicData uri="http://schemas.openxmlformats.org/presentationml/2006/ole">
            <mc:AlternateContent xmlns:mc="http://schemas.openxmlformats.org/markup-compatibility/2006">
              <mc:Choice xmlns:v="urn:schemas-microsoft-com:vml" Requires="v">
                <p:oleObj spid="_x0000_s3401" name="方程式" r:id="rId8" imgW="1676160" imgH="215640" progId="Equation.3">
                  <p:embed/>
                </p:oleObj>
              </mc:Choice>
              <mc:Fallback>
                <p:oleObj name="方程式" r:id="rId8" imgW="1676160" imgH="215640" progId="Equation.3">
                  <p:embed/>
                  <p:pic>
                    <p:nvPicPr>
                      <p:cNvPr id="7" name="Object 12"/>
                      <p:cNvPicPr>
                        <a:picLocks noChangeAspect="1" noChangeArrowheads="1"/>
                      </p:cNvPicPr>
                      <p:nvPr/>
                    </p:nvPicPr>
                    <p:blipFill>
                      <a:blip r:embed="rId9"/>
                      <a:srcRect/>
                      <a:stretch>
                        <a:fillRect/>
                      </a:stretch>
                    </p:blipFill>
                    <p:spPr bwMode="auto">
                      <a:xfrm>
                        <a:off x="3272528" y="5718694"/>
                        <a:ext cx="4449445" cy="572467"/>
                      </a:xfrm>
                      <a:prstGeom prst="rect">
                        <a:avLst/>
                      </a:prstGeom>
                      <a:noFill/>
                    </p:spPr>
                  </p:pic>
                </p:oleObj>
              </mc:Fallback>
            </mc:AlternateContent>
          </a:graphicData>
        </a:graphic>
      </p:graphicFrame>
      <p:sp>
        <p:nvSpPr>
          <p:cNvPr id="8" name="文字方塊 7"/>
          <p:cNvSpPr txBox="1"/>
          <p:nvPr/>
        </p:nvSpPr>
        <p:spPr>
          <a:xfrm>
            <a:off x="8144186" y="2712462"/>
            <a:ext cx="1167490" cy="523220"/>
          </a:xfrm>
          <a:prstGeom prst="rect">
            <a:avLst/>
          </a:prstGeom>
          <a:noFill/>
        </p:spPr>
        <p:txBody>
          <a:bodyPr wrap="square" rtlCol="0">
            <a:spAutoFit/>
          </a:bodyPr>
          <a:lstStyle/>
          <a:p>
            <a:pPr>
              <a:buNone/>
            </a:pPr>
            <a:r>
              <a:rPr lang="en-US" altLang="zh-TW" dirty="0"/>
              <a:t>“Cat”</a:t>
            </a:r>
            <a:endParaRPr lang="zh-TW" altLang="en-US" dirty="0"/>
          </a:p>
        </p:txBody>
      </p:sp>
      <p:sp>
        <p:nvSpPr>
          <p:cNvPr id="9" name="文字方塊 8"/>
          <p:cNvSpPr txBox="1"/>
          <p:nvPr/>
        </p:nvSpPr>
        <p:spPr>
          <a:xfrm>
            <a:off x="7319783" y="1500372"/>
            <a:ext cx="3329363" cy="523220"/>
          </a:xfrm>
          <a:prstGeom prst="rect">
            <a:avLst/>
          </a:prstGeom>
          <a:noFill/>
        </p:spPr>
        <p:txBody>
          <a:bodyPr wrap="square" rtlCol="0">
            <a:spAutoFit/>
          </a:bodyPr>
          <a:lstStyle/>
          <a:p>
            <a:pPr>
              <a:buNone/>
            </a:pPr>
            <a:r>
              <a:rPr lang="en-US" altLang="zh-TW" dirty="0"/>
              <a:t>“Deep Sleep”</a:t>
            </a:r>
            <a:endParaRPr lang="zh-TW" altLang="en-US" dirty="0"/>
          </a:p>
        </p:txBody>
      </p:sp>
      <p:sp>
        <p:nvSpPr>
          <p:cNvPr id="10" name="文字方塊 9"/>
          <p:cNvSpPr txBox="1"/>
          <p:nvPr/>
        </p:nvSpPr>
        <p:spPr>
          <a:xfrm>
            <a:off x="8123974" y="4075171"/>
            <a:ext cx="1528514" cy="523220"/>
          </a:xfrm>
          <a:prstGeom prst="rect">
            <a:avLst/>
          </a:prstGeom>
          <a:noFill/>
        </p:spPr>
        <p:txBody>
          <a:bodyPr wrap="square" rtlCol="0">
            <a:spAutoFit/>
          </a:bodyPr>
          <a:lstStyle/>
          <a:p>
            <a:pPr>
              <a:buNone/>
            </a:pPr>
            <a:r>
              <a:rPr lang="en-US" altLang="zh-TW" dirty="0"/>
              <a:t>“5-5”</a:t>
            </a:r>
            <a:endParaRPr lang="zh-TW" altLang="en-US" dirty="0"/>
          </a:p>
        </p:txBody>
      </p:sp>
      <p:sp>
        <p:nvSpPr>
          <p:cNvPr id="11" name="文字方塊 10"/>
          <p:cNvSpPr txBox="1"/>
          <p:nvPr/>
        </p:nvSpPr>
        <p:spPr>
          <a:xfrm>
            <a:off x="7650593" y="5671893"/>
            <a:ext cx="2565320" cy="523220"/>
          </a:xfrm>
          <a:prstGeom prst="rect">
            <a:avLst/>
          </a:prstGeom>
          <a:noFill/>
        </p:spPr>
        <p:txBody>
          <a:bodyPr wrap="square" rtlCol="0">
            <a:spAutoFit/>
          </a:bodyPr>
          <a:lstStyle/>
          <a:p>
            <a:pPr>
              <a:buNone/>
            </a:pPr>
            <a:r>
              <a:rPr lang="en-US" altLang="zh-TW" dirty="0"/>
              <a:t>“I am fine.”</a:t>
            </a:r>
            <a:endParaRPr lang="zh-TW" altLang="en-US" dirty="0"/>
          </a:p>
        </p:txBody>
      </p:sp>
      <p:sp>
        <p:nvSpPr>
          <p:cNvPr id="15" name="矩形 14"/>
          <p:cNvSpPr/>
          <p:nvPr/>
        </p:nvSpPr>
        <p:spPr>
          <a:xfrm>
            <a:off x="3711638" y="5671893"/>
            <a:ext cx="3278941" cy="523220"/>
          </a:xfrm>
          <a:prstGeom prst="rect">
            <a:avLst/>
          </a:prstGeom>
        </p:spPr>
        <p:txBody>
          <a:bodyPr wrap="square">
            <a:spAutoFit/>
          </a:bodyPr>
          <a:lstStyle/>
          <a:p>
            <a:pPr algn="ctr">
              <a:buNone/>
            </a:pPr>
            <a:r>
              <a:rPr lang="en-US" altLang="zh-TW" dirty="0"/>
              <a:t>“How are you?”</a:t>
            </a:r>
            <a:endParaRPr lang="zh-TW" altLang="en-US" dirty="0"/>
          </a:p>
        </p:txBody>
      </p:sp>
      <p:pic>
        <p:nvPicPr>
          <p:cNvPr id="84994" name="Picture 2" descr="http://y2.ifengimg.com/a/2016_11/2c7ef418c729099.jp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630208" y="3908806"/>
            <a:ext cx="1422674" cy="1067006"/>
          </a:xfrm>
          <a:prstGeom prst="rect">
            <a:avLst/>
          </a:prstGeom>
          <a:noFill/>
          <a:extLst>
            <a:ext uri="{909E8E84-426E-40DD-AFC4-6F175D3DCCD1}">
              <a14:hiddenFill xmlns:a14="http://schemas.microsoft.com/office/drawing/2010/main">
                <a:solidFill>
                  <a:srgbClr val="FFFFFF"/>
                </a:solidFill>
              </a14:hiddenFill>
            </a:ext>
          </a:extLst>
        </p:spPr>
      </p:pic>
      <p:sp>
        <p:nvSpPr>
          <p:cNvPr id="16" name="文字方塊 15"/>
          <p:cNvSpPr txBox="1"/>
          <p:nvPr/>
        </p:nvSpPr>
        <p:spPr>
          <a:xfrm>
            <a:off x="3671884" y="6091535"/>
            <a:ext cx="3418809" cy="461665"/>
          </a:xfrm>
          <a:prstGeom prst="rect">
            <a:avLst/>
          </a:prstGeom>
          <a:noFill/>
        </p:spPr>
        <p:txBody>
          <a:bodyPr wrap="square" rtlCol="0">
            <a:spAutoFit/>
          </a:bodyPr>
          <a:lstStyle/>
          <a:p>
            <a:pPr algn="ctr">
              <a:buNone/>
            </a:pPr>
            <a:r>
              <a:rPr lang="en-US" altLang="zh-TW" sz="2400" dirty="0">
                <a:solidFill>
                  <a:srgbClr val="00B0F0"/>
                </a:solidFill>
              </a:rPr>
              <a:t>(what the user said)</a:t>
            </a:r>
            <a:endParaRPr lang="zh-TW" altLang="en-US" sz="2400" dirty="0">
              <a:solidFill>
                <a:srgbClr val="00B0F0"/>
              </a:solidFill>
            </a:endParaRPr>
          </a:p>
        </p:txBody>
      </p:sp>
      <p:sp>
        <p:nvSpPr>
          <p:cNvPr id="19" name="文字方塊 18"/>
          <p:cNvSpPr txBox="1"/>
          <p:nvPr/>
        </p:nvSpPr>
        <p:spPr>
          <a:xfrm>
            <a:off x="6434782" y="6091534"/>
            <a:ext cx="3418809" cy="461665"/>
          </a:xfrm>
          <a:prstGeom prst="rect">
            <a:avLst/>
          </a:prstGeom>
          <a:noFill/>
        </p:spPr>
        <p:txBody>
          <a:bodyPr wrap="square" rtlCol="0">
            <a:spAutoFit/>
          </a:bodyPr>
          <a:lstStyle/>
          <a:p>
            <a:pPr algn="ctr">
              <a:buNone/>
            </a:pPr>
            <a:r>
              <a:rPr lang="en-US" altLang="zh-TW" sz="2400" dirty="0">
                <a:solidFill>
                  <a:srgbClr val="00B050"/>
                </a:solidFill>
              </a:rPr>
              <a:t>(system response)</a:t>
            </a:r>
            <a:endParaRPr lang="zh-TW" altLang="en-US" sz="2400" dirty="0">
              <a:solidFill>
                <a:srgbClr val="00B050"/>
              </a:solidFill>
            </a:endParaRPr>
          </a:p>
        </p:txBody>
      </p:sp>
      <p:pic>
        <p:nvPicPr>
          <p:cNvPr id="20" name="Picture 12" descr="https://encrypted-tbn1.gstatic.com/images?q=tbn:ANd9GcRcwlRKAlSIaCI4W5PRYVbuBQQXifF-56bFqAjh9DMe-_3Lh8_YKw"/>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40971" y="2543260"/>
            <a:ext cx="1375340" cy="1044070"/>
          </a:xfrm>
          <a:prstGeom prst="rect">
            <a:avLst/>
          </a:prstGeom>
          <a:noFill/>
          <a:extLst>
            <a:ext uri="{909E8E84-426E-40DD-AFC4-6F175D3DCCD1}">
              <a14:hiddenFill xmlns:a14="http://schemas.microsoft.com/office/drawing/2010/main">
                <a:solidFill>
                  <a:srgbClr val="FFFFFF"/>
                </a:solidFill>
              </a14:hiddenFill>
            </a:ext>
          </a:extLst>
        </p:spPr>
      </p:pic>
      <p:sp>
        <p:nvSpPr>
          <p:cNvPr id="18" name="文字方塊 17"/>
          <p:cNvSpPr txBox="1"/>
          <p:nvPr/>
        </p:nvSpPr>
        <p:spPr>
          <a:xfrm>
            <a:off x="8542091" y="4367559"/>
            <a:ext cx="2202109" cy="461665"/>
          </a:xfrm>
          <a:prstGeom prst="rect">
            <a:avLst/>
          </a:prstGeom>
          <a:noFill/>
        </p:spPr>
        <p:txBody>
          <a:bodyPr wrap="square" rtlCol="0">
            <a:spAutoFit/>
          </a:bodyPr>
          <a:lstStyle/>
          <a:p>
            <a:pPr algn="ctr">
              <a:buNone/>
            </a:pPr>
            <a:r>
              <a:rPr lang="en-US" altLang="zh-TW" sz="2400" dirty="0"/>
              <a:t>(next move)</a:t>
            </a:r>
            <a:endParaRPr lang="zh-TW" altLang="en-US" sz="2400" dirty="0"/>
          </a:p>
        </p:txBody>
      </p:sp>
      <p:sp>
        <p:nvSpPr>
          <p:cNvPr id="13" name="文字方塊 12">
            <a:extLst>
              <a:ext uri="{FF2B5EF4-FFF2-40B4-BE49-F238E27FC236}">
                <a16:creationId xmlns:a16="http://schemas.microsoft.com/office/drawing/2014/main" xmlns="" id="{97C7642B-DCE9-4190-9AEC-955818DAB254}"/>
              </a:ext>
            </a:extLst>
          </p:cNvPr>
          <p:cNvSpPr txBox="1"/>
          <p:nvPr/>
        </p:nvSpPr>
        <p:spPr>
          <a:xfrm>
            <a:off x="7429506" y="76175"/>
            <a:ext cx="2163596" cy="646331"/>
          </a:xfrm>
          <a:prstGeom prst="rect">
            <a:avLst/>
          </a:prstGeom>
        </p:spPr>
        <p:style>
          <a:lnRef idx="0">
            <a:schemeClr val="dk1"/>
          </a:lnRef>
          <a:fillRef idx="3">
            <a:schemeClr val="dk1"/>
          </a:fillRef>
          <a:effectRef idx="3">
            <a:schemeClr val="dk1"/>
          </a:effectRef>
          <a:fontRef idx="minor">
            <a:schemeClr val="lt1"/>
          </a:fontRef>
        </p:style>
        <p:txBody>
          <a:bodyPr wrap="square" rtlCol="0">
            <a:spAutoFit/>
          </a:bodyPr>
          <a:lstStyle/>
          <a:p>
            <a:pPr algn="ctr">
              <a:buNone/>
            </a:pPr>
            <a:r>
              <a:rPr lang="zh-CN" altLang="en-US" sz="3600" b="1" dirty="0">
                <a:latin typeface="微軟正黑體" panose="020B0604030504040204" pitchFamily="34" charset="-120"/>
                <a:ea typeface="微軟正黑體" panose="020B0604030504040204" pitchFamily="34" charset="-120"/>
              </a:rPr>
              <a:t>根据数据</a:t>
            </a:r>
            <a:endParaRPr lang="zh-TW" altLang="en-US" sz="3600" b="1" dirty="0">
              <a:latin typeface="微軟正黑體" panose="020B0604030504040204" pitchFamily="34" charset="-120"/>
              <a:ea typeface="微軟正黑體" panose="020B0604030504040204" pitchFamily="34" charset="-120"/>
            </a:endParaRPr>
          </a:p>
        </p:txBody>
      </p:sp>
      <p:sp>
        <p:nvSpPr>
          <p:cNvPr id="21" name="标题 4">
            <a:extLst>
              <a:ext uri="{FF2B5EF4-FFF2-40B4-BE49-F238E27FC236}">
                <a16:creationId xmlns:a16="http://schemas.microsoft.com/office/drawing/2014/main" xmlns="" id="{61A32DC9-AEEE-40CF-B889-AD7B1D3590B5}"/>
              </a:ext>
            </a:extLst>
          </p:cNvPr>
          <p:cNvSpPr txBox="1">
            <a:spLocks/>
          </p:cNvSpPr>
          <p:nvPr/>
        </p:nvSpPr>
        <p:spPr bwMode="auto">
          <a:xfrm>
            <a:off x="990600" y="182564"/>
            <a:ext cx="1847483" cy="470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b" anchorCtr="0" compatLnSpc="1">
            <a:spAutoFit/>
          </a:bodyPr>
          <a:lstStyle>
            <a:lvl1pPr algn="l" rtl="0" eaLnBrk="0" fontAlgn="base" hangingPunct="0">
              <a:lnSpc>
                <a:spcPct val="85000"/>
              </a:lnSpc>
              <a:spcBef>
                <a:spcPct val="0"/>
              </a:spcBef>
              <a:spcAft>
                <a:spcPct val="0"/>
              </a:spcAft>
              <a:defRPr sz="3600" b="1">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2pPr>
            <a:lvl3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3pPr>
            <a:lvl4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4pPr>
            <a:lvl5pPr algn="l" rtl="0" eaLnBrk="0" fontAlgn="base" hangingPunct="0">
              <a:lnSpc>
                <a:spcPct val="85000"/>
              </a:lnSpc>
              <a:spcBef>
                <a:spcPct val="0"/>
              </a:spcBef>
              <a:spcAft>
                <a:spcPct val="0"/>
              </a:spcAft>
              <a:defRPr sz="2400" b="1">
                <a:solidFill>
                  <a:schemeClr val="accent1"/>
                </a:solidFill>
                <a:latin typeface="Arial" panose="020B0604020202020204" pitchFamily="34" charset="0"/>
              </a:defRPr>
            </a:lvl5pPr>
            <a:lvl6pPr marL="457200" algn="l" rtl="0" fontAlgn="base">
              <a:lnSpc>
                <a:spcPct val="85000"/>
              </a:lnSpc>
              <a:spcBef>
                <a:spcPct val="0"/>
              </a:spcBef>
              <a:spcAft>
                <a:spcPct val="0"/>
              </a:spcAft>
              <a:defRPr sz="2400" b="1">
                <a:solidFill>
                  <a:schemeClr val="accent1"/>
                </a:solidFill>
                <a:latin typeface="Arial" panose="020B0604020202020204" pitchFamily="34" charset="0"/>
              </a:defRPr>
            </a:lvl6pPr>
            <a:lvl7pPr marL="914400" algn="l" rtl="0" fontAlgn="base">
              <a:lnSpc>
                <a:spcPct val="85000"/>
              </a:lnSpc>
              <a:spcBef>
                <a:spcPct val="0"/>
              </a:spcBef>
              <a:spcAft>
                <a:spcPct val="0"/>
              </a:spcAft>
              <a:defRPr sz="2400" b="1">
                <a:solidFill>
                  <a:schemeClr val="accent1"/>
                </a:solidFill>
                <a:latin typeface="Arial" panose="020B0604020202020204" pitchFamily="34" charset="0"/>
              </a:defRPr>
            </a:lvl7pPr>
            <a:lvl8pPr marL="1371600" algn="l" rtl="0" fontAlgn="base">
              <a:lnSpc>
                <a:spcPct val="85000"/>
              </a:lnSpc>
              <a:spcBef>
                <a:spcPct val="0"/>
              </a:spcBef>
              <a:spcAft>
                <a:spcPct val="0"/>
              </a:spcAft>
              <a:defRPr sz="2400" b="1">
                <a:solidFill>
                  <a:schemeClr val="accent1"/>
                </a:solidFill>
                <a:latin typeface="Arial" panose="020B0604020202020204" pitchFamily="34" charset="0"/>
              </a:defRPr>
            </a:lvl8pPr>
            <a:lvl9pPr marL="1828800" algn="l" rtl="0" fontAlgn="base">
              <a:lnSpc>
                <a:spcPct val="85000"/>
              </a:lnSpc>
              <a:spcBef>
                <a:spcPct val="0"/>
              </a:spcBef>
              <a:spcAft>
                <a:spcPct val="0"/>
              </a:spcAft>
              <a:defRPr sz="2400" b="1">
                <a:solidFill>
                  <a:schemeClr val="accent1"/>
                </a:solidFill>
                <a:latin typeface="Arial" panose="020B0604020202020204" pitchFamily="34" charset="0"/>
              </a:defRPr>
            </a:lvl9pPr>
          </a:lstStyle>
          <a:p>
            <a:pPr>
              <a:buClrTx/>
              <a:buSzTx/>
              <a:buFontTx/>
              <a:buNone/>
            </a:pPr>
            <a:r>
              <a:rPr lang="zh-CN" altLang="en-US" kern="0" dirty="0"/>
              <a:t>机器学习</a:t>
            </a:r>
          </a:p>
        </p:txBody>
      </p:sp>
      <p:pic>
        <p:nvPicPr>
          <p:cNvPr id="24" name="Picture 2" descr="See the source image">
            <a:extLst>
              <a:ext uri="{FF2B5EF4-FFF2-40B4-BE49-F238E27FC236}">
                <a16:creationId xmlns:a16="http://schemas.microsoft.com/office/drawing/2014/main" xmlns="" id="{31B8455E-3D54-492A-9FC3-640628D81B32}"/>
              </a:ext>
            </a:extLst>
          </p:cNvPr>
          <p:cNvPicPr>
            <a:picLocks noChangeAspect="1" noChangeArrowheads="1"/>
          </p:cNvPicPr>
          <p:nvPr/>
        </p:nvPicPr>
        <p:blipFill rotWithShape="1">
          <a:blip r:embed="rId12">
            <a:extLst>
              <a:ext uri="{BEBA8EAE-BF5A-486C-A8C5-ECC9F3942E4B}">
                <a14:imgProps xmlns:a14="http://schemas.microsoft.com/office/drawing/2010/main">
                  <a14:imgLayer r:embed="rId13">
                    <a14:imgEffect>
                      <a14:backgroundRemoval t="61680" b="80577" l="0" r="98777"/>
                    </a14:imgEffect>
                  </a14:imgLayer>
                </a14:imgProps>
              </a:ext>
              <a:ext uri="{28A0092B-C50C-407E-A947-70E740481C1C}">
                <a14:useLocalDpi xmlns:a14="http://schemas.microsoft.com/office/drawing/2010/main" val="0"/>
              </a:ext>
            </a:extLst>
          </a:blip>
          <a:srcRect t="66174" b="21160"/>
          <a:stretch/>
        </p:blipFill>
        <p:spPr bwMode="auto">
          <a:xfrm>
            <a:off x="2820138" y="1477896"/>
            <a:ext cx="3878891" cy="572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812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499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P spid="11" grpId="0"/>
      <p:bldP spid="15" grpId="0"/>
      <p:bldP spid="16" grpId="0"/>
      <p:bldP spid="19" grpId="0"/>
      <p:bldP spid="18" grpId="0"/>
      <p:bldP spid="13"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xmlns="" id="{C87E4860-49D9-4601-8EB8-8C52662F066B}"/>
              </a:ext>
            </a:extLst>
          </p:cNvPr>
          <p:cNvGrpSpPr/>
          <p:nvPr/>
        </p:nvGrpSpPr>
        <p:grpSpPr>
          <a:xfrm>
            <a:off x="1447800" y="1100115"/>
            <a:ext cx="10058400" cy="5105400"/>
            <a:chOff x="2209801" y="1600201"/>
            <a:chExt cx="7812831" cy="4099439"/>
          </a:xfrm>
        </p:grpSpPr>
        <p:sp>
          <p:nvSpPr>
            <p:cNvPr id="6" name="矩形 5">
              <a:extLst>
                <a:ext uri="{FF2B5EF4-FFF2-40B4-BE49-F238E27FC236}">
                  <a16:creationId xmlns:a16="http://schemas.microsoft.com/office/drawing/2014/main" xmlns="" id="{569EA7D0-3ADE-46D1-AC5A-F44280C957AA}"/>
                </a:ext>
              </a:extLst>
            </p:cNvPr>
            <p:cNvSpPr/>
            <p:nvPr/>
          </p:nvSpPr>
          <p:spPr>
            <a:xfrm>
              <a:off x="3372876" y="2003514"/>
              <a:ext cx="3934192" cy="707886"/>
            </a:xfrm>
            <a:prstGeom prst="rect">
              <a:avLst/>
            </a:prstGeom>
          </p:spPr>
          <p:txBody>
            <a:bodyPr wrap="square">
              <a:spAutoFit/>
            </a:bodyPr>
            <a:lstStyle/>
            <a:p>
              <a:pPr marL="266700" lvl="1">
                <a:spcBef>
                  <a:spcPts val="450"/>
                </a:spcBef>
                <a:spcAft>
                  <a:spcPts val="450"/>
                </a:spcAft>
                <a:buClr>
                  <a:srgbClr val="0000FF"/>
                </a:buClr>
                <a:buNone/>
              </a:pPr>
              <a:r>
                <a:rPr lang="zh-CN" altLang="en-US" sz="2000" dirty="0">
                  <a:latin typeface="黑体" panose="02010609060101010101" pitchFamily="49" charset="-122"/>
                  <a:ea typeface="黑体" panose="02010609060101010101" pitchFamily="49" charset="-122"/>
                </a:rPr>
                <a:t>“计算机系统能够利用</a:t>
              </a:r>
              <a:r>
                <a:rPr lang="zh-CN" altLang="en-US" sz="2000" b="1" dirty="0">
                  <a:solidFill>
                    <a:schemeClr val="accent2"/>
                  </a:solidFill>
                  <a:latin typeface="黑体" panose="02010609060101010101" pitchFamily="49" charset="-122"/>
                  <a:ea typeface="黑体" panose="02010609060101010101" pitchFamily="49" charset="-122"/>
                </a:rPr>
                <a:t>经验</a:t>
              </a:r>
              <a:r>
                <a:rPr lang="zh-CN" altLang="en-US" sz="2000" dirty="0">
                  <a:latin typeface="黑体" panose="02010609060101010101" pitchFamily="49" charset="-122"/>
                  <a:ea typeface="黑体" panose="02010609060101010101" pitchFamily="49" charset="-122"/>
                </a:rPr>
                <a:t>提高自身的性能”</a:t>
              </a:r>
              <a:endParaRPr lang="en-US" altLang="zh-CN" sz="2000" dirty="0">
                <a:latin typeface="黑体" panose="02010609060101010101" pitchFamily="49" charset="-122"/>
                <a:ea typeface="黑体" panose="02010609060101010101" pitchFamily="49" charset="-122"/>
              </a:endParaRPr>
            </a:p>
          </p:txBody>
        </p:sp>
        <p:pic>
          <p:nvPicPr>
            <p:cNvPr id="11" name="图片 10">
              <a:extLst>
                <a:ext uri="{FF2B5EF4-FFF2-40B4-BE49-F238E27FC236}">
                  <a16:creationId xmlns:a16="http://schemas.microsoft.com/office/drawing/2014/main" xmlns="" id="{B5AB1E10-C73C-4C94-84F3-8EBFC366C8E2}"/>
                </a:ext>
              </a:extLst>
            </p:cNvPr>
            <p:cNvPicPr>
              <a:picLocks noChangeAspect="1"/>
            </p:cNvPicPr>
            <p:nvPr/>
          </p:nvPicPr>
          <p:blipFill>
            <a:blip r:embed="rId3"/>
            <a:stretch>
              <a:fillRect/>
            </a:stretch>
          </p:blipFill>
          <p:spPr>
            <a:xfrm>
              <a:off x="2209801" y="1661040"/>
              <a:ext cx="1006085" cy="1006085"/>
            </a:xfrm>
            <a:prstGeom prst="rect">
              <a:avLst/>
            </a:prstGeom>
          </p:spPr>
        </p:pic>
        <p:pic>
          <p:nvPicPr>
            <p:cNvPr id="12" name="图片 11">
              <a:extLst>
                <a:ext uri="{FF2B5EF4-FFF2-40B4-BE49-F238E27FC236}">
                  <a16:creationId xmlns:a16="http://schemas.microsoft.com/office/drawing/2014/main" xmlns="" id="{6DF8EE01-DC5B-40EE-9398-0019FE5B741F}"/>
                </a:ext>
              </a:extLst>
            </p:cNvPr>
            <p:cNvPicPr>
              <a:picLocks noChangeAspect="1"/>
            </p:cNvPicPr>
            <p:nvPr/>
          </p:nvPicPr>
          <p:blipFill>
            <a:blip r:embed="rId4"/>
            <a:stretch>
              <a:fillRect/>
            </a:stretch>
          </p:blipFill>
          <p:spPr>
            <a:xfrm>
              <a:off x="2673495" y="1992631"/>
              <a:ext cx="736991" cy="861004"/>
            </a:xfrm>
            <a:prstGeom prst="rect">
              <a:avLst/>
            </a:prstGeom>
            <a:solidFill>
              <a:schemeClr val="tx1"/>
            </a:solidFill>
            <a:ln w="3175">
              <a:solidFill>
                <a:schemeClr val="bg1">
                  <a:lumMod val="75000"/>
                </a:schemeClr>
              </a:solidFill>
            </a:ln>
          </p:spPr>
        </p:pic>
        <p:sp>
          <p:nvSpPr>
            <p:cNvPr id="13" name="矩形 12">
              <a:extLst>
                <a:ext uri="{FF2B5EF4-FFF2-40B4-BE49-F238E27FC236}">
                  <a16:creationId xmlns:a16="http://schemas.microsoft.com/office/drawing/2014/main" xmlns="" id="{AFA374F6-B5BE-48A4-A00F-2746BAD3B553}"/>
                </a:ext>
              </a:extLst>
            </p:cNvPr>
            <p:cNvSpPr/>
            <p:nvPr/>
          </p:nvSpPr>
          <p:spPr>
            <a:xfrm>
              <a:off x="3657601" y="3419691"/>
              <a:ext cx="3597841" cy="707886"/>
            </a:xfrm>
            <a:prstGeom prst="rect">
              <a:avLst/>
            </a:prstGeom>
          </p:spPr>
          <p:txBody>
            <a:bodyPr wrap="square">
              <a:spAutoFit/>
            </a:bodyPr>
            <a:lstStyle/>
            <a:p>
              <a:pPr>
                <a:buNone/>
              </a:pPr>
              <a:r>
                <a:rPr lang="zh-CN" altLang="en-US" sz="2000" dirty="0">
                  <a:latin typeface="黑体" panose="02010609060101010101" pitchFamily="49" charset="-122"/>
                  <a:ea typeface="黑体" panose="02010609060101010101" pitchFamily="49" charset="-122"/>
                </a:rPr>
                <a:t>“机器学习本质是一个基于</a:t>
              </a:r>
              <a:r>
                <a:rPr lang="zh-CN" altLang="en-US" sz="2000" b="1" dirty="0">
                  <a:solidFill>
                    <a:schemeClr val="accent2"/>
                  </a:solidFill>
                  <a:latin typeface="黑体" panose="02010609060101010101" pitchFamily="49" charset="-122"/>
                  <a:ea typeface="黑体" panose="02010609060101010101" pitchFamily="49" charset="-122"/>
                </a:rPr>
                <a:t>经验数据</a:t>
              </a:r>
              <a:r>
                <a:rPr lang="zh-CN" altLang="en-US" sz="2000" dirty="0">
                  <a:latin typeface="黑体" panose="02010609060101010101" pitchFamily="49" charset="-122"/>
                  <a:ea typeface="黑体" panose="02010609060101010101" pitchFamily="49" charset="-122"/>
                </a:rPr>
                <a:t>的</a:t>
              </a:r>
              <a:r>
                <a:rPr lang="zh-CN" altLang="en-US" sz="2000" b="1" dirty="0">
                  <a:solidFill>
                    <a:schemeClr val="accent2"/>
                  </a:solidFill>
                  <a:latin typeface="黑体" panose="02010609060101010101" pitchFamily="49" charset="-122"/>
                  <a:ea typeface="黑体" panose="02010609060101010101" pitchFamily="49" charset="-122"/>
                </a:rPr>
                <a:t>函数估计</a:t>
              </a:r>
              <a:r>
                <a:rPr lang="zh-CN" altLang="en-US" sz="2000" dirty="0">
                  <a:latin typeface="黑体" panose="02010609060101010101" pitchFamily="49" charset="-122"/>
                  <a:ea typeface="黑体" panose="02010609060101010101" pitchFamily="49" charset="-122"/>
                </a:rPr>
                <a:t>问题”</a:t>
              </a:r>
            </a:p>
          </p:txBody>
        </p:sp>
        <p:sp>
          <p:nvSpPr>
            <p:cNvPr id="14" name="矩形 13">
              <a:extLst>
                <a:ext uri="{FF2B5EF4-FFF2-40B4-BE49-F238E27FC236}">
                  <a16:creationId xmlns:a16="http://schemas.microsoft.com/office/drawing/2014/main" xmlns="" id="{89A1FDC3-FFFE-428F-AC1E-CE1B8DAB72A5}"/>
                </a:ext>
              </a:extLst>
            </p:cNvPr>
            <p:cNvSpPr/>
            <p:nvPr/>
          </p:nvSpPr>
          <p:spPr>
            <a:xfrm>
              <a:off x="3657601" y="4915553"/>
              <a:ext cx="3597841" cy="707886"/>
            </a:xfrm>
            <a:prstGeom prst="rect">
              <a:avLst/>
            </a:prstGeom>
          </p:spPr>
          <p:txBody>
            <a:bodyPr wrap="square">
              <a:spAutoFit/>
            </a:bodyPr>
            <a:lstStyle/>
            <a:p>
              <a:pPr>
                <a:buNone/>
              </a:pPr>
              <a:r>
                <a:rPr lang="zh-CN" altLang="en-US" sz="2000" dirty="0">
                  <a:latin typeface="黑体" panose="02010609060101010101" pitchFamily="49" charset="-122"/>
                  <a:ea typeface="黑体" panose="02010609060101010101" pitchFamily="49" charset="-122"/>
                </a:rPr>
                <a:t>“提取重要模式、趋势，并</a:t>
              </a:r>
              <a:r>
                <a:rPr lang="zh-CN" altLang="en-US" sz="2000" b="1" dirty="0">
                  <a:solidFill>
                    <a:schemeClr val="accent2"/>
                  </a:solidFill>
                  <a:latin typeface="黑体" panose="02010609060101010101" pitchFamily="49" charset="-122"/>
                  <a:ea typeface="黑体" panose="02010609060101010101" pitchFamily="49" charset="-122"/>
                </a:rPr>
                <a:t>理解数据</a:t>
              </a:r>
              <a:r>
                <a:rPr lang="zh-CN" altLang="en-US" sz="2000" dirty="0">
                  <a:latin typeface="黑体" panose="02010609060101010101" pitchFamily="49" charset="-122"/>
                  <a:ea typeface="黑体" panose="02010609060101010101" pitchFamily="49" charset="-122"/>
                </a:rPr>
                <a:t>，即从数据中学习”</a:t>
              </a:r>
            </a:p>
          </p:txBody>
        </p:sp>
        <p:sp>
          <p:nvSpPr>
            <p:cNvPr id="15" name="文本框 14">
              <a:extLst>
                <a:ext uri="{FF2B5EF4-FFF2-40B4-BE49-F238E27FC236}">
                  <a16:creationId xmlns:a16="http://schemas.microsoft.com/office/drawing/2014/main" xmlns="" id="{FDD27016-A655-423A-92E5-05F2D89FB7D2}"/>
                </a:ext>
              </a:extLst>
            </p:cNvPr>
            <p:cNvSpPr txBox="1"/>
            <p:nvPr/>
          </p:nvSpPr>
          <p:spPr>
            <a:xfrm>
              <a:off x="3592296" y="1600201"/>
              <a:ext cx="1953984" cy="461665"/>
            </a:xfrm>
            <a:prstGeom prst="rect">
              <a:avLst/>
            </a:prstGeom>
            <a:noFill/>
          </p:spPr>
          <p:txBody>
            <a:bodyPr wrap="square" rtlCol="0">
              <a:spAutoFit/>
            </a:bodyPr>
            <a:lstStyle/>
            <a:p>
              <a:pPr>
                <a:buNone/>
              </a:pPr>
              <a:r>
                <a:rPr lang="zh-CN" altLang="en-US" sz="2400" b="1" dirty="0">
                  <a:latin typeface="微软雅黑" panose="020B0503020204020204" pitchFamily="34" charset="-122"/>
                  <a:ea typeface="微软雅黑" panose="020B0503020204020204" pitchFamily="34" charset="-122"/>
                </a:rPr>
                <a:t>最常用定义</a:t>
              </a:r>
            </a:p>
          </p:txBody>
        </p:sp>
        <p:sp>
          <p:nvSpPr>
            <p:cNvPr id="16" name="文本框 15">
              <a:extLst>
                <a:ext uri="{FF2B5EF4-FFF2-40B4-BE49-F238E27FC236}">
                  <a16:creationId xmlns:a16="http://schemas.microsoft.com/office/drawing/2014/main" xmlns="" id="{1A000BD9-72EE-4C51-A592-B9B0BB239146}"/>
                </a:ext>
              </a:extLst>
            </p:cNvPr>
            <p:cNvSpPr txBox="1"/>
            <p:nvPr/>
          </p:nvSpPr>
          <p:spPr>
            <a:xfrm>
              <a:off x="3592296" y="3015178"/>
              <a:ext cx="1953984" cy="461665"/>
            </a:xfrm>
            <a:prstGeom prst="rect">
              <a:avLst/>
            </a:prstGeom>
            <a:noFill/>
          </p:spPr>
          <p:txBody>
            <a:bodyPr wrap="square" rtlCol="0">
              <a:spAutoFit/>
            </a:bodyPr>
            <a:lstStyle/>
            <a:p>
              <a:pPr>
                <a:buNone/>
              </a:pPr>
              <a:r>
                <a:rPr lang="zh-CN" altLang="en-US" sz="2400" b="1" dirty="0">
                  <a:latin typeface="微软雅黑" panose="020B0503020204020204" pitchFamily="34" charset="-122"/>
                  <a:ea typeface="微软雅黑" panose="020B0503020204020204" pitchFamily="34" charset="-122"/>
                </a:rPr>
                <a:t>可操作定义</a:t>
              </a:r>
            </a:p>
          </p:txBody>
        </p:sp>
        <p:sp>
          <p:nvSpPr>
            <p:cNvPr id="17" name="文本框 16">
              <a:extLst>
                <a:ext uri="{FF2B5EF4-FFF2-40B4-BE49-F238E27FC236}">
                  <a16:creationId xmlns:a16="http://schemas.microsoft.com/office/drawing/2014/main" xmlns="" id="{EABBF673-1BD3-44D8-BD3B-4D53CAAA1BB5}"/>
                </a:ext>
              </a:extLst>
            </p:cNvPr>
            <p:cNvSpPr txBox="1"/>
            <p:nvPr/>
          </p:nvSpPr>
          <p:spPr>
            <a:xfrm>
              <a:off x="3592296" y="4501078"/>
              <a:ext cx="2808504" cy="461665"/>
            </a:xfrm>
            <a:prstGeom prst="rect">
              <a:avLst/>
            </a:prstGeom>
            <a:noFill/>
          </p:spPr>
          <p:txBody>
            <a:bodyPr wrap="square" rtlCol="0">
              <a:spAutoFit/>
            </a:bodyPr>
            <a:lstStyle/>
            <a:p>
              <a:pPr>
                <a:buNone/>
              </a:pPr>
              <a:r>
                <a:rPr lang="zh-CN" altLang="en-US" sz="2400" b="1" dirty="0">
                  <a:latin typeface="微软雅黑" panose="020B0503020204020204" pitchFamily="34" charset="-122"/>
                  <a:ea typeface="微软雅黑" panose="020B0503020204020204" pitchFamily="34" charset="-122"/>
                </a:rPr>
                <a:t>统计学定义</a:t>
              </a:r>
            </a:p>
          </p:txBody>
        </p:sp>
        <p:sp>
          <p:nvSpPr>
            <p:cNvPr id="18" name="矩形 17">
              <a:extLst>
                <a:ext uri="{FF2B5EF4-FFF2-40B4-BE49-F238E27FC236}">
                  <a16:creationId xmlns:a16="http://schemas.microsoft.com/office/drawing/2014/main" xmlns="" id="{96599068-98BC-4E9A-A5C7-8609A92F8A76}"/>
                </a:ext>
              </a:extLst>
            </p:cNvPr>
            <p:cNvSpPr/>
            <p:nvPr/>
          </p:nvSpPr>
          <p:spPr>
            <a:xfrm>
              <a:off x="7543800" y="3069010"/>
              <a:ext cx="2478832" cy="954107"/>
            </a:xfrm>
            <a:prstGeom prst="rect">
              <a:avLst/>
            </a:prstGeom>
          </p:spPr>
          <p:txBody>
            <a:bodyPr wrap="square">
              <a:spAutoFit/>
            </a:bodyPr>
            <a:lstStyle/>
            <a:p>
              <a:pPr marL="266700" lvl="1" algn="ctr">
                <a:spcBef>
                  <a:spcPts val="450"/>
                </a:spcBef>
                <a:spcAft>
                  <a:spcPts val="450"/>
                </a:spcAft>
                <a:buClr>
                  <a:srgbClr val="0000FF"/>
                </a:buClr>
                <a:buNone/>
              </a:pPr>
              <a:r>
                <a:rPr lang="zh-CN" altLang="en-US" b="1" dirty="0">
                  <a:latin typeface="微软雅黑" panose="020B0503020204020204" pitchFamily="34" charset="-122"/>
                  <a:ea typeface="微软雅黑" panose="020B0503020204020204" pitchFamily="34" charset="-122"/>
                </a:rPr>
                <a:t>从数据中自动提取知识</a:t>
              </a:r>
            </a:p>
          </p:txBody>
        </p:sp>
        <p:sp>
          <p:nvSpPr>
            <p:cNvPr id="19" name="右大括号 18">
              <a:extLst>
                <a:ext uri="{FF2B5EF4-FFF2-40B4-BE49-F238E27FC236}">
                  <a16:creationId xmlns:a16="http://schemas.microsoft.com/office/drawing/2014/main" xmlns="" id="{CA182256-A9BF-4FD7-BBB2-6B985A252575}"/>
                </a:ext>
              </a:extLst>
            </p:cNvPr>
            <p:cNvSpPr/>
            <p:nvPr/>
          </p:nvSpPr>
          <p:spPr bwMode="auto">
            <a:xfrm>
              <a:off x="7429500" y="2346838"/>
              <a:ext cx="342900" cy="2400300"/>
            </a:xfrm>
            <a:prstGeom prst="rightBrace">
              <a:avLst>
                <a:gd name="adj1" fmla="val 74567"/>
                <a:gd name="adj2" fmla="val 50000"/>
              </a:avLst>
            </a:prstGeom>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rtlCol="0" anchor="ctr"/>
            <a:lstStyle/>
            <a:p>
              <a:pPr algn="ctr"/>
              <a:endParaRPr lang="zh-CN" altLang="en-US"/>
            </a:p>
          </p:txBody>
        </p:sp>
        <p:pic>
          <p:nvPicPr>
            <p:cNvPr id="20" name="图片 19">
              <a:extLst>
                <a:ext uri="{FF2B5EF4-FFF2-40B4-BE49-F238E27FC236}">
                  <a16:creationId xmlns:a16="http://schemas.microsoft.com/office/drawing/2014/main" xmlns="" id="{41CF104C-F85E-45BD-9495-A45BBBAF98FB}"/>
                </a:ext>
              </a:extLst>
            </p:cNvPr>
            <p:cNvPicPr>
              <a:picLocks noChangeAspect="1"/>
            </p:cNvPicPr>
            <p:nvPr/>
          </p:nvPicPr>
          <p:blipFill>
            <a:blip r:embed="rId5"/>
            <a:stretch>
              <a:fillRect/>
            </a:stretch>
          </p:blipFill>
          <p:spPr>
            <a:xfrm>
              <a:off x="2294854" y="3109265"/>
              <a:ext cx="1218632" cy="913974"/>
            </a:xfrm>
            <a:prstGeom prst="rect">
              <a:avLst/>
            </a:prstGeom>
          </p:spPr>
        </p:pic>
        <p:pic>
          <p:nvPicPr>
            <p:cNvPr id="21" name="图片 20">
              <a:extLst>
                <a:ext uri="{FF2B5EF4-FFF2-40B4-BE49-F238E27FC236}">
                  <a16:creationId xmlns:a16="http://schemas.microsoft.com/office/drawing/2014/main" xmlns="" id="{C273AC42-4424-4765-BAA7-F5DAB5784E75}"/>
                </a:ext>
              </a:extLst>
            </p:cNvPr>
            <p:cNvPicPr>
              <a:picLocks noChangeAspect="1"/>
            </p:cNvPicPr>
            <p:nvPr/>
          </p:nvPicPr>
          <p:blipFill>
            <a:blip r:embed="rId6"/>
            <a:stretch>
              <a:fillRect/>
            </a:stretch>
          </p:blipFill>
          <p:spPr>
            <a:xfrm>
              <a:off x="2511662" y="4502093"/>
              <a:ext cx="785014" cy="1197547"/>
            </a:xfrm>
            <a:prstGeom prst="rect">
              <a:avLst/>
            </a:prstGeom>
          </p:spPr>
        </p:pic>
      </p:grpSp>
      <p:sp>
        <p:nvSpPr>
          <p:cNvPr id="3" name="标题 2">
            <a:extLst>
              <a:ext uri="{FF2B5EF4-FFF2-40B4-BE49-F238E27FC236}">
                <a16:creationId xmlns:a16="http://schemas.microsoft.com/office/drawing/2014/main" xmlns="" id="{1B64727C-FAFE-413F-A600-624BEF18B5FC}"/>
              </a:ext>
            </a:extLst>
          </p:cNvPr>
          <p:cNvSpPr>
            <a:spLocks noGrp="1"/>
          </p:cNvSpPr>
          <p:nvPr>
            <p:ph type="title"/>
          </p:nvPr>
        </p:nvSpPr>
        <p:spPr>
          <a:xfrm>
            <a:off x="838200" y="-237480"/>
            <a:ext cx="10515600" cy="1325563"/>
          </a:xfrm>
        </p:spPr>
        <p:txBody>
          <a:bodyPr/>
          <a:lstStyle/>
          <a:p>
            <a:r>
              <a:rPr lang="zh-CN" altLang="en-US" sz="3600" dirty="0">
                <a:latin typeface="微软雅黑" panose="020B0503020204020204" pitchFamily="34" charset="-122"/>
                <a:ea typeface="微软雅黑" panose="020B0503020204020204" pitchFamily="34" charset="-122"/>
              </a:rPr>
              <a:t>更广泛的机器学习定义</a:t>
            </a:r>
          </a:p>
        </p:txBody>
      </p:sp>
    </p:spTree>
    <p:extLst>
      <p:ext uri="{BB962C8B-B14F-4D97-AF65-F5344CB8AC3E}">
        <p14:creationId xmlns:p14="http://schemas.microsoft.com/office/powerpoint/2010/main" val="3688274173"/>
      </p:ext>
    </p:extLst>
  </p:cSld>
  <p:clrMapOvr>
    <a:masterClrMapping/>
  </p:clrMapOvr>
</p:sld>
</file>

<file path=ppt/theme/theme1.xml><?xml version="1.0" encoding="utf-8"?>
<a:theme xmlns:a="http://schemas.openxmlformats.org/drawingml/2006/main" name="模板-Confidential 保密">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设计方案">
      <a:majorFont>
        <a:latin typeface="Arial"/>
        <a:ea typeface="华文细黑"/>
        <a:cs typeface=""/>
      </a:majorFont>
      <a:minorFont>
        <a:latin typeface="华文中宋"/>
        <a:ea typeface="华文细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5688B6"/>
        </a:solidFill>
        <a:ln w="12700" cap="flat" cmpd="sng" algn="ctr">
          <a:noFill/>
          <a:prstDash val="dash"/>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400" b="1" i="0" u="none" strike="noStrike" kern="0" cap="none" spc="0" normalizeH="0" baseline="0" noProof="0">
            <a:ln>
              <a:noFill/>
            </a:ln>
            <a:effectLst/>
            <a:uLnTx/>
            <a:uFillTx/>
            <a:latin typeface="微软雅黑" pitchFamily="34" charset="-122"/>
            <a:ea typeface="微软雅黑" pitchFamily="34" charset="-122"/>
            <a:cs typeface="+mn-cs"/>
          </a:defRPr>
        </a:defPPr>
      </a:lstStyle>
    </a:spDef>
  </a:objectDefaults>
  <a:extraClrSchemeLst>
    <a:extraClrScheme>
      <a:clrScheme name="自定义设计方案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自定义设计方案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自定义设计方案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自定义设计方案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自定义设计方案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自定义设计方案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自定义设计方案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自定义设计方案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自定义设计方案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自定义设计方案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自定义设计方案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自定义设计方案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数据挖掘" id="{4E0A3106-5597-074C-85E1-3CA13ADD8A14}" vid="{1C227C2E-5FB0-5A4B-97AA-DDB29257085D}"/>
    </a:ext>
  </a:extLst>
</a:theme>
</file>

<file path=ppt/theme/theme2.xml><?xml version="1.0" encoding="utf-8"?>
<a:theme xmlns:a="http://schemas.openxmlformats.org/drawingml/2006/main" name="McAfee PPT">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5041</TotalTime>
  <Words>2193</Words>
  <Application>Microsoft Office PowerPoint</Application>
  <PresentationFormat>宽屏</PresentationFormat>
  <Paragraphs>570</Paragraphs>
  <Slides>52</Slides>
  <Notes>52</Notes>
  <HiddenSlides>3</HiddenSlides>
  <MMClips>0</MMClips>
  <ScaleCrop>false</ScaleCrop>
  <HeadingPairs>
    <vt:vector size="8" baseType="variant">
      <vt:variant>
        <vt:lpstr>已用的字体</vt:lpstr>
      </vt:variant>
      <vt:variant>
        <vt:i4>19</vt:i4>
      </vt:variant>
      <vt:variant>
        <vt:lpstr>主题</vt:lpstr>
      </vt:variant>
      <vt:variant>
        <vt:i4>2</vt:i4>
      </vt:variant>
      <vt:variant>
        <vt:lpstr>嵌入 OLE 服务器</vt:lpstr>
      </vt:variant>
      <vt:variant>
        <vt:i4>1</vt:i4>
      </vt:variant>
      <vt:variant>
        <vt:lpstr>幻灯片标题</vt:lpstr>
      </vt:variant>
      <vt:variant>
        <vt:i4>52</vt:i4>
      </vt:variant>
    </vt:vector>
  </HeadingPairs>
  <TitlesOfParts>
    <vt:vector size="74" baseType="lpstr">
      <vt:lpstr>微軟正黑體</vt:lpstr>
      <vt:lpstr>新細明體</vt:lpstr>
      <vt:lpstr>新細明體</vt:lpstr>
      <vt:lpstr>等线</vt:lpstr>
      <vt:lpstr>等线 Light</vt:lpstr>
      <vt:lpstr>黑体</vt:lpstr>
      <vt:lpstr>华文细黑</vt:lpstr>
      <vt:lpstr>楷体</vt:lpstr>
      <vt:lpstr>宋体</vt:lpstr>
      <vt:lpstr>微软雅黑</vt:lpstr>
      <vt:lpstr>幼圆</vt:lpstr>
      <vt:lpstr>Arial</vt:lpstr>
      <vt:lpstr>Calibri</vt:lpstr>
      <vt:lpstr>Calibri Light</vt:lpstr>
      <vt:lpstr>Cambria Math</vt:lpstr>
      <vt:lpstr>Times New Roman</vt:lpstr>
      <vt:lpstr>Verdana</vt:lpstr>
      <vt:lpstr>Wingdings</vt:lpstr>
      <vt:lpstr>Wingdings 2</vt:lpstr>
      <vt:lpstr>模板-Confidential 保密</vt:lpstr>
      <vt:lpstr>McAfee PPT</vt:lpstr>
      <vt:lpstr>方程式</vt:lpstr>
      <vt:lpstr>PowerPoint 演示文稿</vt:lpstr>
      <vt:lpstr>目录</vt:lpstr>
      <vt:lpstr>人工智能&gt;机器学习&gt;深度学习</vt:lpstr>
      <vt:lpstr>人类设定好的天生本能</vt:lpstr>
      <vt:lpstr>什么是机器学习？</vt:lpstr>
      <vt:lpstr>什么是机器学习？</vt:lpstr>
      <vt:lpstr>什么是机器学习？</vt:lpstr>
      <vt:lpstr>≈ 找一个函数的能力</vt:lpstr>
      <vt:lpstr>更广泛的机器学习定义</vt:lpstr>
      <vt:lpstr>如何寻找？— Framework </vt:lpstr>
      <vt:lpstr>如何寻找？— Framework  </vt:lpstr>
      <vt:lpstr>如何寻找？— Framework </vt:lpstr>
      <vt:lpstr>机器学习很简单……</vt:lpstr>
      <vt:lpstr>主要内容</vt:lpstr>
      <vt:lpstr>Regression (回归)</vt:lpstr>
      <vt:lpstr>主要内容</vt:lpstr>
      <vt:lpstr>Classification (分类) </vt:lpstr>
      <vt:lpstr>Binary Classification—二分类</vt:lpstr>
      <vt:lpstr>Multi-class Classification—多分类</vt:lpstr>
      <vt:lpstr>主要内容</vt:lpstr>
      <vt:lpstr>Classification— 深度学习</vt:lpstr>
      <vt:lpstr>Classification— 深度学习</vt:lpstr>
      <vt:lpstr>主要内容</vt:lpstr>
      <vt:lpstr>Semi-supervised Learning—半监督学习</vt:lpstr>
      <vt:lpstr>主要内容</vt:lpstr>
      <vt:lpstr>Transfer Learning—迁移学习</vt:lpstr>
      <vt:lpstr>主要内容</vt:lpstr>
      <vt:lpstr>Unsupervised Learning—无监督学习</vt:lpstr>
      <vt:lpstr>Unsupervised Learning—无监督学习</vt:lpstr>
      <vt:lpstr>Unsupervised Learning—无监督学习</vt:lpstr>
      <vt:lpstr>主要内容</vt:lpstr>
      <vt:lpstr>Structured Learning-结构化学习</vt:lpstr>
      <vt:lpstr>PowerPoint 演示文稿</vt:lpstr>
      <vt:lpstr>主要内容</vt:lpstr>
      <vt:lpstr>Reinforcement Learning（强化学习）</vt:lpstr>
      <vt:lpstr>Supervised v.s. Reinforcement（强化学习）</vt:lpstr>
      <vt:lpstr>主要内容</vt:lpstr>
      <vt:lpstr>西瓜书-补充</vt:lpstr>
      <vt:lpstr>    基本术语-数据</vt:lpstr>
      <vt:lpstr>     基本术语-泛化能力</vt:lpstr>
      <vt:lpstr>假设空间</vt:lpstr>
      <vt:lpstr>归纳偏好</vt:lpstr>
      <vt:lpstr>归纳偏好</vt:lpstr>
      <vt:lpstr>归纳偏好</vt:lpstr>
      <vt:lpstr>NoFreeLunch</vt:lpstr>
      <vt:lpstr>NoFreeLunch</vt:lpstr>
      <vt:lpstr>NoFreeLunch</vt:lpstr>
      <vt:lpstr>发展历程</vt:lpstr>
      <vt:lpstr>发展历程</vt:lpstr>
      <vt:lpstr>逻辑演绎 vs 归纳总结</vt:lpstr>
      <vt:lpstr>标志事件</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VS80I</dc:title>
  <dc:creator>McAfee</dc:creator>
  <cp:lastModifiedBy>li xiaolong</cp:lastModifiedBy>
  <cp:revision>1501</cp:revision>
  <dcterms:created xsi:type="dcterms:W3CDTF">2003-09-23T15:45:00Z</dcterms:created>
  <dcterms:modified xsi:type="dcterms:W3CDTF">2020-09-15T15:25:00Z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2052-10.1.0.7401</vt:lpwstr>
  </property>
</Properties>
</file>